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avi" ContentType="video/avi"/>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304" r:id="rId3"/>
    <p:sldId id="319" r:id="rId4"/>
    <p:sldId id="321" r:id="rId5"/>
    <p:sldId id="322" r:id="rId6"/>
    <p:sldId id="320" r:id="rId7"/>
    <p:sldId id="323" r:id="rId8"/>
    <p:sldId id="324" r:id="rId9"/>
    <p:sldId id="325" r:id="rId10"/>
    <p:sldId id="326" r:id="rId11"/>
    <p:sldId id="328" r:id="rId12"/>
    <p:sldId id="334" r:id="rId13"/>
    <p:sldId id="327" r:id="rId14"/>
    <p:sldId id="329" r:id="rId15"/>
    <p:sldId id="330" r:id="rId16"/>
    <p:sldId id="331" r:id="rId17"/>
    <p:sldId id="332" r:id="rId18"/>
    <p:sldId id="333" r:id="rId19"/>
    <p:sldId id="335" r:id="rId20"/>
    <p:sldId id="362" r:id="rId21"/>
    <p:sldId id="342" r:id="rId22"/>
    <p:sldId id="343" r:id="rId23"/>
    <p:sldId id="337" r:id="rId24"/>
    <p:sldId id="338" r:id="rId25"/>
    <p:sldId id="339" r:id="rId26"/>
    <p:sldId id="344" r:id="rId27"/>
    <p:sldId id="345" r:id="rId28"/>
    <p:sldId id="346" r:id="rId29"/>
    <p:sldId id="336" r:id="rId30"/>
    <p:sldId id="340" r:id="rId31"/>
    <p:sldId id="347" r:id="rId32"/>
    <p:sldId id="348" r:id="rId33"/>
    <p:sldId id="349" r:id="rId34"/>
    <p:sldId id="350" r:id="rId35"/>
    <p:sldId id="351" r:id="rId36"/>
    <p:sldId id="352" r:id="rId37"/>
    <p:sldId id="353" r:id="rId38"/>
    <p:sldId id="354" r:id="rId39"/>
    <p:sldId id="355" r:id="rId40"/>
    <p:sldId id="341" r:id="rId41"/>
    <p:sldId id="356" r:id="rId42"/>
    <p:sldId id="357" r:id="rId43"/>
    <p:sldId id="358" r:id="rId44"/>
    <p:sldId id="359" r:id="rId45"/>
    <p:sldId id="361" r:id="rId46"/>
    <p:sldId id="360" r:id="rId47"/>
    <p:sldId id="318" r:id="rId48"/>
  </p:sldIdLst>
  <p:sldSz cx="9144000" cy="6858000" type="screen4x3"/>
  <p:notesSz cx="7315200" cy="96012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264"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s-CO"/>
          </a:p>
        </p:txBody>
      </p:sp>
      <p:sp>
        <p:nvSpPr>
          <p:cNvPr id="3" name="2 Marcador de fecha"/>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66D4AB75-7285-4449-A5C4-2F014A727627}" type="datetimeFigureOut">
              <a:rPr lang="es-CO" smtClean="0"/>
              <a:t>10/10/2012</a:t>
            </a:fld>
            <a:endParaRPr lang="es-CO"/>
          </a:p>
        </p:txBody>
      </p:sp>
      <p:sp>
        <p:nvSpPr>
          <p:cNvPr id="4" name="3 Marcador de imagen de diapositiva"/>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s-CO"/>
          </a:p>
        </p:txBody>
      </p:sp>
      <p:sp>
        <p:nvSpPr>
          <p:cNvPr id="5" name="4 Marcador de notas"/>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5 Marcador de pie de página"/>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s-CO"/>
          </a:p>
        </p:txBody>
      </p:sp>
      <p:sp>
        <p:nvSpPr>
          <p:cNvPr id="7" name="6 Marcador de número de diapositiva"/>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8BB0A183-7E92-4FC6-824E-34079B5DE81B}" type="slidenum">
              <a:rPr lang="es-CO" smtClean="0"/>
              <a:t>‹#›</a:t>
            </a:fld>
            <a:endParaRPr lang="es-CO"/>
          </a:p>
        </p:txBody>
      </p:sp>
    </p:spTree>
    <p:extLst>
      <p:ext uri="{BB962C8B-B14F-4D97-AF65-F5344CB8AC3E}">
        <p14:creationId xmlns:p14="http://schemas.microsoft.com/office/powerpoint/2010/main" val="1348408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a:ln/>
        </p:spPr>
      </p:sp>
      <p:sp>
        <p:nvSpPr>
          <p:cNvPr id="215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1225">
              <a:defRPr sz="2400">
                <a:solidFill>
                  <a:schemeClr val="tx1"/>
                </a:solidFill>
                <a:latin typeface="Arial" pitchFamily="34" charset="0"/>
                <a:ea typeface="ＭＳ Ｐゴシック" pitchFamily="34" charset="-128"/>
              </a:defRPr>
            </a:lvl1pPr>
            <a:lvl2pPr marL="742950" indent="-285750" defTabSz="911225">
              <a:defRPr sz="2400">
                <a:solidFill>
                  <a:schemeClr val="tx1"/>
                </a:solidFill>
                <a:latin typeface="Arial" pitchFamily="34" charset="0"/>
                <a:ea typeface="ＭＳ Ｐゴシック" pitchFamily="34" charset="-128"/>
              </a:defRPr>
            </a:lvl2pPr>
            <a:lvl3pPr marL="1143000" indent="-228600" defTabSz="911225">
              <a:defRPr sz="2400">
                <a:solidFill>
                  <a:schemeClr val="tx1"/>
                </a:solidFill>
                <a:latin typeface="Arial" pitchFamily="34" charset="0"/>
                <a:ea typeface="ＭＳ Ｐゴシック" pitchFamily="34" charset="-128"/>
              </a:defRPr>
            </a:lvl3pPr>
            <a:lvl4pPr marL="1600200" indent="-228600" defTabSz="911225">
              <a:defRPr sz="2400">
                <a:solidFill>
                  <a:schemeClr val="tx1"/>
                </a:solidFill>
                <a:latin typeface="Arial" pitchFamily="34" charset="0"/>
                <a:ea typeface="ＭＳ Ｐゴシック" pitchFamily="34" charset="-128"/>
              </a:defRPr>
            </a:lvl4pPr>
            <a:lvl5pPr marL="2057400" indent="-228600" defTabSz="911225">
              <a:defRPr sz="2400">
                <a:solidFill>
                  <a:schemeClr val="tx1"/>
                </a:solidFill>
                <a:latin typeface="Arial" pitchFamily="34" charset="0"/>
                <a:ea typeface="ＭＳ Ｐゴシック" pitchFamily="34" charset="-128"/>
              </a:defRPr>
            </a:lvl5pPr>
            <a:lvl6pPr marL="25146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0909E788-25EF-4BE6-8DB1-9008228513BC}" type="slidenum">
              <a:rPr lang="en-US" sz="1300" smtClean="0"/>
              <a:pPr>
                <a:defRPr/>
              </a:pPr>
              <a:t>41</a:t>
            </a:fld>
            <a:endParaRPr lang="en-US" sz="130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sz="1300" dirty="0" smtClean="0">
                <a:latin typeface="Times New Roman" charset="0"/>
              </a:rPr>
              <a:t>Mapping problem consist in the need to express link between different </a:t>
            </a:r>
            <a:r>
              <a:rPr lang="en-US" sz="1300" dirty="0" err="1" smtClean="0">
                <a:latin typeface="Times New Roman" charset="0"/>
              </a:rPr>
              <a:t>Uis</a:t>
            </a:r>
            <a:r>
              <a:rPr lang="en-US" sz="1300" smtClean="0">
                <a:latin typeface="Times New Roman" charset="0"/>
              </a:rPr>
              <a:t> views </a:t>
            </a:r>
            <a:endParaRPr lang="en-US" sz="1300">
              <a:latin typeface="Times New Roman" charset="0"/>
            </a:endParaRPr>
          </a:p>
        </p:txBody>
      </p:sp>
      <p:sp>
        <p:nvSpPr>
          <p:cNvPr id="34821" name="Footer Placeholder 1"/>
          <p:cNvSpPr>
            <a:spLocks noGrp="1"/>
          </p:cNvSpPr>
          <p:nvPr>
            <p:ph type="ftr" sz="quarter" idx="4"/>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1225">
              <a:defRPr>
                <a:solidFill>
                  <a:schemeClr val="tx1"/>
                </a:solidFill>
                <a:latin typeface="Arial" charset="0"/>
                <a:ea typeface="ＭＳ Ｐゴシック" charset="0"/>
                <a:cs typeface="Arial" charset="0"/>
              </a:defRPr>
            </a:lvl1pPr>
            <a:lvl2pPr marL="742950" indent="-285750" defTabSz="911225">
              <a:defRPr>
                <a:solidFill>
                  <a:schemeClr val="tx1"/>
                </a:solidFill>
                <a:latin typeface="Arial" charset="0"/>
                <a:ea typeface="Arial" charset="0"/>
                <a:cs typeface="Arial" charset="0"/>
              </a:defRPr>
            </a:lvl2pPr>
            <a:lvl3pPr marL="1143000" indent="-228600" defTabSz="911225">
              <a:defRPr>
                <a:solidFill>
                  <a:schemeClr val="tx1"/>
                </a:solidFill>
                <a:latin typeface="Arial" charset="0"/>
                <a:ea typeface="Arial" charset="0"/>
                <a:cs typeface="Arial" charset="0"/>
              </a:defRPr>
            </a:lvl3pPr>
            <a:lvl4pPr marL="1600200" indent="-228600" defTabSz="911225">
              <a:defRPr>
                <a:solidFill>
                  <a:schemeClr val="tx1"/>
                </a:solidFill>
                <a:latin typeface="Arial" charset="0"/>
                <a:ea typeface="Arial" charset="0"/>
                <a:cs typeface="Arial" charset="0"/>
              </a:defRPr>
            </a:lvl4pPr>
            <a:lvl5pPr marL="2057400" indent="-228600" defTabSz="911225">
              <a:defRPr>
                <a:solidFill>
                  <a:schemeClr val="tx1"/>
                </a:solidFill>
                <a:latin typeface="Arial" charset="0"/>
                <a:ea typeface="Arial" charset="0"/>
                <a:cs typeface="Arial" charset="0"/>
              </a:defRPr>
            </a:lvl5pPr>
            <a:lvl6pPr marL="2514600" indent="-228600" defTabSz="911225"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911225"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911225"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911225" eaLnBrk="0" fontAlgn="base" hangingPunct="0">
              <a:spcBef>
                <a:spcPct val="0"/>
              </a:spcBef>
              <a:spcAft>
                <a:spcPct val="0"/>
              </a:spcAft>
              <a:defRPr>
                <a:solidFill>
                  <a:schemeClr val="tx1"/>
                </a:solidFill>
                <a:latin typeface="Arial" charset="0"/>
                <a:ea typeface="Arial" charset="0"/>
                <a:cs typeface="Arial" charset="0"/>
              </a:defRPr>
            </a:lvl9pPr>
          </a:lstStyle>
          <a:p>
            <a:pPr>
              <a:defRPr/>
            </a:pPr>
            <a:r>
              <a:rPr lang="en-US"/>
              <a:t>December 6, 2010</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1225">
              <a:defRPr sz="2400">
                <a:solidFill>
                  <a:schemeClr val="tx1"/>
                </a:solidFill>
                <a:latin typeface="Arial" pitchFamily="34" charset="0"/>
                <a:ea typeface="ＭＳ Ｐゴシック" pitchFamily="34" charset="-128"/>
              </a:defRPr>
            </a:lvl1pPr>
            <a:lvl2pPr marL="742950" indent="-285750" defTabSz="911225">
              <a:defRPr sz="2400">
                <a:solidFill>
                  <a:schemeClr val="tx1"/>
                </a:solidFill>
                <a:latin typeface="Arial" pitchFamily="34" charset="0"/>
                <a:ea typeface="ＭＳ Ｐゴシック" pitchFamily="34" charset="-128"/>
              </a:defRPr>
            </a:lvl2pPr>
            <a:lvl3pPr marL="1143000" indent="-228600" defTabSz="911225">
              <a:defRPr sz="2400">
                <a:solidFill>
                  <a:schemeClr val="tx1"/>
                </a:solidFill>
                <a:latin typeface="Arial" pitchFamily="34" charset="0"/>
                <a:ea typeface="ＭＳ Ｐゴシック" pitchFamily="34" charset="-128"/>
              </a:defRPr>
            </a:lvl3pPr>
            <a:lvl4pPr marL="1600200" indent="-228600" defTabSz="911225">
              <a:defRPr sz="2400">
                <a:solidFill>
                  <a:schemeClr val="tx1"/>
                </a:solidFill>
                <a:latin typeface="Arial" pitchFamily="34" charset="0"/>
                <a:ea typeface="ＭＳ Ｐゴシック" pitchFamily="34" charset="-128"/>
              </a:defRPr>
            </a:lvl4pPr>
            <a:lvl5pPr marL="2057400" indent="-228600" defTabSz="911225">
              <a:defRPr sz="2400">
                <a:solidFill>
                  <a:schemeClr val="tx1"/>
                </a:solidFill>
                <a:latin typeface="Arial" pitchFamily="34" charset="0"/>
                <a:ea typeface="ＭＳ Ｐゴシック" pitchFamily="34" charset="-128"/>
              </a:defRPr>
            </a:lvl5pPr>
            <a:lvl6pPr marL="25146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FC3ED5F9-FDEF-41F3-B1D8-57A027C58DA7}" type="slidenum">
              <a:rPr lang="en-US" sz="1300" smtClean="0"/>
              <a:pPr>
                <a:defRPr/>
              </a:pPr>
              <a:t>42</a:t>
            </a:fld>
            <a:endParaRPr lang="en-US" sz="130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sz="1300" dirty="0" smtClean="0">
                <a:latin typeface="Times New Roman" charset="0"/>
              </a:rPr>
              <a:t>Mapping problem consist in the need to express link between different </a:t>
            </a:r>
            <a:r>
              <a:rPr lang="en-US" sz="1300" dirty="0" err="1" smtClean="0">
                <a:latin typeface="Times New Roman" charset="0"/>
              </a:rPr>
              <a:t>Uis</a:t>
            </a:r>
            <a:r>
              <a:rPr lang="en-US" sz="1300" smtClean="0">
                <a:latin typeface="Times New Roman" charset="0"/>
              </a:rPr>
              <a:t> views </a:t>
            </a:r>
            <a:endParaRPr lang="en-US" sz="1300">
              <a:latin typeface="Times New Roman" charset="0"/>
            </a:endParaRPr>
          </a:p>
        </p:txBody>
      </p:sp>
      <p:sp>
        <p:nvSpPr>
          <p:cNvPr id="34821" name="Footer Placeholder 1"/>
          <p:cNvSpPr>
            <a:spLocks noGrp="1"/>
          </p:cNvSpPr>
          <p:nvPr>
            <p:ph type="ftr" sz="quarter" idx="4"/>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1225">
              <a:defRPr>
                <a:solidFill>
                  <a:schemeClr val="tx1"/>
                </a:solidFill>
                <a:latin typeface="Arial" charset="0"/>
                <a:ea typeface="ＭＳ Ｐゴシック" charset="0"/>
                <a:cs typeface="Arial" charset="0"/>
              </a:defRPr>
            </a:lvl1pPr>
            <a:lvl2pPr marL="742950" indent="-285750" defTabSz="911225">
              <a:defRPr>
                <a:solidFill>
                  <a:schemeClr val="tx1"/>
                </a:solidFill>
                <a:latin typeface="Arial" charset="0"/>
                <a:ea typeface="Arial" charset="0"/>
                <a:cs typeface="Arial" charset="0"/>
              </a:defRPr>
            </a:lvl2pPr>
            <a:lvl3pPr marL="1143000" indent="-228600" defTabSz="911225">
              <a:defRPr>
                <a:solidFill>
                  <a:schemeClr val="tx1"/>
                </a:solidFill>
                <a:latin typeface="Arial" charset="0"/>
                <a:ea typeface="Arial" charset="0"/>
                <a:cs typeface="Arial" charset="0"/>
              </a:defRPr>
            </a:lvl3pPr>
            <a:lvl4pPr marL="1600200" indent="-228600" defTabSz="911225">
              <a:defRPr>
                <a:solidFill>
                  <a:schemeClr val="tx1"/>
                </a:solidFill>
                <a:latin typeface="Arial" charset="0"/>
                <a:ea typeface="Arial" charset="0"/>
                <a:cs typeface="Arial" charset="0"/>
              </a:defRPr>
            </a:lvl4pPr>
            <a:lvl5pPr marL="2057400" indent="-228600" defTabSz="911225">
              <a:defRPr>
                <a:solidFill>
                  <a:schemeClr val="tx1"/>
                </a:solidFill>
                <a:latin typeface="Arial" charset="0"/>
                <a:ea typeface="Arial" charset="0"/>
                <a:cs typeface="Arial" charset="0"/>
              </a:defRPr>
            </a:lvl5pPr>
            <a:lvl6pPr marL="2514600" indent="-228600" defTabSz="911225"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911225"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911225"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911225" eaLnBrk="0" fontAlgn="base" hangingPunct="0">
              <a:spcBef>
                <a:spcPct val="0"/>
              </a:spcBef>
              <a:spcAft>
                <a:spcPct val="0"/>
              </a:spcAft>
              <a:defRPr>
                <a:solidFill>
                  <a:schemeClr val="tx1"/>
                </a:solidFill>
                <a:latin typeface="Arial" charset="0"/>
                <a:ea typeface="Arial" charset="0"/>
                <a:cs typeface="Arial" charset="0"/>
              </a:defRPr>
            </a:lvl9pPr>
          </a:lstStyle>
          <a:p>
            <a:pPr>
              <a:defRPr/>
            </a:pPr>
            <a:r>
              <a:rPr lang="en-US"/>
              <a:t>December 6, 2010</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1225">
              <a:defRPr sz="2400">
                <a:solidFill>
                  <a:schemeClr val="tx1"/>
                </a:solidFill>
                <a:latin typeface="Arial" pitchFamily="34" charset="0"/>
                <a:ea typeface="ＭＳ Ｐゴシック" pitchFamily="34" charset="-128"/>
              </a:defRPr>
            </a:lvl1pPr>
            <a:lvl2pPr marL="742950" indent="-285750" defTabSz="911225">
              <a:defRPr sz="2400">
                <a:solidFill>
                  <a:schemeClr val="tx1"/>
                </a:solidFill>
                <a:latin typeface="Arial" pitchFamily="34" charset="0"/>
                <a:ea typeface="ＭＳ Ｐゴシック" pitchFamily="34" charset="-128"/>
              </a:defRPr>
            </a:lvl2pPr>
            <a:lvl3pPr marL="1143000" indent="-228600" defTabSz="911225">
              <a:defRPr sz="2400">
                <a:solidFill>
                  <a:schemeClr val="tx1"/>
                </a:solidFill>
                <a:latin typeface="Arial" pitchFamily="34" charset="0"/>
                <a:ea typeface="ＭＳ Ｐゴシック" pitchFamily="34" charset="-128"/>
              </a:defRPr>
            </a:lvl3pPr>
            <a:lvl4pPr marL="1600200" indent="-228600" defTabSz="911225">
              <a:defRPr sz="2400">
                <a:solidFill>
                  <a:schemeClr val="tx1"/>
                </a:solidFill>
                <a:latin typeface="Arial" pitchFamily="34" charset="0"/>
                <a:ea typeface="ＭＳ Ｐゴシック" pitchFamily="34" charset="-128"/>
              </a:defRPr>
            </a:lvl4pPr>
            <a:lvl5pPr marL="2057400" indent="-228600" defTabSz="911225">
              <a:defRPr sz="2400">
                <a:solidFill>
                  <a:schemeClr val="tx1"/>
                </a:solidFill>
                <a:latin typeface="Arial" pitchFamily="34" charset="0"/>
                <a:ea typeface="ＭＳ Ｐゴシック" pitchFamily="34" charset="-128"/>
              </a:defRPr>
            </a:lvl5pPr>
            <a:lvl6pPr marL="25146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F4B84A2B-FAB0-42A4-9507-09D32B992774}" type="slidenum">
              <a:rPr lang="en-US" sz="1300" smtClean="0"/>
              <a:pPr>
                <a:defRPr/>
              </a:pPr>
              <a:t>43</a:t>
            </a:fld>
            <a:endParaRPr lang="en-US" sz="130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sz="1300" dirty="0" smtClean="0">
                <a:latin typeface="Times New Roman" charset="0"/>
              </a:rPr>
              <a:t>Mapping problem consist in the need to express link between different </a:t>
            </a:r>
            <a:r>
              <a:rPr lang="en-US" sz="1300" dirty="0" err="1" smtClean="0">
                <a:latin typeface="Times New Roman" charset="0"/>
              </a:rPr>
              <a:t>Uis</a:t>
            </a:r>
            <a:r>
              <a:rPr lang="en-US" sz="1300" smtClean="0">
                <a:latin typeface="Times New Roman" charset="0"/>
              </a:rPr>
              <a:t> views </a:t>
            </a:r>
            <a:endParaRPr lang="en-US" sz="1300">
              <a:latin typeface="Times New Roman" charset="0"/>
            </a:endParaRPr>
          </a:p>
        </p:txBody>
      </p:sp>
      <p:sp>
        <p:nvSpPr>
          <p:cNvPr id="34821" name="Footer Placeholder 1"/>
          <p:cNvSpPr>
            <a:spLocks noGrp="1"/>
          </p:cNvSpPr>
          <p:nvPr>
            <p:ph type="ftr" sz="quarter" idx="4"/>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1225">
              <a:defRPr>
                <a:solidFill>
                  <a:schemeClr val="tx1"/>
                </a:solidFill>
                <a:latin typeface="Arial" charset="0"/>
                <a:ea typeface="ＭＳ Ｐゴシック" charset="0"/>
                <a:cs typeface="Arial" charset="0"/>
              </a:defRPr>
            </a:lvl1pPr>
            <a:lvl2pPr marL="742950" indent="-285750" defTabSz="911225">
              <a:defRPr>
                <a:solidFill>
                  <a:schemeClr val="tx1"/>
                </a:solidFill>
                <a:latin typeface="Arial" charset="0"/>
                <a:ea typeface="Arial" charset="0"/>
                <a:cs typeface="Arial" charset="0"/>
              </a:defRPr>
            </a:lvl2pPr>
            <a:lvl3pPr marL="1143000" indent="-228600" defTabSz="911225">
              <a:defRPr>
                <a:solidFill>
                  <a:schemeClr val="tx1"/>
                </a:solidFill>
                <a:latin typeface="Arial" charset="0"/>
                <a:ea typeface="Arial" charset="0"/>
                <a:cs typeface="Arial" charset="0"/>
              </a:defRPr>
            </a:lvl3pPr>
            <a:lvl4pPr marL="1600200" indent="-228600" defTabSz="911225">
              <a:defRPr>
                <a:solidFill>
                  <a:schemeClr val="tx1"/>
                </a:solidFill>
                <a:latin typeface="Arial" charset="0"/>
                <a:ea typeface="Arial" charset="0"/>
                <a:cs typeface="Arial" charset="0"/>
              </a:defRPr>
            </a:lvl4pPr>
            <a:lvl5pPr marL="2057400" indent="-228600" defTabSz="911225">
              <a:defRPr>
                <a:solidFill>
                  <a:schemeClr val="tx1"/>
                </a:solidFill>
                <a:latin typeface="Arial" charset="0"/>
                <a:ea typeface="Arial" charset="0"/>
                <a:cs typeface="Arial" charset="0"/>
              </a:defRPr>
            </a:lvl5pPr>
            <a:lvl6pPr marL="2514600" indent="-228600" defTabSz="911225"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911225"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911225"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911225" eaLnBrk="0" fontAlgn="base" hangingPunct="0">
              <a:spcBef>
                <a:spcPct val="0"/>
              </a:spcBef>
              <a:spcAft>
                <a:spcPct val="0"/>
              </a:spcAft>
              <a:defRPr>
                <a:solidFill>
                  <a:schemeClr val="tx1"/>
                </a:solidFill>
                <a:latin typeface="Arial" charset="0"/>
                <a:ea typeface="Arial" charset="0"/>
                <a:cs typeface="Arial" charset="0"/>
              </a:defRPr>
            </a:lvl9pPr>
          </a:lstStyle>
          <a:p>
            <a:pPr>
              <a:defRPr/>
            </a:pPr>
            <a:r>
              <a:rPr lang="en-US"/>
              <a:t>December 6, 2010</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1225">
              <a:defRPr sz="2400">
                <a:solidFill>
                  <a:schemeClr val="tx1"/>
                </a:solidFill>
                <a:latin typeface="Arial" pitchFamily="34" charset="0"/>
                <a:ea typeface="ＭＳ Ｐゴシック" pitchFamily="34" charset="-128"/>
              </a:defRPr>
            </a:lvl1pPr>
            <a:lvl2pPr marL="742950" indent="-285750" defTabSz="911225">
              <a:defRPr sz="2400">
                <a:solidFill>
                  <a:schemeClr val="tx1"/>
                </a:solidFill>
                <a:latin typeface="Arial" pitchFamily="34" charset="0"/>
                <a:ea typeface="ＭＳ Ｐゴシック" pitchFamily="34" charset="-128"/>
              </a:defRPr>
            </a:lvl2pPr>
            <a:lvl3pPr marL="1143000" indent="-228600" defTabSz="911225">
              <a:defRPr sz="2400">
                <a:solidFill>
                  <a:schemeClr val="tx1"/>
                </a:solidFill>
                <a:latin typeface="Arial" pitchFamily="34" charset="0"/>
                <a:ea typeface="ＭＳ Ｐゴシック" pitchFamily="34" charset="-128"/>
              </a:defRPr>
            </a:lvl3pPr>
            <a:lvl4pPr marL="1600200" indent="-228600" defTabSz="911225">
              <a:defRPr sz="2400">
                <a:solidFill>
                  <a:schemeClr val="tx1"/>
                </a:solidFill>
                <a:latin typeface="Arial" pitchFamily="34" charset="0"/>
                <a:ea typeface="ＭＳ Ｐゴシック" pitchFamily="34" charset="-128"/>
              </a:defRPr>
            </a:lvl4pPr>
            <a:lvl5pPr marL="2057400" indent="-228600" defTabSz="911225">
              <a:defRPr sz="2400">
                <a:solidFill>
                  <a:schemeClr val="tx1"/>
                </a:solidFill>
                <a:latin typeface="Arial" pitchFamily="34" charset="0"/>
                <a:ea typeface="ＭＳ Ｐゴシック" pitchFamily="34" charset="-128"/>
              </a:defRPr>
            </a:lvl5pPr>
            <a:lvl6pPr marL="25146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9840B732-B34B-4B30-AA25-FA63F86607C6}" type="slidenum">
              <a:rPr lang="en-US" sz="1300" smtClean="0"/>
              <a:pPr>
                <a:defRPr/>
              </a:pPr>
              <a:t>44</a:t>
            </a:fld>
            <a:endParaRPr lang="en-US" sz="130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sz="1300" dirty="0" smtClean="0">
                <a:latin typeface="Times New Roman" charset="0"/>
              </a:rPr>
              <a:t>Mapping problem consist in the need to express link between different </a:t>
            </a:r>
            <a:r>
              <a:rPr lang="en-US" sz="1300" dirty="0" err="1" smtClean="0">
                <a:latin typeface="Times New Roman" charset="0"/>
              </a:rPr>
              <a:t>Uis</a:t>
            </a:r>
            <a:r>
              <a:rPr lang="en-US" sz="1300" smtClean="0">
                <a:latin typeface="Times New Roman" charset="0"/>
              </a:rPr>
              <a:t> views </a:t>
            </a:r>
            <a:endParaRPr lang="en-US" sz="1300">
              <a:latin typeface="Times New Roman" charset="0"/>
            </a:endParaRPr>
          </a:p>
        </p:txBody>
      </p:sp>
      <p:sp>
        <p:nvSpPr>
          <p:cNvPr id="34821" name="Footer Placeholder 1"/>
          <p:cNvSpPr>
            <a:spLocks noGrp="1"/>
          </p:cNvSpPr>
          <p:nvPr>
            <p:ph type="ftr" sz="quarter" idx="4"/>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1225">
              <a:defRPr>
                <a:solidFill>
                  <a:schemeClr val="tx1"/>
                </a:solidFill>
                <a:latin typeface="Arial" charset="0"/>
                <a:ea typeface="ＭＳ Ｐゴシック" charset="0"/>
                <a:cs typeface="Arial" charset="0"/>
              </a:defRPr>
            </a:lvl1pPr>
            <a:lvl2pPr marL="742950" indent="-285750" defTabSz="911225">
              <a:defRPr>
                <a:solidFill>
                  <a:schemeClr val="tx1"/>
                </a:solidFill>
                <a:latin typeface="Arial" charset="0"/>
                <a:ea typeface="Arial" charset="0"/>
                <a:cs typeface="Arial" charset="0"/>
              </a:defRPr>
            </a:lvl2pPr>
            <a:lvl3pPr marL="1143000" indent="-228600" defTabSz="911225">
              <a:defRPr>
                <a:solidFill>
                  <a:schemeClr val="tx1"/>
                </a:solidFill>
                <a:latin typeface="Arial" charset="0"/>
                <a:ea typeface="Arial" charset="0"/>
                <a:cs typeface="Arial" charset="0"/>
              </a:defRPr>
            </a:lvl3pPr>
            <a:lvl4pPr marL="1600200" indent="-228600" defTabSz="911225">
              <a:defRPr>
                <a:solidFill>
                  <a:schemeClr val="tx1"/>
                </a:solidFill>
                <a:latin typeface="Arial" charset="0"/>
                <a:ea typeface="Arial" charset="0"/>
                <a:cs typeface="Arial" charset="0"/>
              </a:defRPr>
            </a:lvl4pPr>
            <a:lvl5pPr marL="2057400" indent="-228600" defTabSz="911225">
              <a:defRPr>
                <a:solidFill>
                  <a:schemeClr val="tx1"/>
                </a:solidFill>
                <a:latin typeface="Arial" charset="0"/>
                <a:ea typeface="Arial" charset="0"/>
                <a:cs typeface="Arial" charset="0"/>
              </a:defRPr>
            </a:lvl5pPr>
            <a:lvl6pPr marL="2514600" indent="-228600" defTabSz="911225"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911225"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911225"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911225" eaLnBrk="0" fontAlgn="base" hangingPunct="0">
              <a:spcBef>
                <a:spcPct val="0"/>
              </a:spcBef>
              <a:spcAft>
                <a:spcPct val="0"/>
              </a:spcAft>
              <a:defRPr>
                <a:solidFill>
                  <a:schemeClr val="tx1"/>
                </a:solidFill>
                <a:latin typeface="Arial" charset="0"/>
                <a:ea typeface="Arial" charset="0"/>
                <a:cs typeface="Arial" charset="0"/>
              </a:defRPr>
            </a:lvl9pPr>
          </a:lstStyle>
          <a:p>
            <a:pPr>
              <a:defRPr/>
            </a:pPr>
            <a:r>
              <a:rPr lang="en-US"/>
              <a:t>December 6, 2010</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1225">
              <a:defRPr sz="2400">
                <a:solidFill>
                  <a:schemeClr val="tx1"/>
                </a:solidFill>
                <a:latin typeface="Arial" pitchFamily="34" charset="0"/>
                <a:ea typeface="ＭＳ Ｐゴシック" pitchFamily="34" charset="-128"/>
              </a:defRPr>
            </a:lvl1pPr>
            <a:lvl2pPr marL="742950" indent="-285750" defTabSz="911225">
              <a:defRPr sz="2400">
                <a:solidFill>
                  <a:schemeClr val="tx1"/>
                </a:solidFill>
                <a:latin typeface="Arial" pitchFamily="34" charset="0"/>
                <a:ea typeface="ＭＳ Ｐゴシック" pitchFamily="34" charset="-128"/>
              </a:defRPr>
            </a:lvl2pPr>
            <a:lvl3pPr marL="1143000" indent="-228600" defTabSz="911225">
              <a:defRPr sz="2400">
                <a:solidFill>
                  <a:schemeClr val="tx1"/>
                </a:solidFill>
                <a:latin typeface="Arial" pitchFamily="34" charset="0"/>
                <a:ea typeface="ＭＳ Ｐゴシック" pitchFamily="34" charset="-128"/>
              </a:defRPr>
            </a:lvl3pPr>
            <a:lvl4pPr marL="1600200" indent="-228600" defTabSz="911225">
              <a:defRPr sz="2400">
                <a:solidFill>
                  <a:schemeClr val="tx1"/>
                </a:solidFill>
                <a:latin typeface="Arial" pitchFamily="34" charset="0"/>
                <a:ea typeface="ＭＳ Ｐゴシック" pitchFamily="34" charset="-128"/>
              </a:defRPr>
            </a:lvl4pPr>
            <a:lvl5pPr marL="2057400" indent="-228600" defTabSz="911225">
              <a:defRPr sz="2400">
                <a:solidFill>
                  <a:schemeClr val="tx1"/>
                </a:solidFill>
                <a:latin typeface="Arial" pitchFamily="34" charset="0"/>
                <a:ea typeface="ＭＳ Ｐゴシック" pitchFamily="34" charset="-128"/>
              </a:defRPr>
            </a:lvl5pPr>
            <a:lvl6pPr marL="25146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9840B732-B34B-4B30-AA25-FA63F86607C6}" type="slidenum">
              <a:rPr lang="en-US" sz="1300" smtClean="0"/>
              <a:pPr>
                <a:defRPr/>
              </a:pPr>
              <a:t>45</a:t>
            </a:fld>
            <a:endParaRPr lang="en-US" sz="130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sz="1300" dirty="0" smtClean="0">
                <a:latin typeface="Times New Roman" charset="0"/>
              </a:rPr>
              <a:t>Mapping problem consist in the need to express link between different </a:t>
            </a:r>
            <a:r>
              <a:rPr lang="en-US" sz="1300" dirty="0" err="1" smtClean="0">
                <a:latin typeface="Times New Roman" charset="0"/>
              </a:rPr>
              <a:t>Uis</a:t>
            </a:r>
            <a:r>
              <a:rPr lang="en-US" sz="1300" smtClean="0">
                <a:latin typeface="Times New Roman" charset="0"/>
              </a:rPr>
              <a:t> views </a:t>
            </a:r>
            <a:endParaRPr lang="en-US" sz="1300">
              <a:latin typeface="Times New Roman" charset="0"/>
            </a:endParaRPr>
          </a:p>
        </p:txBody>
      </p:sp>
      <p:sp>
        <p:nvSpPr>
          <p:cNvPr id="34821" name="Footer Placeholder 1"/>
          <p:cNvSpPr>
            <a:spLocks noGrp="1"/>
          </p:cNvSpPr>
          <p:nvPr>
            <p:ph type="ftr" sz="quarter" idx="4"/>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1225">
              <a:defRPr>
                <a:solidFill>
                  <a:schemeClr val="tx1"/>
                </a:solidFill>
                <a:latin typeface="Arial" charset="0"/>
                <a:ea typeface="ＭＳ Ｐゴシック" charset="0"/>
                <a:cs typeface="Arial" charset="0"/>
              </a:defRPr>
            </a:lvl1pPr>
            <a:lvl2pPr marL="742950" indent="-285750" defTabSz="911225">
              <a:defRPr>
                <a:solidFill>
                  <a:schemeClr val="tx1"/>
                </a:solidFill>
                <a:latin typeface="Arial" charset="0"/>
                <a:ea typeface="Arial" charset="0"/>
                <a:cs typeface="Arial" charset="0"/>
              </a:defRPr>
            </a:lvl2pPr>
            <a:lvl3pPr marL="1143000" indent="-228600" defTabSz="911225">
              <a:defRPr>
                <a:solidFill>
                  <a:schemeClr val="tx1"/>
                </a:solidFill>
                <a:latin typeface="Arial" charset="0"/>
                <a:ea typeface="Arial" charset="0"/>
                <a:cs typeface="Arial" charset="0"/>
              </a:defRPr>
            </a:lvl3pPr>
            <a:lvl4pPr marL="1600200" indent="-228600" defTabSz="911225">
              <a:defRPr>
                <a:solidFill>
                  <a:schemeClr val="tx1"/>
                </a:solidFill>
                <a:latin typeface="Arial" charset="0"/>
                <a:ea typeface="Arial" charset="0"/>
                <a:cs typeface="Arial" charset="0"/>
              </a:defRPr>
            </a:lvl4pPr>
            <a:lvl5pPr marL="2057400" indent="-228600" defTabSz="911225">
              <a:defRPr>
                <a:solidFill>
                  <a:schemeClr val="tx1"/>
                </a:solidFill>
                <a:latin typeface="Arial" charset="0"/>
                <a:ea typeface="Arial" charset="0"/>
                <a:cs typeface="Arial" charset="0"/>
              </a:defRPr>
            </a:lvl5pPr>
            <a:lvl6pPr marL="2514600" indent="-228600" defTabSz="911225"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911225"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911225"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911225" eaLnBrk="0" fontAlgn="base" hangingPunct="0">
              <a:spcBef>
                <a:spcPct val="0"/>
              </a:spcBef>
              <a:spcAft>
                <a:spcPct val="0"/>
              </a:spcAft>
              <a:defRPr>
                <a:solidFill>
                  <a:schemeClr val="tx1"/>
                </a:solidFill>
                <a:latin typeface="Arial" charset="0"/>
                <a:ea typeface="Arial" charset="0"/>
                <a:cs typeface="Arial" charset="0"/>
              </a:defRPr>
            </a:lvl9pPr>
          </a:lstStyle>
          <a:p>
            <a:pPr>
              <a:defRPr/>
            </a:pPr>
            <a:r>
              <a:rPr lang="en-US"/>
              <a:t>December 6, 2010</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1225">
              <a:defRPr sz="2400">
                <a:solidFill>
                  <a:schemeClr val="tx1"/>
                </a:solidFill>
                <a:latin typeface="Arial" pitchFamily="34" charset="0"/>
                <a:ea typeface="ＭＳ Ｐゴシック" pitchFamily="34" charset="-128"/>
              </a:defRPr>
            </a:lvl1pPr>
            <a:lvl2pPr marL="742950" indent="-285750" defTabSz="911225">
              <a:defRPr sz="2400">
                <a:solidFill>
                  <a:schemeClr val="tx1"/>
                </a:solidFill>
                <a:latin typeface="Arial" pitchFamily="34" charset="0"/>
                <a:ea typeface="ＭＳ Ｐゴシック" pitchFamily="34" charset="-128"/>
              </a:defRPr>
            </a:lvl2pPr>
            <a:lvl3pPr marL="1143000" indent="-228600" defTabSz="911225">
              <a:defRPr sz="2400">
                <a:solidFill>
                  <a:schemeClr val="tx1"/>
                </a:solidFill>
                <a:latin typeface="Arial" pitchFamily="34" charset="0"/>
                <a:ea typeface="ＭＳ Ｐゴシック" pitchFamily="34" charset="-128"/>
              </a:defRPr>
            </a:lvl3pPr>
            <a:lvl4pPr marL="1600200" indent="-228600" defTabSz="911225">
              <a:defRPr sz="2400">
                <a:solidFill>
                  <a:schemeClr val="tx1"/>
                </a:solidFill>
                <a:latin typeface="Arial" pitchFamily="34" charset="0"/>
                <a:ea typeface="ＭＳ Ｐゴシック" pitchFamily="34" charset="-128"/>
              </a:defRPr>
            </a:lvl4pPr>
            <a:lvl5pPr marL="2057400" indent="-228600" defTabSz="911225">
              <a:defRPr sz="2400">
                <a:solidFill>
                  <a:schemeClr val="tx1"/>
                </a:solidFill>
                <a:latin typeface="Arial" pitchFamily="34" charset="0"/>
                <a:ea typeface="ＭＳ Ｐゴシック" pitchFamily="34" charset="-128"/>
              </a:defRPr>
            </a:lvl5pPr>
            <a:lvl6pPr marL="25146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9840B732-B34B-4B30-AA25-FA63F86607C6}" type="slidenum">
              <a:rPr lang="en-US" sz="1300" smtClean="0"/>
              <a:pPr>
                <a:defRPr/>
              </a:pPr>
              <a:t>46</a:t>
            </a:fld>
            <a:endParaRPr lang="en-US" sz="130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sz="1300" dirty="0" smtClean="0">
                <a:latin typeface="Times New Roman" charset="0"/>
              </a:rPr>
              <a:t>Mapping problem consist in the need to express link between different </a:t>
            </a:r>
            <a:r>
              <a:rPr lang="en-US" sz="1300" dirty="0" err="1" smtClean="0">
                <a:latin typeface="Times New Roman" charset="0"/>
              </a:rPr>
              <a:t>Uis</a:t>
            </a:r>
            <a:r>
              <a:rPr lang="en-US" sz="1300" smtClean="0">
                <a:latin typeface="Times New Roman" charset="0"/>
              </a:rPr>
              <a:t> views </a:t>
            </a:r>
            <a:endParaRPr lang="en-US" sz="1300">
              <a:latin typeface="Times New Roman" charset="0"/>
            </a:endParaRPr>
          </a:p>
        </p:txBody>
      </p:sp>
      <p:sp>
        <p:nvSpPr>
          <p:cNvPr id="34821" name="Footer Placeholder 1"/>
          <p:cNvSpPr>
            <a:spLocks noGrp="1"/>
          </p:cNvSpPr>
          <p:nvPr>
            <p:ph type="ftr" sz="quarter" idx="4"/>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1225">
              <a:defRPr>
                <a:solidFill>
                  <a:schemeClr val="tx1"/>
                </a:solidFill>
                <a:latin typeface="Arial" charset="0"/>
                <a:ea typeface="ＭＳ Ｐゴシック" charset="0"/>
                <a:cs typeface="Arial" charset="0"/>
              </a:defRPr>
            </a:lvl1pPr>
            <a:lvl2pPr marL="742950" indent="-285750" defTabSz="911225">
              <a:defRPr>
                <a:solidFill>
                  <a:schemeClr val="tx1"/>
                </a:solidFill>
                <a:latin typeface="Arial" charset="0"/>
                <a:ea typeface="Arial" charset="0"/>
                <a:cs typeface="Arial" charset="0"/>
              </a:defRPr>
            </a:lvl2pPr>
            <a:lvl3pPr marL="1143000" indent="-228600" defTabSz="911225">
              <a:defRPr>
                <a:solidFill>
                  <a:schemeClr val="tx1"/>
                </a:solidFill>
                <a:latin typeface="Arial" charset="0"/>
                <a:ea typeface="Arial" charset="0"/>
                <a:cs typeface="Arial" charset="0"/>
              </a:defRPr>
            </a:lvl3pPr>
            <a:lvl4pPr marL="1600200" indent="-228600" defTabSz="911225">
              <a:defRPr>
                <a:solidFill>
                  <a:schemeClr val="tx1"/>
                </a:solidFill>
                <a:latin typeface="Arial" charset="0"/>
                <a:ea typeface="Arial" charset="0"/>
                <a:cs typeface="Arial" charset="0"/>
              </a:defRPr>
            </a:lvl4pPr>
            <a:lvl5pPr marL="2057400" indent="-228600" defTabSz="911225">
              <a:defRPr>
                <a:solidFill>
                  <a:schemeClr val="tx1"/>
                </a:solidFill>
                <a:latin typeface="Arial" charset="0"/>
                <a:ea typeface="Arial" charset="0"/>
                <a:cs typeface="Arial" charset="0"/>
              </a:defRPr>
            </a:lvl5pPr>
            <a:lvl6pPr marL="2514600" indent="-228600" defTabSz="911225"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911225"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911225"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911225" eaLnBrk="0" fontAlgn="base" hangingPunct="0">
              <a:spcBef>
                <a:spcPct val="0"/>
              </a:spcBef>
              <a:spcAft>
                <a:spcPct val="0"/>
              </a:spcAft>
              <a:defRPr>
                <a:solidFill>
                  <a:schemeClr val="tx1"/>
                </a:solidFill>
                <a:latin typeface="Arial" charset="0"/>
                <a:ea typeface="Arial" charset="0"/>
                <a:cs typeface="Arial" charset="0"/>
              </a:defRPr>
            </a:lvl9pPr>
          </a:lstStyle>
          <a:p>
            <a:pPr>
              <a:defRPr/>
            </a:pPr>
            <a:r>
              <a:rPr lang="en-US"/>
              <a:t>December 6, 2010</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a:ln/>
        </p:spPr>
      </p:sp>
      <p:sp>
        <p:nvSpPr>
          <p:cNvPr id="276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09E8A5AD-5318-4461-B336-EED343CB0946}" type="slidenum">
              <a:rPr lang="es-ES"/>
              <a:pPr>
                <a:defRPr/>
              </a:pPr>
              <a:t>‹#›</a:t>
            </a:fld>
            <a:endParaRPr lang="es-ES"/>
          </a:p>
        </p:txBody>
      </p:sp>
    </p:spTree>
    <p:extLst>
      <p:ext uri="{BB962C8B-B14F-4D97-AF65-F5344CB8AC3E}">
        <p14:creationId xmlns:p14="http://schemas.microsoft.com/office/powerpoint/2010/main" val="2514079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3DE24E9-4E3A-4BDF-A43D-45A23D8C9CF8}" type="slidenum">
              <a:rPr lang="es-ES"/>
              <a:pPr>
                <a:defRPr/>
              </a:pPr>
              <a:t>‹#›</a:t>
            </a:fld>
            <a:endParaRPr lang="es-ES"/>
          </a:p>
        </p:txBody>
      </p:sp>
    </p:spTree>
    <p:extLst>
      <p:ext uri="{BB962C8B-B14F-4D97-AF65-F5344CB8AC3E}">
        <p14:creationId xmlns:p14="http://schemas.microsoft.com/office/powerpoint/2010/main" val="1512217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56FCD0E7-B687-4399-AC17-E57944B3ECF5}" type="slidenum">
              <a:rPr lang="es-ES"/>
              <a:pPr>
                <a:defRPr/>
              </a:pPr>
              <a:t>‹#›</a:t>
            </a:fld>
            <a:endParaRPr lang="es-ES"/>
          </a:p>
        </p:txBody>
      </p:sp>
    </p:spTree>
    <p:extLst>
      <p:ext uri="{BB962C8B-B14F-4D97-AF65-F5344CB8AC3E}">
        <p14:creationId xmlns:p14="http://schemas.microsoft.com/office/powerpoint/2010/main" val="2131422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ítulo y texto">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lstStyle/>
          <a:p>
            <a:r>
              <a:rPr lang="es-ES"/>
              <a:t>Haga clic para modificar el estilo de título del patrón</a:t>
            </a:r>
            <a:endParaRPr lang="es-CO"/>
          </a:p>
        </p:txBody>
      </p:sp>
      <p:sp>
        <p:nvSpPr>
          <p:cNvPr id="3" name="2 Marcador de texto"/>
          <p:cNvSpPr>
            <a:spLocks noGrp="1"/>
          </p:cNvSpPr>
          <p:nvPr>
            <p:ph type="body" idx="1"/>
          </p:nvPr>
        </p:nvSpPr>
        <p:spPr/>
        <p:txBody>
          <a:bodyPr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Rectángulo"/>
          <p:cNvSpPr>
            <a:spLocks noGrp="1"/>
          </p:cNvSpPr>
          <p:nvPr>
            <p:ph type="dt" sz="half" idx="10"/>
          </p:nvPr>
        </p:nvSpPr>
        <p:spPr/>
        <p:txBody>
          <a:bodyPr/>
          <a:lstStyle>
            <a:lvl1pPr>
              <a:defRPr/>
            </a:lvl1pPr>
          </a:lstStyle>
          <a:p>
            <a:pPr>
              <a:defRPr/>
            </a:pPr>
            <a:endParaRPr lang="es-CO"/>
          </a:p>
        </p:txBody>
      </p:sp>
      <p:sp>
        <p:nvSpPr>
          <p:cNvPr id="5" name="4 Rectángulo"/>
          <p:cNvSpPr>
            <a:spLocks noGrp="1"/>
          </p:cNvSpPr>
          <p:nvPr>
            <p:ph type="ftr" sz="quarter" idx="11"/>
          </p:nvPr>
        </p:nvSpPr>
        <p:spPr/>
        <p:txBody>
          <a:bodyPr/>
          <a:lstStyle>
            <a:lvl1pPr>
              <a:defRPr/>
            </a:lvl1pPr>
          </a:lstStyle>
          <a:p>
            <a:pPr>
              <a:defRPr/>
            </a:pPr>
            <a:endParaRPr lang="es-CO"/>
          </a:p>
        </p:txBody>
      </p:sp>
      <p:sp>
        <p:nvSpPr>
          <p:cNvPr id="6" name="5 Rectángulo"/>
          <p:cNvSpPr>
            <a:spLocks noGrp="1"/>
          </p:cNvSpPr>
          <p:nvPr>
            <p:ph type="sldNum" sz="quarter" idx="12"/>
          </p:nvPr>
        </p:nvSpPr>
        <p:spPr/>
        <p:txBody>
          <a:bodyPr/>
          <a:lstStyle>
            <a:lvl1pPr>
              <a:defRPr/>
            </a:lvl1pPr>
          </a:lstStyle>
          <a:p>
            <a:pPr>
              <a:defRPr/>
            </a:pPr>
            <a:fld id="{F76DC867-333E-4C5B-9690-A86F500E7E8E}" type="slidenum">
              <a:rPr lang="es-CO"/>
              <a:pPr>
                <a:defRPr/>
              </a:pPr>
              <a:t>‹#›</a:t>
            </a:fld>
            <a:endParaRPr lang="es-CO"/>
          </a:p>
        </p:txBody>
      </p:sp>
    </p:spTree>
    <p:extLst>
      <p:ext uri="{BB962C8B-B14F-4D97-AF65-F5344CB8AC3E}">
        <p14:creationId xmlns:p14="http://schemas.microsoft.com/office/powerpoint/2010/main" val="753743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8E4589A3-B3D2-44FC-A7C9-65C0CEAE2D3E}" type="slidenum">
              <a:rPr lang="es-ES"/>
              <a:pPr>
                <a:defRPr/>
              </a:pPr>
              <a:t>‹#›</a:t>
            </a:fld>
            <a:endParaRPr lang="es-ES"/>
          </a:p>
        </p:txBody>
      </p:sp>
    </p:spTree>
    <p:extLst>
      <p:ext uri="{BB962C8B-B14F-4D97-AF65-F5344CB8AC3E}">
        <p14:creationId xmlns:p14="http://schemas.microsoft.com/office/powerpoint/2010/main" val="2028415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2DDD45A4-BCAC-492A-ADC5-6DABF5B3BEB5}" type="slidenum">
              <a:rPr lang="es-ES"/>
              <a:pPr>
                <a:defRPr/>
              </a:pPr>
              <a:t>‹#›</a:t>
            </a:fld>
            <a:endParaRPr lang="es-ES"/>
          </a:p>
        </p:txBody>
      </p:sp>
    </p:spTree>
    <p:extLst>
      <p:ext uri="{BB962C8B-B14F-4D97-AF65-F5344CB8AC3E}">
        <p14:creationId xmlns:p14="http://schemas.microsoft.com/office/powerpoint/2010/main" val="885206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DC7B6CEC-2B6B-4D45-BB28-196115F08B90}" type="slidenum">
              <a:rPr lang="es-ES"/>
              <a:pPr>
                <a:defRPr/>
              </a:pPr>
              <a:t>‹#›</a:t>
            </a:fld>
            <a:endParaRPr lang="es-ES"/>
          </a:p>
        </p:txBody>
      </p:sp>
    </p:spTree>
    <p:extLst>
      <p:ext uri="{BB962C8B-B14F-4D97-AF65-F5344CB8AC3E}">
        <p14:creationId xmlns:p14="http://schemas.microsoft.com/office/powerpoint/2010/main" val="3868555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922F95A6-0BD7-496A-A347-3019208C8C86}" type="slidenum">
              <a:rPr lang="es-ES"/>
              <a:pPr>
                <a:defRPr/>
              </a:pPr>
              <a:t>‹#›</a:t>
            </a:fld>
            <a:endParaRPr lang="es-ES"/>
          </a:p>
        </p:txBody>
      </p:sp>
    </p:spTree>
    <p:extLst>
      <p:ext uri="{BB962C8B-B14F-4D97-AF65-F5344CB8AC3E}">
        <p14:creationId xmlns:p14="http://schemas.microsoft.com/office/powerpoint/2010/main" val="2284526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5ED4E8A2-71A8-44F7-B1AA-D3F356C00AC4}" type="slidenum">
              <a:rPr lang="es-ES"/>
              <a:pPr>
                <a:defRPr/>
              </a:pPr>
              <a:t>‹#›</a:t>
            </a:fld>
            <a:endParaRPr lang="es-ES"/>
          </a:p>
        </p:txBody>
      </p:sp>
    </p:spTree>
    <p:extLst>
      <p:ext uri="{BB962C8B-B14F-4D97-AF65-F5344CB8AC3E}">
        <p14:creationId xmlns:p14="http://schemas.microsoft.com/office/powerpoint/2010/main" val="3313915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401BA5C4-AE8C-4CAC-A5E8-5E6D908A1558}" type="slidenum">
              <a:rPr lang="es-ES"/>
              <a:pPr>
                <a:defRPr/>
              </a:pPr>
              <a:t>‹#›</a:t>
            </a:fld>
            <a:endParaRPr lang="es-ES"/>
          </a:p>
        </p:txBody>
      </p:sp>
    </p:spTree>
    <p:extLst>
      <p:ext uri="{BB962C8B-B14F-4D97-AF65-F5344CB8AC3E}">
        <p14:creationId xmlns:p14="http://schemas.microsoft.com/office/powerpoint/2010/main" val="1162039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32BCCFF1-ED79-47F6-A629-BE775F7C382D}" type="slidenum">
              <a:rPr lang="es-ES"/>
              <a:pPr>
                <a:defRPr/>
              </a:pPr>
              <a:t>‹#›</a:t>
            </a:fld>
            <a:endParaRPr lang="es-ES"/>
          </a:p>
        </p:txBody>
      </p:sp>
    </p:spTree>
    <p:extLst>
      <p:ext uri="{BB962C8B-B14F-4D97-AF65-F5344CB8AC3E}">
        <p14:creationId xmlns:p14="http://schemas.microsoft.com/office/powerpoint/2010/main" val="1505399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D4B3A4FA-56A9-41B4-84F9-92007B598EDE}" type="slidenum">
              <a:rPr lang="es-ES"/>
              <a:pPr>
                <a:defRPr/>
              </a:pPr>
              <a:t>‹#›</a:t>
            </a:fld>
            <a:endParaRPr lang="es-ES"/>
          </a:p>
        </p:txBody>
      </p:sp>
    </p:spTree>
    <p:extLst>
      <p:ext uri="{BB962C8B-B14F-4D97-AF65-F5344CB8AC3E}">
        <p14:creationId xmlns:p14="http://schemas.microsoft.com/office/powerpoint/2010/main" val="3146613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53B2741-F968-432E-88E3-982ECB263311}" type="slidenum">
              <a:rPr lang="es-ES"/>
              <a:pPr>
                <a:defRPr/>
              </a:pPr>
              <a:t>‹#›</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slideshare.net/jeanvdd/a-review-of-animation-techniques-for-user-interface-design"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2.xml"/><Relationship Id="rId1" Type="http://schemas.openxmlformats.org/officeDocument/2006/relationships/video" Target="file:///C:\Users\Jean%20Vanderdonckt\Desktop\UI%20Transition%20Scenario.avi"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emf"/><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2.xml"/><Relationship Id="rId1" Type="http://schemas.openxmlformats.org/officeDocument/2006/relationships/video" Target="file:///D:\Documents\Recherche\Animation\LoginTransitionScenario.avi"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2.xml"/><Relationship Id="rId1" Type="http://schemas.openxmlformats.org/officeDocument/2006/relationships/video" Target="file:///D:\Documents\Recherche\Animation\PollingTransitionScenario.avi"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emf"/><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hyperlink" Target="http://www.youtube.com/watch?v=2ZViwktUbhU" TargetMode="External"/><Relationship Id="rId2" Type="http://schemas.openxmlformats.org/officeDocument/2006/relationships/hyperlink" Target="http://www.youtube.com/watch?v=2mvvTL1yYBA" TargetMode="External"/><Relationship Id="rId1" Type="http://schemas.openxmlformats.org/officeDocument/2006/relationships/slideLayout" Target="../slideLayouts/slideLayout12.xml"/><Relationship Id="rId4" Type="http://schemas.openxmlformats.org/officeDocument/2006/relationships/hyperlink" Target="http://www.youtube.com/watch?v=8MxokT-GCMY"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file:///D:\Documents\Conf&#233;rences\AVI2012\Dessart\CV2EV.avi" TargetMode="Externa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file:///D:\Documents\Conf&#233;rences\AVI2012\Dessart\IV2EV.avi" TargetMode="Externa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file:///D:\Documents\Conf&#233;rences\AVI2012\Dessart\IdentifiedField.avi" TargetMode="Externa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file:///D:\Documents\Conf&#233;rences\AVI2012\Dessart\SlowFast.avi" TargetMode="Externa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video" Target="file:///D:\Documents\Recherche\Animation\scatter-car.mov.WMV"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video" Target="file:///D:\Documents\Recherche\Animation\Heer-InfoVis2007.mo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video" Target="file:///D:\Documents\Recherche\Animation\Baudisch-UIST2006-Phosphor.av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1009680" y="1927895"/>
            <a:ext cx="712464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 sz="3200" dirty="0" err="1" smtClean="0">
                <a:ea typeface="ＭＳ Ｐゴシック" pitchFamily="34" charset="-128"/>
              </a:rPr>
              <a:t>Keynote</a:t>
            </a:r>
            <a:r>
              <a:rPr lang="es-ES" sz="3200" dirty="0" smtClean="0">
                <a:ea typeface="ＭＳ Ｐゴシック" pitchFamily="34" charset="-128"/>
              </a:rPr>
              <a:t> </a:t>
            </a:r>
            <a:r>
              <a:rPr lang="es-ES" sz="3200" dirty="0" err="1" smtClean="0">
                <a:ea typeface="ＭＳ Ｐゴシック" pitchFamily="34" charset="-128"/>
              </a:rPr>
              <a:t>address</a:t>
            </a:r>
            <a:r>
              <a:rPr lang="es-ES" sz="3200" dirty="0" smtClean="0">
                <a:ea typeface="ＭＳ Ｐゴシック" pitchFamily="34" charset="-128"/>
              </a:rPr>
              <a:t> </a:t>
            </a:r>
            <a:r>
              <a:rPr lang="es-ES" sz="3200" dirty="0" err="1" smtClean="0">
                <a:ea typeface="ＭＳ Ｐゴシック" pitchFamily="34" charset="-128"/>
              </a:rPr>
              <a:t>for</a:t>
            </a:r>
            <a:endParaRPr lang="es-ES" sz="3200" dirty="0" smtClean="0">
              <a:ea typeface="ＭＳ Ｐゴシック" pitchFamily="34" charset="-128"/>
            </a:endParaRPr>
          </a:p>
          <a:p>
            <a:pPr algn="ctr" eaLnBrk="1" hangingPunct="1"/>
            <a:r>
              <a:rPr lang="es-ES" sz="3200" dirty="0" smtClean="0">
                <a:ea typeface="ＭＳ Ｐゴシック" pitchFamily="34" charset="-128"/>
              </a:rPr>
              <a:t>Congreso </a:t>
            </a:r>
            <a:r>
              <a:rPr lang="es-ES" sz="3200" dirty="0">
                <a:ea typeface="ＭＳ Ｐゴシック" pitchFamily="34" charset="-128"/>
              </a:rPr>
              <a:t>Internacional de Ingeniería del </a:t>
            </a:r>
            <a:r>
              <a:rPr lang="es-ES" sz="3200" dirty="0" smtClean="0">
                <a:ea typeface="ＭＳ Ｐゴシック" pitchFamily="34" charset="-128"/>
              </a:rPr>
              <a:t>Software </a:t>
            </a:r>
            <a:r>
              <a:rPr lang="es-ES" sz="2800" dirty="0" smtClean="0">
                <a:ea typeface="ＭＳ Ｐゴシック" pitchFamily="34" charset="-128"/>
              </a:rPr>
              <a:t>Armenia'2012 (</a:t>
            </a:r>
            <a:r>
              <a:rPr lang="es-ES" sz="2800" dirty="0" err="1" smtClean="0">
                <a:ea typeface="ＭＳ Ｐゴシック" pitchFamily="34" charset="-128"/>
              </a:rPr>
              <a:t>Quindio</a:t>
            </a:r>
            <a:r>
              <a:rPr lang="es-ES" sz="2800" dirty="0" smtClean="0">
                <a:ea typeface="ＭＳ Ｐゴシック" pitchFamily="34" charset="-128"/>
              </a:rPr>
              <a:t>, </a:t>
            </a:r>
            <a:r>
              <a:rPr lang="es-ES" sz="2800" dirty="0" err="1" smtClean="0">
                <a:ea typeface="ＭＳ Ｐゴシック" pitchFamily="34" charset="-128"/>
              </a:rPr>
              <a:t>October</a:t>
            </a:r>
            <a:r>
              <a:rPr lang="es-ES" sz="2800" dirty="0" smtClean="0">
                <a:ea typeface="ＭＳ Ｐゴシック" pitchFamily="34" charset="-128"/>
              </a:rPr>
              <a:t> 10th, 2012)</a:t>
            </a:r>
            <a:endParaRPr lang="es-ES" sz="3200" dirty="0"/>
          </a:p>
        </p:txBody>
      </p:sp>
      <p:sp>
        <p:nvSpPr>
          <p:cNvPr id="3" name="2 Subtítulo"/>
          <p:cNvSpPr txBox="1">
            <a:spLocks/>
          </p:cNvSpPr>
          <p:nvPr/>
        </p:nvSpPr>
        <p:spPr>
          <a:xfrm>
            <a:off x="1371600" y="419668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0" indent="0" algn="ctr" eaLnBrk="0" hangingPunct="0">
              <a:spcBef>
                <a:spcPct val="20000"/>
              </a:spcBef>
              <a:buFont typeface="Arial" pitchFamily="34" charset="0"/>
              <a:buNone/>
              <a:defRPr sz="3200" b="1">
                <a:solidFill>
                  <a:srgbClr val="008000"/>
                </a:solidFill>
                <a:latin typeface="+mn-lt"/>
                <a:ea typeface="ＭＳ Ｐゴシック" pitchFamily="34" charset="-128"/>
                <a:cs typeface="ＭＳ Ｐゴシック" charset="0"/>
              </a:defRPr>
            </a:lvl1pPr>
            <a:lvl2pPr indent="0" algn="ctr" eaLnBrk="0" hangingPunct="0">
              <a:spcBef>
                <a:spcPct val="20000"/>
              </a:spcBef>
              <a:buFont typeface="Arial" pitchFamily="34" charset="0"/>
              <a:buNone/>
              <a:defRPr sz="2800">
                <a:solidFill>
                  <a:schemeClr val="tx1">
                    <a:tint val="75000"/>
                  </a:schemeClr>
                </a:solidFill>
                <a:latin typeface="+mn-lt"/>
                <a:ea typeface="ＭＳ Ｐゴシック" charset="0"/>
              </a:defRPr>
            </a:lvl2pPr>
            <a:lvl3pPr indent="0" algn="ctr" eaLnBrk="0" hangingPunct="0">
              <a:spcBef>
                <a:spcPct val="20000"/>
              </a:spcBef>
              <a:buFont typeface="Arial" pitchFamily="34" charset="0"/>
              <a:buNone/>
              <a:defRPr sz="2400">
                <a:solidFill>
                  <a:schemeClr val="tx1">
                    <a:tint val="75000"/>
                  </a:schemeClr>
                </a:solidFill>
                <a:latin typeface="+mn-lt"/>
                <a:ea typeface="ＭＳ Ｐゴシック" charset="0"/>
              </a:defRPr>
            </a:lvl3pPr>
            <a:lvl4pPr indent="0" algn="ctr" eaLnBrk="0" hangingPunct="0">
              <a:spcBef>
                <a:spcPct val="20000"/>
              </a:spcBef>
              <a:buFont typeface="Arial" pitchFamily="34" charset="0"/>
              <a:buNone/>
              <a:defRPr sz="2000">
                <a:solidFill>
                  <a:schemeClr val="tx1">
                    <a:tint val="75000"/>
                  </a:schemeClr>
                </a:solidFill>
                <a:latin typeface="+mn-lt"/>
                <a:ea typeface="ＭＳ Ｐゴシック" charset="0"/>
              </a:defRPr>
            </a:lvl4pPr>
            <a:lvl5pPr indent="0" algn="ctr" eaLnBrk="0" hangingPunct="0">
              <a:spcBef>
                <a:spcPct val="20000"/>
              </a:spcBef>
              <a:buFont typeface="Arial" pitchFamily="34" charset="0"/>
              <a:buNone/>
              <a:defRPr sz="2000">
                <a:solidFill>
                  <a:schemeClr val="tx1">
                    <a:tint val="75000"/>
                  </a:schemeClr>
                </a:solidFill>
                <a:latin typeface="+mn-lt"/>
                <a:ea typeface="ＭＳ Ｐゴシック" charset="0"/>
              </a:defRPr>
            </a:lvl5pPr>
            <a:lvl6pPr indent="0" algn="ctr">
              <a:spcBef>
                <a:spcPct val="20000"/>
              </a:spcBef>
              <a:buFont typeface="Arial" pitchFamily="34" charset="0"/>
              <a:buNone/>
              <a:defRPr sz="2000">
                <a:solidFill>
                  <a:schemeClr val="tx1">
                    <a:tint val="75000"/>
                  </a:schemeClr>
                </a:solidFill>
                <a:latin typeface="+mn-lt"/>
              </a:defRPr>
            </a:lvl6pPr>
            <a:lvl7pPr indent="0" algn="ctr">
              <a:spcBef>
                <a:spcPct val="20000"/>
              </a:spcBef>
              <a:buFont typeface="Arial" pitchFamily="34" charset="0"/>
              <a:buNone/>
              <a:defRPr sz="2000">
                <a:solidFill>
                  <a:schemeClr val="tx1">
                    <a:tint val="75000"/>
                  </a:schemeClr>
                </a:solidFill>
                <a:latin typeface="+mn-lt"/>
              </a:defRPr>
            </a:lvl7pPr>
            <a:lvl8pPr indent="0" algn="ctr">
              <a:spcBef>
                <a:spcPct val="20000"/>
              </a:spcBef>
              <a:buFont typeface="Arial" pitchFamily="34" charset="0"/>
              <a:buNone/>
              <a:defRPr sz="2000">
                <a:solidFill>
                  <a:schemeClr val="tx1">
                    <a:tint val="75000"/>
                  </a:schemeClr>
                </a:solidFill>
                <a:latin typeface="+mn-lt"/>
              </a:defRPr>
            </a:lvl8pPr>
            <a:lvl9pPr indent="0" algn="ctr">
              <a:spcBef>
                <a:spcPct val="20000"/>
              </a:spcBef>
              <a:buFont typeface="Arial" pitchFamily="34" charset="0"/>
              <a:buNone/>
              <a:defRPr sz="2000">
                <a:solidFill>
                  <a:schemeClr val="tx1">
                    <a:tint val="75000"/>
                  </a:schemeClr>
                </a:solidFill>
                <a:latin typeface="+mn-lt"/>
              </a:defRPr>
            </a:lvl9pPr>
          </a:lstStyle>
          <a:p>
            <a:r>
              <a:rPr lang="es-ES" b="0" dirty="0" smtClean="0"/>
              <a:t>A </a:t>
            </a:r>
            <a:r>
              <a:rPr lang="es-ES" b="0" dirty="0" err="1" smtClean="0"/>
              <a:t>review</a:t>
            </a:r>
            <a:r>
              <a:rPr lang="es-ES" b="0" dirty="0" smtClean="0"/>
              <a:t> of </a:t>
            </a:r>
            <a:r>
              <a:rPr lang="es-ES" b="0" dirty="0" err="1" smtClean="0"/>
              <a:t>Animation</a:t>
            </a:r>
            <a:r>
              <a:rPr lang="es-ES" b="0" dirty="0" smtClean="0"/>
              <a:t> </a:t>
            </a:r>
            <a:r>
              <a:rPr lang="es-ES" b="0" dirty="0" err="1" smtClean="0"/>
              <a:t>Techniques</a:t>
            </a:r>
            <a:r>
              <a:rPr lang="es-ES" b="0" dirty="0" smtClean="0"/>
              <a:t> </a:t>
            </a:r>
            <a:r>
              <a:rPr lang="es-ES" b="0" dirty="0" err="1" smtClean="0"/>
              <a:t>for</a:t>
            </a:r>
            <a:r>
              <a:rPr lang="es-ES" b="0" dirty="0" smtClean="0"/>
              <a:t> </a:t>
            </a:r>
            <a:r>
              <a:rPr lang="es-ES" b="0" dirty="0" err="1" smtClean="0"/>
              <a:t>User</a:t>
            </a:r>
            <a:r>
              <a:rPr lang="es-ES" b="0" dirty="0" smtClean="0"/>
              <a:t> Interface </a:t>
            </a:r>
            <a:r>
              <a:rPr lang="es-ES" b="0" dirty="0" err="1" smtClean="0"/>
              <a:t>Design</a:t>
            </a:r>
            <a:endParaRPr lang="es-ES" b="0" dirty="0" smtClean="0"/>
          </a:p>
          <a:p>
            <a:r>
              <a:rPr lang="es-ES" sz="2600" b="0" i="1" dirty="0" smtClean="0"/>
              <a:t>Jean Vanderdonckt, Vivian Genaro Motti</a:t>
            </a:r>
          </a:p>
          <a:p>
            <a:r>
              <a:rPr lang="es-ES" sz="2600" b="0" dirty="0" err="1" smtClean="0"/>
              <a:t>Université</a:t>
            </a:r>
            <a:r>
              <a:rPr lang="es-ES" sz="2600" b="0" dirty="0" smtClean="0"/>
              <a:t> </a:t>
            </a:r>
            <a:r>
              <a:rPr lang="es-ES" sz="2600" b="0" dirty="0" err="1" smtClean="0"/>
              <a:t>catholique</a:t>
            </a:r>
            <a:r>
              <a:rPr lang="es-ES" sz="2600" b="0" dirty="0" smtClean="0"/>
              <a:t> de </a:t>
            </a:r>
            <a:r>
              <a:rPr lang="es-ES" sz="2600" b="0" dirty="0" err="1" smtClean="0"/>
              <a:t>Louvain</a:t>
            </a:r>
            <a:r>
              <a:rPr lang="es-ES" sz="2600" b="0" dirty="0" smtClean="0"/>
              <a:t> (UCL)</a:t>
            </a:r>
            <a:endParaRPr lang="es-ES" b="0" dirty="0"/>
          </a:p>
        </p:txBody>
      </p:sp>
      <p:sp>
        <p:nvSpPr>
          <p:cNvPr id="4" name="Rectangle 3"/>
          <p:cNvSpPr/>
          <p:nvPr/>
        </p:nvSpPr>
        <p:spPr>
          <a:xfrm>
            <a:off x="161764" y="1378030"/>
            <a:ext cx="8820472" cy="338554"/>
          </a:xfrm>
          <a:prstGeom prst="rect">
            <a:avLst/>
          </a:prstGeom>
        </p:spPr>
        <p:txBody>
          <a:bodyPr wrap="square">
            <a:spAutoFit/>
          </a:bodyPr>
          <a:lstStyle/>
          <a:p>
            <a:r>
              <a:rPr lang="en-US" sz="1600" dirty="0">
                <a:hlinkClick r:id="rId2"/>
              </a:rPr>
              <a:t>http://www.slideshare.net/jeanvdd/a-review-of-animation-techniques-for-user-interface-design</a:t>
            </a:r>
            <a:endParaRPr lang="en-US" sz="1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2"/>
          <p:cNvSpPr>
            <a:spLocks noGrp="1"/>
          </p:cNvSpPr>
          <p:nvPr>
            <p:ph idx="1"/>
          </p:nvPr>
        </p:nvSpPr>
        <p:spPr>
          <a:xfrm>
            <a:off x="459250" y="1369617"/>
            <a:ext cx="7986712" cy="4751387"/>
          </a:xfrm>
        </p:spPr>
        <p:txBody>
          <a:bodyPr/>
          <a:lstStyle/>
          <a:p>
            <a:r>
              <a:rPr lang="fr-BE" sz="2800" dirty="0" smtClean="0">
                <a:ea typeface="ＭＳ Ｐゴシック" pitchFamily="34" charset="-128"/>
              </a:rPr>
              <a:t>Temporal Aspects</a:t>
            </a:r>
          </a:p>
          <a:p>
            <a:pPr lvl="1"/>
            <a:r>
              <a:rPr lang="en-US" sz="2400" dirty="0" smtClean="0">
                <a:ea typeface="ＭＳ Ｐゴシック" pitchFamily="34" charset="-128"/>
              </a:rPr>
              <a:t>Slow In/Slow Out is better in all regards</a:t>
            </a:r>
          </a:p>
          <a:p>
            <a:pPr lvl="1"/>
            <a:r>
              <a:rPr lang="en-US" sz="2400" dirty="0" smtClean="0">
                <a:ea typeface="ＭＳ Ｐゴシック" pitchFamily="34" charset="-128"/>
              </a:rPr>
              <a:t>Adaptive speed performs best when complexity found at endpoints</a:t>
            </a:r>
            <a:endParaRPr lang="fr-BE" sz="2400" dirty="0" smtClean="0">
              <a:ea typeface="ＭＳ Ｐゴシック" pitchFamily="34" charset="-128"/>
            </a:endParaRPr>
          </a:p>
        </p:txBody>
      </p:sp>
      <p:grpSp>
        <p:nvGrpSpPr>
          <p:cNvPr id="25604" name="Group 10"/>
          <p:cNvGrpSpPr>
            <a:grpSpLocks/>
          </p:cNvGrpSpPr>
          <p:nvPr/>
        </p:nvGrpSpPr>
        <p:grpSpPr bwMode="auto">
          <a:xfrm>
            <a:off x="2060575" y="4530725"/>
            <a:ext cx="2282825" cy="2058988"/>
            <a:chOff x="2495182" y="2864183"/>
            <a:chExt cx="3810368" cy="3436978"/>
          </a:xfrm>
        </p:grpSpPr>
        <p:pic>
          <p:nvPicPr>
            <p:cNvPr id="25634" name="Picture 5" descr="fig-siso.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6471" y="2864183"/>
              <a:ext cx="3219079" cy="288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5" name="TextBox 6"/>
            <p:cNvSpPr txBox="1">
              <a:spLocks noChangeArrowheads="1"/>
            </p:cNvSpPr>
            <p:nvPr/>
          </p:nvSpPr>
          <p:spPr bwMode="auto">
            <a:xfrm>
              <a:off x="3971676" y="5530558"/>
              <a:ext cx="1691520" cy="770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t>time</a:t>
              </a:r>
              <a:r>
                <a:rPr lang="en-US" sz="2400"/>
                <a:t> </a:t>
              </a:r>
              <a:r>
                <a:rPr lang="fr-FR" sz="2400"/>
                <a:t>→</a:t>
              </a:r>
            </a:p>
          </p:txBody>
        </p:sp>
        <p:sp>
          <p:nvSpPr>
            <p:cNvPr id="25636" name="TextBox 7"/>
            <p:cNvSpPr txBox="1">
              <a:spLocks noChangeArrowheads="1"/>
            </p:cNvSpPr>
            <p:nvPr/>
          </p:nvSpPr>
          <p:spPr bwMode="auto">
            <a:xfrm rot="-5400000">
              <a:off x="2460922" y="3960939"/>
              <a:ext cx="736353" cy="66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fr-FR" sz="2000"/>
                <a:t>→</a:t>
              </a:r>
            </a:p>
          </p:txBody>
        </p:sp>
        <p:sp>
          <p:nvSpPr>
            <p:cNvPr id="25637" name="TextBox 8"/>
            <p:cNvSpPr txBox="1">
              <a:spLocks noChangeArrowheads="1"/>
            </p:cNvSpPr>
            <p:nvPr/>
          </p:nvSpPr>
          <p:spPr bwMode="auto">
            <a:xfrm rot="3814596">
              <a:off x="5172137" y="4571877"/>
              <a:ext cx="776175" cy="33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600">
                  <a:solidFill>
                    <a:srgbClr val="E60000"/>
                  </a:solidFill>
                </a:rPr>
                <a:t>Speed</a:t>
              </a:r>
              <a:endParaRPr lang="fr-FR" sz="1600">
                <a:solidFill>
                  <a:srgbClr val="E60000"/>
                </a:solidFill>
              </a:endParaRPr>
            </a:p>
          </p:txBody>
        </p:sp>
      </p:grpSp>
      <p:sp>
        <p:nvSpPr>
          <p:cNvPr id="25605" name="TextBox 9"/>
          <p:cNvSpPr txBox="1">
            <a:spLocks noChangeArrowheads="1"/>
          </p:cNvSpPr>
          <p:nvPr/>
        </p:nvSpPr>
        <p:spPr bwMode="auto">
          <a:xfrm>
            <a:off x="2714625" y="3213100"/>
            <a:ext cx="14049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400" b="1">
                <a:solidFill>
                  <a:srgbClr val="829EBC"/>
                </a:solidFill>
                <a:latin typeface="Corbel" pitchFamily="34" charset="0"/>
              </a:rPr>
              <a:t>Slow In</a:t>
            </a:r>
            <a:br>
              <a:rPr lang="en-US" sz="2400" b="1">
                <a:solidFill>
                  <a:srgbClr val="829EBC"/>
                </a:solidFill>
                <a:latin typeface="Corbel" pitchFamily="34" charset="0"/>
              </a:rPr>
            </a:br>
            <a:r>
              <a:rPr lang="en-US" sz="2400" b="1">
                <a:solidFill>
                  <a:srgbClr val="829EBC"/>
                </a:solidFill>
                <a:latin typeface="Corbel" pitchFamily="34" charset="0"/>
              </a:rPr>
              <a:t>Slow Out</a:t>
            </a:r>
            <a:endParaRPr lang="fr-FR" sz="2400" b="1">
              <a:solidFill>
                <a:srgbClr val="829EBC"/>
              </a:solidFill>
              <a:latin typeface="Corbel" pitchFamily="34" charset="0"/>
            </a:endParaRPr>
          </a:p>
        </p:txBody>
      </p:sp>
      <p:grpSp>
        <p:nvGrpSpPr>
          <p:cNvPr id="42" name="Group 17"/>
          <p:cNvGrpSpPr>
            <a:grpSpLocks/>
          </p:cNvGrpSpPr>
          <p:nvPr/>
        </p:nvGrpSpPr>
        <p:grpSpPr bwMode="auto">
          <a:xfrm>
            <a:off x="85725" y="3384550"/>
            <a:ext cx="1943100" cy="2441575"/>
            <a:chOff x="257546" y="2324100"/>
            <a:chExt cx="1942729" cy="2441330"/>
          </a:xfrm>
        </p:grpSpPr>
        <p:pic>
          <p:nvPicPr>
            <p:cNvPr id="25632" name="Picture 11" descr="fig-consta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546" y="3026107"/>
              <a:ext cx="1942729" cy="173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3" name="TextBox 12"/>
            <p:cNvSpPr txBox="1">
              <a:spLocks noChangeArrowheads="1"/>
            </p:cNvSpPr>
            <p:nvPr/>
          </p:nvSpPr>
          <p:spPr bwMode="auto">
            <a:xfrm>
              <a:off x="487907" y="2324100"/>
              <a:ext cx="1399475" cy="46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400" b="1">
                  <a:solidFill>
                    <a:srgbClr val="829EBC"/>
                  </a:solidFill>
                  <a:latin typeface="Corbel" pitchFamily="34" charset="0"/>
                </a:rPr>
                <a:t>Constant</a:t>
              </a:r>
              <a:endParaRPr lang="fr-FR" sz="2400" b="1">
                <a:solidFill>
                  <a:srgbClr val="829EBC"/>
                </a:solidFill>
                <a:latin typeface="Corbel" pitchFamily="34" charset="0"/>
              </a:endParaRPr>
            </a:p>
          </p:txBody>
        </p:sp>
      </p:grpSp>
      <p:grpSp>
        <p:nvGrpSpPr>
          <p:cNvPr id="45" name="Group 18"/>
          <p:cNvGrpSpPr>
            <a:grpSpLocks/>
          </p:cNvGrpSpPr>
          <p:nvPr/>
        </p:nvGrpSpPr>
        <p:grpSpPr bwMode="auto">
          <a:xfrm>
            <a:off x="4702175" y="3222625"/>
            <a:ext cx="1946275" cy="2622550"/>
            <a:chOff x="4873995" y="2162175"/>
            <a:chExt cx="1945905" cy="2622198"/>
          </a:xfrm>
        </p:grpSpPr>
        <p:pic>
          <p:nvPicPr>
            <p:cNvPr id="25630" name="Picture 13" descr="fig-fif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3995" y="3038475"/>
              <a:ext cx="1945905" cy="174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1" name="TextBox 15"/>
            <p:cNvSpPr txBox="1">
              <a:spLocks noChangeArrowheads="1"/>
            </p:cNvSpPr>
            <p:nvPr/>
          </p:nvSpPr>
          <p:spPr bwMode="auto">
            <a:xfrm>
              <a:off x="5151212" y="2162175"/>
              <a:ext cx="1313699" cy="830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400" b="1">
                  <a:solidFill>
                    <a:srgbClr val="829EBC"/>
                  </a:solidFill>
                  <a:latin typeface="Corbel" pitchFamily="34" charset="0"/>
                </a:rPr>
                <a:t>Fast In</a:t>
              </a:r>
              <a:br>
                <a:rPr lang="en-US" sz="2400" b="1">
                  <a:solidFill>
                    <a:srgbClr val="829EBC"/>
                  </a:solidFill>
                  <a:latin typeface="Corbel" pitchFamily="34" charset="0"/>
                </a:rPr>
              </a:br>
              <a:r>
                <a:rPr lang="en-US" sz="2400" b="1">
                  <a:solidFill>
                    <a:srgbClr val="829EBC"/>
                  </a:solidFill>
                  <a:latin typeface="Corbel" pitchFamily="34" charset="0"/>
                </a:rPr>
                <a:t>Fast Out</a:t>
              </a:r>
              <a:endParaRPr lang="fr-FR" sz="2400" b="1">
                <a:solidFill>
                  <a:srgbClr val="829EBC"/>
                </a:solidFill>
                <a:latin typeface="Corbel" pitchFamily="34" charset="0"/>
              </a:endParaRPr>
            </a:p>
          </p:txBody>
        </p:sp>
      </p:grpSp>
      <p:grpSp>
        <p:nvGrpSpPr>
          <p:cNvPr id="48" name="Group 19"/>
          <p:cNvGrpSpPr>
            <a:grpSpLocks/>
          </p:cNvGrpSpPr>
          <p:nvPr/>
        </p:nvGrpSpPr>
        <p:grpSpPr bwMode="auto">
          <a:xfrm>
            <a:off x="6867525" y="3413125"/>
            <a:ext cx="1952625" cy="2424113"/>
            <a:chOff x="7039346" y="2352675"/>
            <a:chExt cx="1952254" cy="2424125"/>
          </a:xfrm>
        </p:grpSpPr>
        <p:pic>
          <p:nvPicPr>
            <p:cNvPr id="25628" name="Picture 14" descr="fig-adaptiv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39346" y="3028949"/>
              <a:ext cx="1952254" cy="17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9" name="TextBox 16"/>
            <p:cNvSpPr txBox="1">
              <a:spLocks noChangeArrowheads="1"/>
            </p:cNvSpPr>
            <p:nvPr/>
          </p:nvSpPr>
          <p:spPr bwMode="auto">
            <a:xfrm>
              <a:off x="7257064" y="2352675"/>
              <a:ext cx="1388257" cy="461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400" b="1">
                  <a:solidFill>
                    <a:srgbClr val="829EBC"/>
                  </a:solidFill>
                  <a:latin typeface="Corbel" pitchFamily="34" charset="0"/>
                </a:rPr>
                <a:t>Adaptive</a:t>
              </a:r>
              <a:endParaRPr lang="fr-FR" sz="2400" b="1">
                <a:solidFill>
                  <a:srgbClr val="829EBC"/>
                </a:solidFill>
                <a:latin typeface="Corbel" pitchFamily="34" charset="0"/>
              </a:endParaRPr>
            </a:p>
          </p:txBody>
        </p:sp>
      </p:grpSp>
      <p:grpSp>
        <p:nvGrpSpPr>
          <p:cNvPr id="51" name="Group 22"/>
          <p:cNvGrpSpPr>
            <a:grpSpLocks/>
          </p:cNvGrpSpPr>
          <p:nvPr/>
        </p:nvGrpSpPr>
        <p:grpSpPr bwMode="auto">
          <a:xfrm>
            <a:off x="733425" y="4479925"/>
            <a:ext cx="2609850" cy="552450"/>
            <a:chOff x="1143000" y="3686175"/>
            <a:chExt cx="2609850" cy="552450"/>
          </a:xfrm>
        </p:grpSpPr>
        <p:sp>
          <p:nvSpPr>
            <p:cNvPr id="52" name="Oval 51"/>
            <p:cNvSpPr/>
            <p:nvPr/>
          </p:nvSpPr>
          <p:spPr>
            <a:xfrm>
              <a:off x="1143000" y="4048125"/>
              <a:ext cx="190500" cy="190500"/>
            </a:xfrm>
            <a:prstGeom prst="ellipse">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3" name="Oval 52"/>
            <p:cNvSpPr/>
            <p:nvPr/>
          </p:nvSpPr>
          <p:spPr>
            <a:xfrm>
              <a:off x="3562350" y="3686175"/>
              <a:ext cx="190500" cy="190500"/>
            </a:xfrm>
            <a:prstGeom prst="ellipse">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54" name="Group 24"/>
          <p:cNvGrpSpPr>
            <a:grpSpLocks/>
          </p:cNvGrpSpPr>
          <p:nvPr/>
        </p:nvGrpSpPr>
        <p:grpSpPr bwMode="auto">
          <a:xfrm>
            <a:off x="4457700" y="3860800"/>
            <a:ext cx="712788" cy="628650"/>
            <a:chOff x="4629150" y="3067050"/>
            <a:chExt cx="712054" cy="628650"/>
          </a:xfrm>
        </p:grpSpPr>
        <p:sp>
          <p:nvSpPr>
            <p:cNvPr id="55" name="Oval 54"/>
            <p:cNvSpPr/>
            <p:nvPr/>
          </p:nvSpPr>
          <p:spPr>
            <a:xfrm>
              <a:off x="4886060" y="3476625"/>
              <a:ext cx="209334" cy="219075"/>
            </a:xfrm>
            <a:prstGeom prst="ellipse">
              <a:avLst/>
            </a:prstGeom>
            <a:solidFill>
              <a:srgbClr val="E32929">
                <a:alpha val="63922"/>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5625" name="TextBox 23"/>
            <p:cNvSpPr txBox="1">
              <a:spLocks noChangeArrowheads="1"/>
            </p:cNvSpPr>
            <p:nvPr/>
          </p:nvSpPr>
          <p:spPr bwMode="auto">
            <a:xfrm>
              <a:off x="4629150" y="3067050"/>
              <a:ext cx="7120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fr-FR" sz="2000" b="1">
                  <a:solidFill>
                    <a:srgbClr val="C00000"/>
                  </a:solidFill>
                </a:rPr>
                <a:t>Fast</a:t>
              </a:r>
            </a:p>
          </p:txBody>
        </p:sp>
      </p:grpSp>
      <p:grpSp>
        <p:nvGrpSpPr>
          <p:cNvPr id="57" name="Group 25"/>
          <p:cNvGrpSpPr>
            <a:grpSpLocks/>
          </p:cNvGrpSpPr>
          <p:nvPr/>
        </p:nvGrpSpPr>
        <p:grpSpPr bwMode="auto">
          <a:xfrm>
            <a:off x="5286375" y="4575175"/>
            <a:ext cx="782638" cy="628650"/>
            <a:chOff x="4629150" y="3067050"/>
            <a:chExt cx="782587" cy="628650"/>
          </a:xfrm>
        </p:grpSpPr>
        <p:sp>
          <p:nvSpPr>
            <p:cNvPr id="58" name="Oval 57"/>
            <p:cNvSpPr/>
            <p:nvPr/>
          </p:nvSpPr>
          <p:spPr>
            <a:xfrm>
              <a:off x="4886308" y="3476625"/>
              <a:ext cx="209536" cy="219075"/>
            </a:xfrm>
            <a:prstGeom prst="ellipse">
              <a:avLst/>
            </a:prstGeom>
            <a:solidFill>
              <a:srgbClr val="E32929">
                <a:alpha val="63922"/>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5623" name="TextBox 27"/>
            <p:cNvSpPr txBox="1">
              <a:spLocks noChangeArrowheads="1"/>
            </p:cNvSpPr>
            <p:nvPr/>
          </p:nvSpPr>
          <p:spPr bwMode="auto">
            <a:xfrm>
              <a:off x="4629150" y="3067050"/>
              <a:ext cx="7825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fr-FR" sz="2000" b="1">
                  <a:solidFill>
                    <a:srgbClr val="C00000"/>
                  </a:solidFill>
                </a:rPr>
                <a:t>Slow</a:t>
              </a:r>
            </a:p>
          </p:txBody>
        </p:sp>
      </p:grpSp>
      <p:grpSp>
        <p:nvGrpSpPr>
          <p:cNvPr id="60" name="Group 28"/>
          <p:cNvGrpSpPr>
            <a:grpSpLocks/>
          </p:cNvGrpSpPr>
          <p:nvPr/>
        </p:nvGrpSpPr>
        <p:grpSpPr bwMode="auto">
          <a:xfrm>
            <a:off x="6143625" y="3879850"/>
            <a:ext cx="712788" cy="628650"/>
            <a:chOff x="4629150" y="3067050"/>
            <a:chExt cx="712054" cy="628650"/>
          </a:xfrm>
        </p:grpSpPr>
        <p:sp>
          <p:nvSpPr>
            <p:cNvPr id="61" name="Oval 60"/>
            <p:cNvSpPr/>
            <p:nvPr/>
          </p:nvSpPr>
          <p:spPr>
            <a:xfrm>
              <a:off x="4886060" y="3476625"/>
              <a:ext cx="209334" cy="219075"/>
            </a:xfrm>
            <a:prstGeom prst="ellipse">
              <a:avLst/>
            </a:prstGeom>
            <a:solidFill>
              <a:srgbClr val="E32929">
                <a:alpha val="63922"/>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5621" name="TextBox 30"/>
            <p:cNvSpPr txBox="1">
              <a:spLocks noChangeArrowheads="1"/>
            </p:cNvSpPr>
            <p:nvPr/>
          </p:nvSpPr>
          <p:spPr bwMode="auto">
            <a:xfrm>
              <a:off x="4629150" y="3067050"/>
              <a:ext cx="7120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fr-FR" sz="2000" b="1">
                  <a:solidFill>
                    <a:srgbClr val="C00000"/>
                  </a:solidFill>
                </a:rPr>
                <a:t>Fast</a:t>
              </a:r>
            </a:p>
          </p:txBody>
        </p:sp>
      </p:grpSp>
      <p:grpSp>
        <p:nvGrpSpPr>
          <p:cNvPr id="63" name="Group 31"/>
          <p:cNvGrpSpPr>
            <a:grpSpLocks/>
          </p:cNvGrpSpPr>
          <p:nvPr/>
        </p:nvGrpSpPr>
        <p:grpSpPr bwMode="auto">
          <a:xfrm>
            <a:off x="7105650" y="5127625"/>
            <a:ext cx="782638" cy="628650"/>
            <a:chOff x="4629150" y="3067050"/>
            <a:chExt cx="782587" cy="628650"/>
          </a:xfrm>
        </p:grpSpPr>
        <p:sp>
          <p:nvSpPr>
            <p:cNvPr id="64" name="Oval 63"/>
            <p:cNvSpPr/>
            <p:nvPr/>
          </p:nvSpPr>
          <p:spPr>
            <a:xfrm>
              <a:off x="4886308" y="3476625"/>
              <a:ext cx="209536" cy="219075"/>
            </a:xfrm>
            <a:prstGeom prst="ellipse">
              <a:avLst/>
            </a:prstGeom>
            <a:solidFill>
              <a:srgbClr val="E32929">
                <a:alpha val="63922"/>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5619" name="TextBox 33"/>
            <p:cNvSpPr txBox="1">
              <a:spLocks noChangeArrowheads="1"/>
            </p:cNvSpPr>
            <p:nvPr/>
          </p:nvSpPr>
          <p:spPr bwMode="auto">
            <a:xfrm>
              <a:off x="4629150" y="3067050"/>
              <a:ext cx="7825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fr-FR" sz="2000" b="1">
                  <a:solidFill>
                    <a:srgbClr val="C00000"/>
                  </a:solidFill>
                </a:rPr>
                <a:t>Slow</a:t>
              </a:r>
            </a:p>
          </p:txBody>
        </p:sp>
      </p:grpSp>
      <p:sp>
        <p:nvSpPr>
          <p:cNvPr id="25614" name="TextBox 6"/>
          <p:cNvSpPr txBox="1">
            <a:spLocks noChangeArrowheads="1"/>
          </p:cNvSpPr>
          <p:nvPr/>
        </p:nvSpPr>
        <p:spPr bwMode="auto">
          <a:xfrm>
            <a:off x="2259013" y="5006975"/>
            <a:ext cx="2873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fr-FR" sz="2400" b="1"/>
              <a:t>t</a:t>
            </a:r>
            <a:endParaRPr lang="fr-FR" sz="3200" b="1"/>
          </a:p>
        </p:txBody>
      </p:sp>
      <p:cxnSp>
        <p:nvCxnSpPr>
          <p:cNvPr id="67" name="Straight Connector 66"/>
          <p:cNvCxnSpPr/>
          <p:nvPr/>
        </p:nvCxnSpPr>
        <p:spPr>
          <a:xfrm>
            <a:off x="627063" y="4567238"/>
            <a:ext cx="3062287" cy="9525"/>
          </a:xfrm>
          <a:prstGeom prst="line">
            <a:avLst/>
          </a:prstGeom>
          <a:ln w="76200">
            <a:solidFill>
              <a:srgbClr val="FF0909"/>
            </a:solidFill>
            <a:prstDash val="sysDot"/>
          </a:ln>
        </p:spPr>
        <p:style>
          <a:lnRef idx="1">
            <a:schemeClr val="accent1"/>
          </a:lnRef>
          <a:fillRef idx="0">
            <a:schemeClr val="accent1"/>
          </a:fillRef>
          <a:effectRef idx="0">
            <a:schemeClr val="accent1"/>
          </a:effectRef>
          <a:fontRef idx="minor">
            <a:schemeClr val="tx1"/>
          </a:fontRef>
        </p:style>
      </p:cxnSp>
      <p:sp>
        <p:nvSpPr>
          <p:cNvPr id="25616" name="Rectangle 309"/>
          <p:cNvSpPr>
            <a:spLocks noChangeArrowheads="1"/>
          </p:cNvSpPr>
          <p:nvPr/>
        </p:nvSpPr>
        <p:spPr bwMode="auto">
          <a:xfrm>
            <a:off x="4859338" y="5949950"/>
            <a:ext cx="3971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r>
              <a:rPr lang="fr-FR" sz="1200"/>
              <a:t>[Dragicevic, Bezerianos, Javed, Elmqvist, Fekete, 2011]</a:t>
            </a:r>
          </a:p>
        </p:txBody>
      </p:sp>
    </p:spTree>
    <p:extLst>
      <p:ext uri="{BB962C8B-B14F-4D97-AF65-F5344CB8AC3E}">
        <p14:creationId xmlns:p14="http://schemas.microsoft.com/office/powerpoint/2010/main" val="2588519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300"/>
                                        <p:tgtEl>
                                          <p:spTgt spid="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6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xit" presetSubtype="0" fill="hold" nodeType="clickEffect">
                                  <p:stCondLst>
                                    <p:cond delay="0"/>
                                  </p:stCondLst>
                                  <p:childTnLst>
                                    <p:set>
                                      <p:cBhvr>
                                        <p:cTn id="19" dur="1" fill="hold">
                                          <p:stCondLst>
                                            <p:cond delay="0"/>
                                          </p:stCondLst>
                                        </p:cTn>
                                        <p:tgtEl>
                                          <p:spTgt spid="51"/>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67"/>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300"/>
                                        <p:tgtEl>
                                          <p:spTgt spid="4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54"/>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nodeType="clickEffect">
                                  <p:stCondLst>
                                    <p:cond delay="0"/>
                                  </p:stCondLst>
                                  <p:childTnLst>
                                    <p:set>
                                      <p:cBhvr>
                                        <p:cTn id="40" dur="1" fill="hold">
                                          <p:stCondLst>
                                            <p:cond delay="0"/>
                                          </p:stCondLst>
                                        </p:cTn>
                                        <p:tgtEl>
                                          <p:spTgt spid="57"/>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60"/>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300"/>
                                        <p:tgtEl>
                                          <p:spTgt spid="48"/>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nodeType="clickEffect">
                                  <p:stCondLst>
                                    <p:cond delay="0"/>
                                  </p:stCondLst>
                                  <p:childTnLst>
                                    <p:set>
                                      <p:cBhvr>
                                        <p:cTn id="53" dur="1" fill="hold">
                                          <p:stCondLst>
                                            <p:cond delay="0"/>
                                          </p:stCondLst>
                                        </p:cTn>
                                        <p:tgtEl>
                                          <p:spTgt spid="63"/>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xit" presetSubtype="0" fill="hold" nodeType="clickEffect">
                                  <p:stCondLst>
                                    <p:cond delay="0"/>
                                  </p:stCondLst>
                                  <p:childTnLst>
                                    <p:set>
                                      <p:cBhvr>
                                        <p:cTn id="57" dur="1" fill="hold">
                                          <p:stCondLst>
                                            <p:cond delay="0"/>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229600" cy="494928"/>
          </a:xfrm>
        </p:spPr>
        <p:txBody>
          <a:bodyPr/>
          <a:lstStyle/>
          <a:p>
            <a:r>
              <a:rPr lang="fr-BE" dirty="0" err="1" smtClean="0"/>
              <a:t>Related</a:t>
            </a:r>
            <a:r>
              <a:rPr lang="fr-BE" dirty="0" smtClean="0"/>
              <a:t> </a:t>
            </a:r>
            <a:r>
              <a:rPr lang="fr-BE" dirty="0" err="1" smtClean="0"/>
              <a:t>Work</a:t>
            </a:r>
            <a:endParaRPr lang="en-US" dirty="0"/>
          </a:p>
        </p:txBody>
      </p:sp>
      <p:sp>
        <p:nvSpPr>
          <p:cNvPr id="3" name="Text Placeholder 2"/>
          <p:cNvSpPr>
            <a:spLocks noGrp="1"/>
          </p:cNvSpPr>
          <p:nvPr>
            <p:ph type="body" idx="1"/>
          </p:nvPr>
        </p:nvSpPr>
        <p:spPr>
          <a:xfrm>
            <a:off x="457200" y="1988840"/>
            <a:ext cx="8229600" cy="4464496"/>
          </a:xfrm>
        </p:spPr>
        <p:txBody>
          <a:bodyPr/>
          <a:lstStyle/>
          <a:p>
            <a:pPr eaLnBrk="1" hangingPunct="1">
              <a:buClr>
                <a:srgbClr val="998714"/>
              </a:buClr>
              <a:buFont typeface="Wingdings" pitchFamily="2" charset="2"/>
              <a:buChar char="ü"/>
            </a:pPr>
            <a:r>
              <a:rPr lang="fr-BE" dirty="0" smtClean="0">
                <a:latin typeface="Calibri" pitchFamily="34" charset="0"/>
              </a:rPr>
              <a:t>Adaptive</a:t>
            </a:r>
            <a:br>
              <a:rPr lang="fr-BE" dirty="0" smtClean="0">
                <a:latin typeface="Calibri" pitchFamily="34" charset="0"/>
              </a:rPr>
            </a:br>
            <a:r>
              <a:rPr lang="fr-BE" dirty="0" err="1" smtClean="0">
                <a:latin typeface="Calibri" pitchFamily="34" charset="0"/>
              </a:rPr>
              <a:t>Layout</a:t>
            </a:r>
            <a:endParaRPr lang="fr-BE" dirty="0">
              <a:latin typeface="Calibri" pitchFamily="34" charset="0"/>
            </a:endParaRPr>
          </a:p>
          <a:p>
            <a:pPr lvl="1" eaLnBrk="1" hangingPunct="1">
              <a:buClr>
                <a:srgbClr val="998714"/>
              </a:buClr>
              <a:buFont typeface="Wingdings" pitchFamily="2" charset="2"/>
              <a:buChar char="ü"/>
            </a:pPr>
            <a:endParaRPr lang="en-US" dirty="0"/>
          </a:p>
        </p:txBody>
      </p:sp>
      <p:sp>
        <p:nvSpPr>
          <p:cNvPr id="14" name="Rectangle 309"/>
          <p:cNvSpPr>
            <a:spLocks noChangeArrowheads="1"/>
          </p:cNvSpPr>
          <p:nvPr/>
        </p:nvSpPr>
        <p:spPr bwMode="auto">
          <a:xfrm>
            <a:off x="395536" y="6503174"/>
            <a:ext cx="25587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r>
              <a:rPr lang="fr-FR" sz="1200" dirty="0" smtClean="0"/>
              <a:t>[</a:t>
            </a:r>
            <a:r>
              <a:rPr lang="en-US" sz="1200" dirty="0" err="1" smtClean="0"/>
              <a:t>Plomp</a:t>
            </a:r>
            <a:r>
              <a:rPr lang="en-US" sz="1200" dirty="0" smtClean="0"/>
              <a:t> &amp; </a:t>
            </a:r>
            <a:r>
              <a:rPr lang="en-US" sz="1200" dirty="0" err="1" smtClean="0"/>
              <a:t>Keranen</a:t>
            </a:r>
            <a:r>
              <a:rPr lang="fr-FR" sz="1200" dirty="0" smtClean="0"/>
              <a:t>, NordiCHI'2002]</a:t>
            </a:r>
            <a:endParaRPr lang="fr-FR" sz="1200" dirty="0"/>
          </a:p>
        </p:txBody>
      </p:sp>
      <p:pic>
        <p:nvPicPr>
          <p:cNvPr id="4" name="PlompKeranen-NordiCHI200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99792" y="2013452"/>
            <a:ext cx="5976664" cy="4489722"/>
          </a:xfrm>
          <a:prstGeom prst="rect">
            <a:avLst/>
          </a:prstGeom>
        </p:spPr>
      </p:pic>
    </p:spTree>
    <p:extLst>
      <p:ext uri="{BB962C8B-B14F-4D97-AF65-F5344CB8AC3E}">
        <p14:creationId xmlns:p14="http://schemas.microsoft.com/office/powerpoint/2010/main" val="4481926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229600" cy="494928"/>
          </a:xfrm>
        </p:spPr>
        <p:txBody>
          <a:bodyPr/>
          <a:lstStyle/>
          <a:p>
            <a:r>
              <a:rPr lang="fr-BE" dirty="0" err="1" smtClean="0"/>
              <a:t>Related</a:t>
            </a:r>
            <a:r>
              <a:rPr lang="fr-BE" dirty="0" smtClean="0"/>
              <a:t> </a:t>
            </a:r>
            <a:r>
              <a:rPr lang="fr-BE" dirty="0" err="1" smtClean="0"/>
              <a:t>Work</a:t>
            </a:r>
            <a:endParaRPr lang="en-US" dirty="0"/>
          </a:p>
        </p:txBody>
      </p:sp>
      <p:sp>
        <p:nvSpPr>
          <p:cNvPr id="3" name="Text Placeholder 2"/>
          <p:cNvSpPr>
            <a:spLocks noGrp="1"/>
          </p:cNvSpPr>
          <p:nvPr>
            <p:ph type="body" idx="1"/>
          </p:nvPr>
        </p:nvSpPr>
        <p:spPr>
          <a:xfrm>
            <a:off x="457200" y="1988840"/>
            <a:ext cx="8229600" cy="4464496"/>
          </a:xfrm>
        </p:spPr>
        <p:txBody>
          <a:bodyPr/>
          <a:lstStyle/>
          <a:p>
            <a:pPr eaLnBrk="1" hangingPunct="1">
              <a:buClr>
                <a:srgbClr val="998714"/>
              </a:buClr>
              <a:buFont typeface="Wingdings" pitchFamily="2" charset="2"/>
              <a:buChar char="ü"/>
            </a:pPr>
            <a:r>
              <a:rPr lang="fr-BE" dirty="0" err="1" smtClean="0">
                <a:latin typeface="Calibri" pitchFamily="34" charset="0"/>
              </a:rPr>
              <a:t>Diffie</a:t>
            </a:r>
            <a:endParaRPr lang="fr-BE" dirty="0">
              <a:latin typeface="Calibri" pitchFamily="34" charset="0"/>
            </a:endParaRPr>
          </a:p>
          <a:p>
            <a:pPr lvl="1" eaLnBrk="1" hangingPunct="1">
              <a:buClr>
                <a:srgbClr val="998714"/>
              </a:buClr>
              <a:buFont typeface="Wingdings" pitchFamily="2" charset="2"/>
              <a:buChar char="ü"/>
            </a:pPr>
            <a:endParaRPr lang="en-US" dirty="0"/>
          </a:p>
        </p:txBody>
      </p:sp>
      <p:grpSp>
        <p:nvGrpSpPr>
          <p:cNvPr id="6" name="Group 3"/>
          <p:cNvGrpSpPr>
            <a:grpSpLocks/>
          </p:cNvGrpSpPr>
          <p:nvPr/>
        </p:nvGrpSpPr>
        <p:grpSpPr bwMode="auto">
          <a:xfrm>
            <a:off x="2150844" y="2134946"/>
            <a:ext cx="6256338" cy="4316413"/>
            <a:chOff x="1444228" y="1523999"/>
            <a:chExt cx="6255544" cy="4316407"/>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228" y="1523999"/>
              <a:ext cx="6255544" cy="4316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523593" y="2052636"/>
              <a:ext cx="1828568" cy="461961"/>
            </a:xfrm>
            <a:prstGeom prst="rect">
              <a:avLst/>
            </a:prstGeom>
            <a:solidFill>
              <a:schemeClr val="accent1">
                <a:lumMod val="20000"/>
                <a:lumOff val="80000"/>
                <a:alpha val="67000"/>
              </a:schemeClr>
            </a:solidFill>
          </p:spPr>
          <p:txBody>
            <a:bodyPr>
              <a:spAutoFit/>
            </a:bodyPr>
            <a:lstStyle/>
            <a:p>
              <a:pPr algn="ctr">
                <a:defRPr/>
              </a:pPr>
              <a:r>
                <a:rPr lang="en-US" sz="2400" b="1" dirty="0">
                  <a:solidFill>
                    <a:srgbClr val="FF0000"/>
                  </a:solidFill>
                  <a:effectLst>
                    <a:outerShdw blurRad="50800" dist="38100" dir="2700000" algn="tl" rotWithShape="0">
                      <a:prstClr val="black">
                        <a:alpha val="40000"/>
                      </a:prstClr>
                    </a:outerShdw>
                  </a:effectLst>
                  <a:latin typeface="Arial" charset="0"/>
                </a:rPr>
                <a:t>Always on</a:t>
              </a:r>
            </a:p>
          </p:txBody>
        </p:sp>
        <p:sp>
          <p:nvSpPr>
            <p:cNvPr id="9" name="TextBox 8"/>
            <p:cNvSpPr txBox="1"/>
            <p:nvPr/>
          </p:nvSpPr>
          <p:spPr>
            <a:xfrm>
              <a:off x="5563268" y="4114795"/>
              <a:ext cx="1066665" cy="461962"/>
            </a:xfrm>
            <a:prstGeom prst="rect">
              <a:avLst/>
            </a:prstGeom>
            <a:noFill/>
          </p:spPr>
          <p:txBody>
            <a:bodyPr>
              <a:spAutoFit/>
            </a:bodyPr>
            <a:lstStyle/>
            <a:p>
              <a:pPr>
                <a:defRPr/>
              </a:pPr>
              <a:r>
                <a:rPr lang="en-US" sz="2400" b="1" dirty="0">
                  <a:solidFill>
                    <a:schemeClr val="bg1"/>
                  </a:solidFill>
                  <a:effectLst>
                    <a:outerShdw blurRad="50800" dist="38100" dir="2700000" algn="tl" rotWithShape="0">
                      <a:prstClr val="black">
                        <a:alpha val="40000"/>
                      </a:prstClr>
                    </a:outerShdw>
                  </a:effectLst>
                  <a:latin typeface="Arial" charset="0"/>
                </a:rPr>
                <a:t>In-situ</a:t>
              </a:r>
            </a:p>
          </p:txBody>
        </p:sp>
        <p:sp>
          <p:nvSpPr>
            <p:cNvPr id="10" name="TextBox 9"/>
            <p:cNvSpPr txBox="1"/>
            <p:nvPr/>
          </p:nvSpPr>
          <p:spPr>
            <a:xfrm>
              <a:off x="4572794" y="1523999"/>
              <a:ext cx="1752378" cy="461962"/>
            </a:xfrm>
            <a:prstGeom prst="rect">
              <a:avLst/>
            </a:prstGeom>
            <a:solidFill>
              <a:srgbClr val="376092">
                <a:alpha val="60000"/>
              </a:srgbClr>
            </a:solidFill>
          </p:spPr>
          <p:txBody>
            <a:bodyPr>
              <a:spAutoFit/>
            </a:bodyPr>
            <a:lstStyle/>
            <a:p>
              <a:pPr algn="ctr">
                <a:defRPr/>
              </a:pPr>
              <a:r>
                <a:rPr lang="en-US" sz="2400" b="1" dirty="0">
                  <a:solidFill>
                    <a:srgbClr val="FFFF00"/>
                  </a:solidFill>
                  <a:effectLst>
                    <a:outerShdw blurRad="50800" dist="38100" dir="2700000" algn="tl" rotWithShape="0">
                      <a:prstClr val="black">
                        <a:alpha val="40000"/>
                      </a:prstClr>
                    </a:outerShdw>
                  </a:effectLst>
                  <a:latin typeface="Arial" charset="0"/>
                </a:rPr>
                <a:t>New to </a:t>
              </a:r>
              <a:r>
                <a:rPr lang="en-US" sz="2400" b="1" i="1" u="sng" dirty="0">
                  <a:solidFill>
                    <a:srgbClr val="FFFF00"/>
                  </a:solidFill>
                  <a:effectLst>
                    <a:outerShdw blurRad="50800" dist="38100" dir="2700000" algn="tl" rotWithShape="0">
                      <a:prstClr val="black">
                        <a:alpha val="40000"/>
                      </a:prstClr>
                    </a:outerShdw>
                  </a:effectLst>
                  <a:latin typeface="Arial" charset="0"/>
                </a:rPr>
                <a:t>you</a:t>
              </a:r>
            </a:p>
          </p:txBody>
        </p:sp>
        <p:sp>
          <p:nvSpPr>
            <p:cNvPr id="11" name="TextBox 10"/>
            <p:cNvSpPr txBox="1"/>
            <p:nvPr/>
          </p:nvSpPr>
          <p:spPr>
            <a:xfrm>
              <a:off x="2895019" y="2908297"/>
              <a:ext cx="2423805" cy="460374"/>
            </a:xfrm>
            <a:prstGeom prst="rect">
              <a:avLst/>
            </a:prstGeom>
            <a:solidFill>
              <a:srgbClr val="FFFF66"/>
            </a:solidFill>
          </p:spPr>
          <p:txBody>
            <a:bodyPr>
              <a:spAutoFit/>
            </a:bodyPr>
            <a:lstStyle/>
            <a:p>
              <a:pPr algn="ctr">
                <a:defRPr/>
              </a:pPr>
              <a:r>
                <a:rPr lang="en-US" sz="2400" b="1" dirty="0">
                  <a:solidFill>
                    <a:srgbClr val="0070C0"/>
                  </a:solidFill>
                  <a:effectLst>
                    <a:outerShdw blurRad="50800" dist="38100" dir="2700000" algn="tl" rotWithShape="0">
                      <a:prstClr val="black">
                        <a:alpha val="40000"/>
                      </a:prstClr>
                    </a:outerShdw>
                  </a:effectLst>
                  <a:latin typeface="Arial" charset="0"/>
                </a:rPr>
                <a:t>Non-intrusive</a:t>
              </a:r>
            </a:p>
          </p:txBody>
        </p:sp>
        <p:sp>
          <p:nvSpPr>
            <p:cNvPr id="12" name="Rectangle 11"/>
            <p:cNvSpPr/>
            <p:nvPr/>
          </p:nvSpPr>
          <p:spPr>
            <a:xfrm>
              <a:off x="2133116" y="1752599"/>
              <a:ext cx="2057139" cy="304800"/>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4266445" y="2057398"/>
              <a:ext cx="1068252" cy="228600"/>
            </a:xfrm>
            <a:prstGeom prst="rect">
              <a:avLst/>
            </a:prstGeom>
            <a:noFill/>
            <a:ln w="28575">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5487078" y="4571995"/>
              <a:ext cx="1752378" cy="609599"/>
            </a:xfrm>
            <a:prstGeom prst="rect">
              <a:avLst/>
            </a:prstGeom>
            <a:no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TextBox 15"/>
            <p:cNvSpPr txBox="1"/>
            <p:nvPr/>
          </p:nvSpPr>
          <p:spPr>
            <a:xfrm>
              <a:off x="3161685" y="3930646"/>
              <a:ext cx="2017457" cy="646112"/>
            </a:xfrm>
            <a:prstGeom prst="rect">
              <a:avLst/>
            </a:prstGeom>
            <a:solidFill>
              <a:schemeClr val="bg1"/>
            </a:solidFill>
            <a:ln>
              <a:solidFill>
                <a:schemeClr val="accent1"/>
              </a:solidFill>
            </a:ln>
          </p:spPr>
          <p:txBody>
            <a:bodyPr>
              <a:spAutoFit/>
            </a:bodyPr>
            <a:lstStyle/>
            <a:p>
              <a:pPr algn="ctr">
                <a:defRPr/>
              </a:pPr>
              <a:r>
                <a:rPr lang="en-US" b="1" dirty="0">
                  <a:solidFill>
                    <a:srgbClr val="0070C0"/>
                  </a:solidFill>
                  <a:effectLst>
                    <a:outerShdw blurRad="50800" dist="38100" dir="2700000" algn="tl" rotWithShape="0">
                      <a:prstClr val="black">
                        <a:alpha val="40000"/>
                      </a:prstClr>
                    </a:outerShdw>
                  </a:effectLst>
                  <a:latin typeface="Arial" charset="0"/>
                </a:rPr>
                <a:t>Changes to page since your last visit</a:t>
              </a:r>
            </a:p>
          </p:txBody>
        </p:sp>
        <p:cxnSp>
          <p:nvCxnSpPr>
            <p:cNvPr id="17" name="Straight Arrow Connector 16"/>
            <p:cNvCxnSpPr>
              <a:stCxn id="16" idx="2"/>
              <a:endCxn id="15" idx="1"/>
            </p:cNvCxnSpPr>
            <p:nvPr/>
          </p:nvCxnSpPr>
          <p:spPr>
            <a:xfrm>
              <a:off x="4169620" y="4576758"/>
              <a:ext cx="1317458" cy="300037"/>
            </a:xfrm>
            <a:prstGeom prst="straightConnector1">
              <a:avLst/>
            </a:prstGeom>
            <a:ln w="28575">
              <a:solidFill>
                <a:srgbClr val="0070C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895019" y="2590798"/>
              <a:ext cx="2439678" cy="838199"/>
            </a:xfrm>
            <a:prstGeom prst="rect">
              <a:avLst/>
            </a:prstGeom>
            <a:no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9" name="Straight Arrow Connector 18"/>
            <p:cNvCxnSpPr>
              <a:stCxn id="16" idx="0"/>
              <a:endCxn id="18" idx="2"/>
            </p:cNvCxnSpPr>
            <p:nvPr/>
          </p:nvCxnSpPr>
          <p:spPr>
            <a:xfrm flipH="1" flipV="1">
              <a:off x="4114064" y="3428996"/>
              <a:ext cx="55556" cy="501649"/>
            </a:xfrm>
            <a:prstGeom prst="straightConnector1">
              <a:avLst/>
            </a:prstGeom>
            <a:ln w="28575">
              <a:solidFill>
                <a:srgbClr val="0070C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0" name="Rectangle 309"/>
          <p:cNvSpPr>
            <a:spLocks noChangeArrowheads="1"/>
          </p:cNvSpPr>
          <p:nvPr/>
        </p:nvSpPr>
        <p:spPr bwMode="auto">
          <a:xfrm>
            <a:off x="179512" y="6451359"/>
            <a:ext cx="30241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r>
              <a:rPr lang="fr-FR" sz="1200" dirty="0"/>
              <a:t>[</a:t>
            </a:r>
            <a:r>
              <a:rPr lang="en-US" sz="1200" dirty="0" err="1"/>
              <a:t>Teevan</a:t>
            </a:r>
            <a:r>
              <a:rPr lang="en-US" sz="1200" dirty="0"/>
              <a:t>, </a:t>
            </a:r>
            <a:r>
              <a:rPr lang="en-US" sz="1200" dirty="0" err="1"/>
              <a:t>Dumais</a:t>
            </a:r>
            <a:r>
              <a:rPr lang="en-US" sz="1200" dirty="0"/>
              <a:t>, </a:t>
            </a:r>
            <a:r>
              <a:rPr lang="en-US" sz="1200" dirty="0" err="1"/>
              <a:t>Liebling</a:t>
            </a:r>
            <a:r>
              <a:rPr lang="en-US" sz="1200" dirty="0"/>
              <a:t>, Hughes</a:t>
            </a:r>
            <a:r>
              <a:rPr lang="fr-FR" sz="1200" dirty="0"/>
              <a:t>,2010]</a:t>
            </a:r>
          </a:p>
        </p:txBody>
      </p:sp>
    </p:spTree>
    <p:extLst>
      <p:ext uri="{BB962C8B-B14F-4D97-AF65-F5344CB8AC3E}">
        <p14:creationId xmlns:p14="http://schemas.microsoft.com/office/powerpoint/2010/main" val="12064015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229600" cy="494928"/>
          </a:xfrm>
        </p:spPr>
        <p:txBody>
          <a:bodyPr/>
          <a:lstStyle/>
          <a:p>
            <a:r>
              <a:rPr lang="fr-BE" dirty="0" err="1" smtClean="0"/>
              <a:t>When</a:t>
            </a:r>
            <a:r>
              <a:rPr lang="fr-BE" dirty="0" smtClean="0"/>
              <a:t> to use </a:t>
            </a:r>
            <a:r>
              <a:rPr lang="fr-BE" dirty="0" err="1" smtClean="0"/>
              <a:t>animated</a:t>
            </a:r>
            <a:r>
              <a:rPr lang="fr-BE" dirty="0" smtClean="0"/>
              <a:t> transition</a:t>
            </a:r>
            <a:endParaRPr lang="en-US" dirty="0"/>
          </a:p>
        </p:txBody>
      </p:sp>
      <p:pic>
        <p:nvPicPr>
          <p:cNvPr id="7"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925255"/>
            <a:ext cx="695325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00194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229600" cy="494928"/>
          </a:xfrm>
        </p:spPr>
        <p:txBody>
          <a:bodyPr/>
          <a:lstStyle/>
          <a:p>
            <a:r>
              <a:rPr lang="fr-BE" dirty="0" err="1" smtClean="0"/>
              <a:t>Examples</a:t>
            </a:r>
            <a:r>
              <a:rPr lang="fr-BE" dirty="0" smtClean="0"/>
              <a:t> of </a:t>
            </a:r>
            <a:r>
              <a:rPr lang="fr-BE" dirty="0" err="1" smtClean="0"/>
              <a:t>animated</a:t>
            </a:r>
            <a:r>
              <a:rPr lang="fr-BE" dirty="0" smtClean="0"/>
              <a:t> transition</a:t>
            </a:r>
            <a:endParaRPr lang="en-US" dirty="0"/>
          </a:p>
        </p:txBody>
      </p:sp>
      <p:sp>
        <p:nvSpPr>
          <p:cNvPr id="4" name="Content Placeholder 2"/>
          <p:cNvSpPr txBox="1">
            <a:spLocks/>
          </p:cNvSpPr>
          <p:nvPr/>
        </p:nvSpPr>
        <p:spPr bwMode="auto">
          <a:xfrm>
            <a:off x="459250" y="1988840"/>
            <a:ext cx="7986712"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fr-BE" sz="2800" dirty="0" smtClean="0">
                <a:ea typeface="ＭＳ Ｐゴシック" pitchFamily="34" charset="-128"/>
              </a:rPr>
              <a:t>First </a:t>
            </a:r>
            <a:r>
              <a:rPr lang="fr-BE" sz="2800" dirty="0" err="1" smtClean="0">
                <a:ea typeface="ＭＳ Ｐゴシック" pitchFamily="34" charset="-128"/>
              </a:rPr>
              <a:t>example</a:t>
            </a:r>
            <a:r>
              <a:rPr lang="fr-BE" sz="2800" dirty="0" smtClean="0">
                <a:ea typeface="ＭＳ Ｐゴシック" pitchFamily="34" charset="-128"/>
              </a:rPr>
              <a:t>: user interface adaptation</a:t>
            </a:r>
          </a:p>
          <a:p>
            <a:pPr lvl="1"/>
            <a:r>
              <a:rPr lang="fr-BE" sz="2400" dirty="0" err="1" smtClean="0">
                <a:ea typeface="ＭＳ Ｐゴシック" pitchFamily="34" charset="-128"/>
              </a:rPr>
              <a:t>What</a:t>
            </a:r>
            <a:r>
              <a:rPr lang="fr-BE" sz="2400" dirty="0" smtClean="0">
                <a:ea typeface="ＭＳ Ｐゴシック" pitchFamily="34" charset="-128"/>
              </a:rPr>
              <a:t> </a:t>
            </a:r>
            <a:r>
              <a:rPr lang="fr-BE" sz="2400" dirty="0" err="1" smtClean="0">
                <a:ea typeface="ＭＳ Ｐゴシック" pitchFamily="34" charset="-128"/>
              </a:rPr>
              <a:t>happens</a:t>
            </a:r>
            <a:r>
              <a:rPr lang="fr-BE" sz="2400" dirty="0" smtClean="0">
                <a:ea typeface="ＭＳ Ｐゴシック" pitchFamily="34" charset="-128"/>
              </a:rPr>
              <a:t> </a:t>
            </a:r>
            <a:r>
              <a:rPr lang="fr-BE" sz="2400" dirty="0" err="1" smtClean="0">
                <a:ea typeface="ＭＳ Ｐゴシック" pitchFamily="34" charset="-128"/>
              </a:rPr>
              <a:t>when</a:t>
            </a:r>
            <a:r>
              <a:rPr lang="fr-BE" sz="2400" dirty="0" smtClean="0">
                <a:ea typeface="ＭＳ Ｐゴシック" pitchFamily="34" charset="-128"/>
              </a:rPr>
              <a:t> a GUI </a:t>
            </a:r>
            <a:r>
              <a:rPr lang="fr-BE" sz="2400" dirty="0" err="1" smtClean="0">
                <a:ea typeface="ＭＳ Ｐゴシック" pitchFamily="34" charset="-128"/>
              </a:rPr>
              <a:t>is</a:t>
            </a:r>
            <a:r>
              <a:rPr lang="fr-BE" sz="2400" dirty="0" smtClean="0">
                <a:ea typeface="ＭＳ Ｐゴシック" pitchFamily="34" charset="-128"/>
              </a:rPr>
              <a:t> </a:t>
            </a:r>
            <a:r>
              <a:rPr lang="fr-BE" sz="2400" dirty="0" err="1" smtClean="0">
                <a:ea typeface="ＭＳ Ｐゴシック" pitchFamily="34" charset="-128"/>
              </a:rPr>
              <a:t>adapted</a:t>
            </a:r>
            <a:r>
              <a:rPr lang="fr-BE" sz="2400" dirty="0" smtClean="0">
                <a:ea typeface="ＭＳ Ｐゴシック" pitchFamily="34" charset="-128"/>
              </a:rPr>
              <a:t>?</a:t>
            </a:r>
            <a:endParaRPr lang="fr-BE" sz="2400" dirty="0">
              <a:ea typeface="ＭＳ Ｐゴシック" pitchFamily="34" charset="-128"/>
            </a:endParaRPr>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763" y="3140968"/>
            <a:ext cx="2174875"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850" y="3561655"/>
            <a:ext cx="2214563"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rapezoid 7"/>
          <p:cNvSpPr/>
          <p:nvPr/>
        </p:nvSpPr>
        <p:spPr>
          <a:xfrm rot="5400000">
            <a:off x="3079750" y="3129856"/>
            <a:ext cx="2185987" cy="2208212"/>
          </a:xfrm>
          <a:prstGeom prst="trapezoid">
            <a:avLst>
              <a:gd name="adj" fmla="val 20647"/>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fr-BE" sz="1200"/>
          </a:p>
        </p:txBody>
      </p:sp>
      <p:sp>
        <p:nvSpPr>
          <p:cNvPr id="9" name="Rectangle 8"/>
          <p:cNvSpPr/>
          <p:nvPr/>
        </p:nvSpPr>
        <p:spPr>
          <a:xfrm>
            <a:off x="3068638" y="5622230"/>
            <a:ext cx="2730500" cy="923925"/>
          </a:xfrm>
          <a:prstGeom prst="rect">
            <a:avLst/>
          </a:prstGeom>
        </p:spPr>
        <p:txBody>
          <a:bodyPr wrap="none">
            <a:spAutoFit/>
          </a:bodyPr>
          <a:lstStyle/>
          <a:p>
            <a:pPr>
              <a:defRPr/>
            </a:pPr>
            <a:r>
              <a:rPr lang="fr-BE" dirty="0" err="1">
                <a:latin typeface="Arial" charset="0"/>
              </a:rPr>
              <a:t>Nothing</a:t>
            </a:r>
            <a:r>
              <a:rPr lang="fr-BE" dirty="0">
                <a:latin typeface="Arial" charset="0"/>
              </a:rPr>
              <a:t> </a:t>
            </a:r>
            <a:r>
              <a:rPr lang="fr-BE" dirty="0" err="1">
                <a:latin typeface="Arial" charset="0"/>
              </a:rPr>
              <a:t>between</a:t>
            </a:r>
            <a:endParaRPr lang="fr-BE" dirty="0">
              <a:latin typeface="Arial" charset="0"/>
            </a:endParaRPr>
          </a:p>
          <a:p>
            <a:pPr marL="285750" indent="-285750">
              <a:buFont typeface="Symbol"/>
              <a:buChar char="Þ"/>
              <a:defRPr/>
            </a:pPr>
            <a:r>
              <a:rPr lang="fr-BE" dirty="0">
                <a:latin typeface="Arial" charset="0"/>
              </a:rPr>
              <a:t>End user disruption</a:t>
            </a:r>
          </a:p>
          <a:p>
            <a:pPr marL="285750" indent="-285750">
              <a:buFont typeface="Symbol"/>
              <a:buChar char="Þ"/>
              <a:defRPr/>
            </a:pPr>
            <a:r>
              <a:rPr lang="fr-BE" dirty="0">
                <a:latin typeface="Arial" charset="0"/>
              </a:rPr>
              <a:t>Cognitive perturbation</a:t>
            </a:r>
          </a:p>
        </p:txBody>
      </p:sp>
    </p:spTree>
    <p:extLst>
      <p:ext uri="{BB962C8B-B14F-4D97-AF65-F5344CB8AC3E}">
        <p14:creationId xmlns:p14="http://schemas.microsoft.com/office/powerpoint/2010/main" val="687292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229600" cy="494928"/>
          </a:xfrm>
        </p:spPr>
        <p:txBody>
          <a:bodyPr/>
          <a:lstStyle/>
          <a:p>
            <a:r>
              <a:rPr lang="fr-BE" dirty="0" err="1" smtClean="0"/>
              <a:t>Examples</a:t>
            </a:r>
            <a:r>
              <a:rPr lang="fr-BE" dirty="0" smtClean="0"/>
              <a:t> of </a:t>
            </a:r>
            <a:r>
              <a:rPr lang="fr-BE" dirty="0" err="1" smtClean="0"/>
              <a:t>animated</a:t>
            </a:r>
            <a:r>
              <a:rPr lang="fr-BE" dirty="0" smtClean="0"/>
              <a:t> transition</a:t>
            </a:r>
            <a:endParaRPr lang="en-US" dirty="0"/>
          </a:p>
        </p:txBody>
      </p:sp>
      <p:sp>
        <p:nvSpPr>
          <p:cNvPr id="4" name="Content Placeholder 2"/>
          <p:cNvSpPr txBox="1">
            <a:spLocks/>
          </p:cNvSpPr>
          <p:nvPr/>
        </p:nvSpPr>
        <p:spPr bwMode="auto">
          <a:xfrm>
            <a:off x="459250" y="1988840"/>
            <a:ext cx="7986712"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fr-BE" sz="2800" dirty="0" err="1" smtClean="0">
                <a:ea typeface="ＭＳ Ｐゴシック" pitchFamily="34" charset="-128"/>
              </a:rPr>
              <a:t>Potential</a:t>
            </a:r>
            <a:r>
              <a:rPr lang="fr-BE" sz="2800" dirty="0" smtClean="0">
                <a:ea typeface="ＭＳ Ｐゴシック" pitchFamily="34" charset="-128"/>
              </a:rPr>
              <a:t> solution: use </a:t>
            </a:r>
            <a:r>
              <a:rPr lang="fr-BE" sz="2800" dirty="0" err="1" smtClean="0">
                <a:ea typeface="ＭＳ Ｐゴシック" pitchFamily="34" charset="-128"/>
              </a:rPr>
              <a:t>animated</a:t>
            </a:r>
            <a:r>
              <a:rPr lang="fr-BE" sz="2800" dirty="0" smtClean="0">
                <a:ea typeface="ＭＳ Ｐゴシック" pitchFamily="34" charset="-128"/>
              </a:rPr>
              <a:t> transition</a:t>
            </a:r>
            <a:endParaRPr lang="fr-BE" sz="2400" dirty="0">
              <a:ea typeface="ＭＳ Ｐゴシック" pitchFamily="34" charset="-128"/>
            </a:endParaRPr>
          </a:p>
        </p:txBody>
      </p:sp>
      <p:pic>
        <p:nvPicPr>
          <p:cNvPr id="10" name="UI Transition Scenario.avi">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2195736" y="2636912"/>
            <a:ext cx="3796623" cy="3798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4722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229600" cy="494928"/>
          </a:xfrm>
        </p:spPr>
        <p:txBody>
          <a:bodyPr/>
          <a:lstStyle/>
          <a:p>
            <a:r>
              <a:rPr lang="fr-BE" dirty="0" err="1" smtClean="0"/>
              <a:t>Examples</a:t>
            </a:r>
            <a:r>
              <a:rPr lang="fr-BE" dirty="0" smtClean="0"/>
              <a:t> of </a:t>
            </a:r>
            <a:r>
              <a:rPr lang="fr-BE" dirty="0" err="1" smtClean="0"/>
              <a:t>animated</a:t>
            </a:r>
            <a:r>
              <a:rPr lang="fr-BE" dirty="0" smtClean="0"/>
              <a:t> transition</a:t>
            </a:r>
            <a:endParaRPr lang="en-US" dirty="0"/>
          </a:p>
        </p:txBody>
      </p:sp>
      <p:sp>
        <p:nvSpPr>
          <p:cNvPr id="4" name="Content Placeholder 2"/>
          <p:cNvSpPr txBox="1">
            <a:spLocks/>
          </p:cNvSpPr>
          <p:nvPr/>
        </p:nvSpPr>
        <p:spPr bwMode="auto">
          <a:xfrm>
            <a:off x="459250" y="1988840"/>
            <a:ext cx="7986712"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fr-BE" sz="2800" dirty="0">
                <a:ea typeface="ＭＳ Ｐゴシック" pitchFamily="34" charset="-128"/>
              </a:rPr>
              <a:t>Use </a:t>
            </a:r>
            <a:r>
              <a:rPr lang="fr-BE" sz="2800" dirty="0" err="1">
                <a:ea typeface="ＭＳ Ｐゴシック" pitchFamily="34" charset="-128"/>
              </a:rPr>
              <a:t>animated</a:t>
            </a:r>
            <a:r>
              <a:rPr lang="fr-BE" sz="2800" dirty="0">
                <a:ea typeface="ＭＳ Ｐゴシック" pitchFamily="34" charset="-128"/>
              </a:rPr>
              <a:t> transition to </a:t>
            </a:r>
            <a:r>
              <a:rPr lang="fr-BE" sz="2800" dirty="0" err="1">
                <a:ea typeface="ＭＳ Ｐゴシック" pitchFamily="34" charset="-128"/>
              </a:rPr>
              <a:t>ensure</a:t>
            </a:r>
            <a:r>
              <a:rPr lang="fr-BE" sz="2800" dirty="0">
                <a:ea typeface="ＭＳ Ｐゴシック" pitchFamily="34" charset="-128"/>
              </a:rPr>
              <a:t> a </a:t>
            </a:r>
            <a:r>
              <a:rPr lang="fr-BE" sz="2800" dirty="0" err="1">
                <a:ea typeface="ＭＳ Ｐゴシック" pitchFamily="34" charset="-128"/>
              </a:rPr>
              <a:t>smooth</a:t>
            </a:r>
            <a:r>
              <a:rPr lang="fr-BE" sz="2800" dirty="0">
                <a:ea typeface="ＭＳ Ｐゴシック" pitchFamily="34" charset="-128"/>
              </a:rPr>
              <a:t> transition </a:t>
            </a:r>
            <a:r>
              <a:rPr lang="fr-BE" sz="2800" dirty="0" err="1">
                <a:ea typeface="ＭＳ Ｐゴシック" pitchFamily="34" charset="-128"/>
              </a:rPr>
              <a:t>between</a:t>
            </a:r>
            <a:r>
              <a:rPr lang="fr-BE" sz="2800" dirty="0">
                <a:ea typeface="ＭＳ Ｐゴシック" pitchFamily="34" charset="-128"/>
              </a:rPr>
              <a:t> the initial UI and the final (</a:t>
            </a:r>
            <a:r>
              <a:rPr lang="fr-BE" sz="2800" dirty="0" err="1">
                <a:ea typeface="ＭＳ Ｐゴシック" pitchFamily="34" charset="-128"/>
              </a:rPr>
              <a:t>adapted</a:t>
            </a:r>
            <a:r>
              <a:rPr lang="fr-BE" sz="2800" dirty="0">
                <a:ea typeface="ＭＳ Ｐゴシック" pitchFamily="34" charset="-128"/>
              </a:rPr>
              <a:t>) UI</a:t>
            </a:r>
            <a:endParaRPr lang="fr-BE" sz="2400" dirty="0">
              <a:ea typeface="ＭＳ Ｐゴシック" pitchFamily="34" charset="-128"/>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8038" y="3540273"/>
            <a:ext cx="7527925" cy="291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21825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229600" cy="494928"/>
          </a:xfrm>
        </p:spPr>
        <p:txBody>
          <a:bodyPr/>
          <a:lstStyle/>
          <a:p>
            <a:r>
              <a:rPr lang="fr-BE" dirty="0" err="1" smtClean="0"/>
              <a:t>Examples</a:t>
            </a:r>
            <a:r>
              <a:rPr lang="fr-BE" dirty="0" smtClean="0"/>
              <a:t> of </a:t>
            </a:r>
            <a:r>
              <a:rPr lang="fr-BE" dirty="0" err="1" smtClean="0"/>
              <a:t>animated</a:t>
            </a:r>
            <a:r>
              <a:rPr lang="fr-BE" dirty="0" smtClean="0"/>
              <a:t> transition</a:t>
            </a:r>
            <a:endParaRPr lang="en-US" dirty="0"/>
          </a:p>
        </p:txBody>
      </p:sp>
      <p:sp>
        <p:nvSpPr>
          <p:cNvPr id="4" name="Content Placeholder 2"/>
          <p:cNvSpPr txBox="1">
            <a:spLocks/>
          </p:cNvSpPr>
          <p:nvPr/>
        </p:nvSpPr>
        <p:spPr bwMode="auto">
          <a:xfrm>
            <a:off x="459250" y="1988840"/>
            <a:ext cx="7986712"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fr-BE" sz="2800" dirty="0" err="1" smtClean="0">
                <a:ea typeface="ＭＳ Ｐゴシック" pitchFamily="34" charset="-128"/>
              </a:rPr>
              <a:t>When</a:t>
            </a:r>
            <a:r>
              <a:rPr lang="fr-BE" sz="2800" dirty="0" smtClean="0">
                <a:ea typeface="ＭＳ Ｐゴシック" pitchFamily="34" charset="-128"/>
              </a:rPr>
              <a:t> to use</a:t>
            </a:r>
          </a:p>
          <a:p>
            <a:pPr lvl="1">
              <a:defRPr/>
            </a:pPr>
            <a:r>
              <a:rPr lang="fr-FR" sz="2000" dirty="0"/>
              <a:t>to </a:t>
            </a:r>
            <a:r>
              <a:rPr lang="fr-FR" sz="2000" dirty="0" err="1"/>
              <a:t>draw</a:t>
            </a:r>
            <a:r>
              <a:rPr lang="fr-FR" sz="2000" dirty="0"/>
              <a:t> the </a:t>
            </a:r>
            <a:r>
              <a:rPr lang="fr-FR" sz="2000" dirty="0" err="1"/>
              <a:t>audience's</a:t>
            </a:r>
            <a:r>
              <a:rPr lang="fr-FR" sz="2000" dirty="0"/>
              <a:t> attention to a single </a:t>
            </a:r>
            <a:r>
              <a:rPr lang="fr-FR" sz="2000" dirty="0" err="1"/>
              <a:t>element</a:t>
            </a:r>
            <a:r>
              <a:rPr lang="fr-FR" sz="2000" dirty="0"/>
              <a:t> out of </a:t>
            </a:r>
            <a:r>
              <a:rPr lang="fr-FR" sz="2000" dirty="0" err="1"/>
              <a:t>several</a:t>
            </a:r>
            <a:r>
              <a:rPr lang="fr-FR" sz="2000" dirty="0"/>
              <a:t>, or to </a:t>
            </a:r>
            <a:r>
              <a:rPr lang="fr-FR" sz="2000" dirty="0" err="1"/>
              <a:t>alert</a:t>
            </a:r>
            <a:r>
              <a:rPr lang="fr-FR" sz="2000" dirty="0"/>
              <a:t> people to </a:t>
            </a:r>
            <a:r>
              <a:rPr lang="fr-FR" sz="2000" dirty="0" err="1"/>
              <a:t>updated</a:t>
            </a:r>
            <a:r>
              <a:rPr lang="fr-FR" sz="2000" dirty="0"/>
              <a:t> information</a:t>
            </a:r>
          </a:p>
          <a:p>
            <a:pPr lvl="1">
              <a:defRPr/>
            </a:pPr>
            <a:r>
              <a:rPr lang="fr-FR" sz="2000" dirty="0"/>
              <a:t>to </a:t>
            </a:r>
            <a:r>
              <a:rPr lang="fr-FR" sz="2000" dirty="0" err="1"/>
              <a:t>indicate</a:t>
            </a:r>
            <a:r>
              <a:rPr lang="fr-FR" sz="2000" dirty="0"/>
              <a:t> the </a:t>
            </a:r>
            <a:r>
              <a:rPr lang="fr-FR" sz="2000" dirty="0" err="1"/>
              <a:t>function</a:t>
            </a:r>
            <a:r>
              <a:rPr lang="fr-FR" sz="2000" dirty="0"/>
              <a:t> of a hot spot (for </a:t>
            </a:r>
            <a:r>
              <a:rPr lang="fr-FR" sz="2000" dirty="0" err="1"/>
              <a:t>example</a:t>
            </a:r>
            <a:r>
              <a:rPr lang="fr-FR" sz="2000" dirty="0"/>
              <a:t>, a </a:t>
            </a:r>
            <a:r>
              <a:rPr lang="fr-FR" sz="2000" dirty="0" err="1"/>
              <a:t>moving</a:t>
            </a:r>
            <a:r>
              <a:rPr lang="fr-FR" sz="2000" dirty="0"/>
              <a:t> </a:t>
            </a:r>
            <a:r>
              <a:rPr lang="fr-FR" sz="2000" dirty="0" err="1"/>
              <a:t>hiker</a:t>
            </a:r>
            <a:r>
              <a:rPr lang="fr-FR" sz="2000" dirty="0"/>
              <a:t> </a:t>
            </a:r>
            <a:r>
              <a:rPr lang="fr-FR" sz="2000" dirty="0" err="1"/>
              <a:t>could</a:t>
            </a:r>
            <a:r>
              <a:rPr lang="fr-FR" sz="2000" dirty="0"/>
              <a:t> </a:t>
            </a:r>
            <a:r>
              <a:rPr lang="fr-FR" sz="2000" dirty="0" err="1"/>
              <a:t>indicate</a:t>
            </a:r>
            <a:r>
              <a:rPr lang="fr-FR" sz="2000" dirty="0"/>
              <a:t> the </a:t>
            </a:r>
            <a:r>
              <a:rPr lang="fr-FR" sz="2000" dirty="0" err="1"/>
              <a:t>current</a:t>
            </a:r>
            <a:r>
              <a:rPr lang="fr-FR" sz="2000" dirty="0"/>
              <a:t> location of Mungo Park </a:t>
            </a:r>
            <a:r>
              <a:rPr lang="fr-FR" sz="2000" dirty="0" err="1"/>
              <a:t>adventurers</a:t>
            </a:r>
            <a:r>
              <a:rPr lang="fr-FR" sz="2000" dirty="0"/>
              <a:t>)</a:t>
            </a:r>
          </a:p>
          <a:p>
            <a:pPr lvl="1">
              <a:defRPr/>
            </a:pPr>
            <a:r>
              <a:rPr lang="fr-FR" sz="2000" dirty="0"/>
              <a:t>to </a:t>
            </a:r>
            <a:r>
              <a:rPr lang="fr-FR" sz="2000" dirty="0" err="1"/>
              <a:t>draw</a:t>
            </a:r>
            <a:r>
              <a:rPr lang="fr-FR" sz="2000" dirty="0"/>
              <a:t> attention to changes </a:t>
            </a:r>
            <a:r>
              <a:rPr lang="fr-FR" sz="2000" dirty="0" err="1"/>
              <a:t>from</a:t>
            </a:r>
            <a:r>
              <a:rPr lang="fr-FR" sz="2000" dirty="0"/>
              <a:t> one state to </a:t>
            </a:r>
            <a:r>
              <a:rPr lang="fr-FR" sz="2000" dirty="0" err="1"/>
              <a:t>another</a:t>
            </a:r>
            <a:r>
              <a:rPr lang="fr-FR" sz="2000" dirty="0"/>
              <a:t> (for </a:t>
            </a:r>
            <a:r>
              <a:rPr lang="fr-FR" sz="2000" dirty="0" err="1"/>
              <a:t>example</a:t>
            </a:r>
            <a:r>
              <a:rPr lang="fr-FR" sz="2000" dirty="0"/>
              <a:t>, </a:t>
            </a:r>
            <a:r>
              <a:rPr lang="fr-FR" sz="2000" dirty="0" err="1"/>
              <a:t>animated</a:t>
            </a:r>
            <a:r>
              <a:rPr lang="fr-FR" sz="2000" dirty="0"/>
              <a:t> </a:t>
            </a:r>
            <a:r>
              <a:rPr lang="fr-FR" sz="2000" dirty="0" err="1"/>
              <a:t>map</a:t>
            </a:r>
            <a:r>
              <a:rPr lang="fr-FR" sz="2000" dirty="0"/>
              <a:t> area changes </a:t>
            </a:r>
            <a:r>
              <a:rPr lang="fr-FR" sz="2000" dirty="0" err="1"/>
              <a:t>could</a:t>
            </a:r>
            <a:r>
              <a:rPr lang="fr-FR" sz="2000" dirty="0"/>
              <a:t> </a:t>
            </a:r>
            <a:r>
              <a:rPr lang="fr-FR" sz="2000" dirty="0" err="1"/>
              <a:t>indicate</a:t>
            </a:r>
            <a:r>
              <a:rPr lang="fr-FR" sz="2000" dirty="0"/>
              <a:t> </a:t>
            </a:r>
            <a:r>
              <a:rPr lang="fr-FR" sz="2000" dirty="0" err="1"/>
              <a:t>deforestation</a:t>
            </a:r>
            <a:r>
              <a:rPr lang="fr-FR" sz="2000" dirty="0"/>
              <a:t> over time).</a:t>
            </a:r>
          </a:p>
          <a:p>
            <a:pPr lvl="1">
              <a:defRPr/>
            </a:pPr>
            <a:r>
              <a:rPr lang="fr-FR" sz="2000" dirty="0"/>
              <a:t>to </a:t>
            </a:r>
            <a:r>
              <a:rPr lang="fr-FR" sz="2000" dirty="0" err="1"/>
              <a:t>demonstrate</a:t>
            </a:r>
            <a:r>
              <a:rPr lang="fr-FR" sz="2000" dirty="0"/>
              <a:t> navigation in a </a:t>
            </a:r>
            <a:r>
              <a:rPr lang="fr-FR" sz="2000" dirty="0" err="1"/>
              <a:t>particular</a:t>
            </a:r>
            <a:r>
              <a:rPr lang="fr-FR" sz="2000" dirty="0"/>
              <a:t> direction (for </a:t>
            </a:r>
            <a:r>
              <a:rPr lang="fr-FR" sz="2000" dirty="0" err="1"/>
              <a:t>example</a:t>
            </a:r>
            <a:r>
              <a:rPr lang="fr-FR" sz="2000" dirty="0"/>
              <a:t>, a simple page-flip animation </a:t>
            </a:r>
            <a:r>
              <a:rPr lang="fr-FR" sz="2000" dirty="0" err="1"/>
              <a:t>could</a:t>
            </a:r>
            <a:r>
              <a:rPr lang="fr-FR" sz="2000" dirty="0"/>
              <a:t> </a:t>
            </a:r>
            <a:r>
              <a:rPr lang="fr-FR" sz="2000" dirty="0" err="1"/>
              <a:t>easily</a:t>
            </a:r>
            <a:r>
              <a:rPr lang="fr-FR" sz="2000" dirty="0"/>
              <a:t> </a:t>
            </a:r>
            <a:r>
              <a:rPr lang="fr-FR" sz="2000" dirty="0" err="1"/>
              <a:t>distinguish</a:t>
            </a:r>
            <a:r>
              <a:rPr lang="fr-FR" sz="2000" dirty="0"/>
              <a:t> </a:t>
            </a:r>
            <a:r>
              <a:rPr lang="fr-FR" sz="2000" dirty="0" err="1"/>
              <a:t>forward</a:t>
            </a:r>
            <a:r>
              <a:rPr lang="fr-FR" sz="2000" dirty="0"/>
              <a:t> </a:t>
            </a:r>
            <a:r>
              <a:rPr lang="fr-FR" sz="2000" dirty="0" err="1"/>
              <a:t>from</a:t>
            </a:r>
            <a:r>
              <a:rPr lang="fr-FR" sz="2000" dirty="0"/>
              <a:t> </a:t>
            </a:r>
            <a:r>
              <a:rPr lang="fr-FR" sz="2000" dirty="0" err="1"/>
              <a:t>backward</a:t>
            </a:r>
            <a:r>
              <a:rPr lang="fr-FR" sz="2000" dirty="0"/>
              <a:t> </a:t>
            </a:r>
            <a:r>
              <a:rPr lang="fr-FR" sz="2000" dirty="0" err="1"/>
              <a:t>movement</a:t>
            </a:r>
            <a:endParaRPr lang="fr-FR" sz="2000" dirty="0"/>
          </a:p>
          <a:p>
            <a:pPr lvl="1">
              <a:defRPr/>
            </a:pPr>
            <a:r>
              <a:rPr lang="fr-FR" sz="2000" dirty="0"/>
              <a:t>to </a:t>
            </a:r>
            <a:r>
              <a:rPr lang="fr-FR" sz="2000" dirty="0" err="1"/>
              <a:t>create</a:t>
            </a:r>
            <a:r>
              <a:rPr lang="fr-FR" sz="2000" dirty="0"/>
              <a:t> </a:t>
            </a:r>
            <a:r>
              <a:rPr lang="fr-FR" sz="2000" dirty="0" err="1"/>
              <a:t>icons</a:t>
            </a:r>
            <a:r>
              <a:rPr lang="fr-FR" sz="2000" dirty="0"/>
              <a:t> for actions </a:t>
            </a:r>
            <a:r>
              <a:rPr lang="fr-FR" sz="2000" dirty="0" err="1"/>
              <a:t>that</a:t>
            </a:r>
            <a:r>
              <a:rPr lang="fr-FR" sz="2000" dirty="0"/>
              <a:t> </a:t>
            </a:r>
            <a:r>
              <a:rPr lang="fr-FR" sz="2000" dirty="0" err="1"/>
              <a:t>can't</a:t>
            </a:r>
            <a:r>
              <a:rPr lang="fr-FR" sz="2000" dirty="0"/>
              <a:t> </a:t>
            </a:r>
            <a:r>
              <a:rPr lang="fr-FR" sz="2000" dirty="0" err="1"/>
              <a:t>be</a:t>
            </a:r>
            <a:r>
              <a:rPr lang="fr-FR" sz="2000" dirty="0"/>
              <a:t> </a:t>
            </a:r>
            <a:r>
              <a:rPr lang="fr-FR" sz="2000" dirty="0" err="1"/>
              <a:t>adequately</a:t>
            </a:r>
            <a:r>
              <a:rPr lang="fr-FR" sz="2000" dirty="0"/>
              <a:t> </a:t>
            </a:r>
            <a:r>
              <a:rPr lang="fr-FR" sz="2000" dirty="0" err="1"/>
              <a:t>expressed</a:t>
            </a:r>
            <a:r>
              <a:rPr lang="fr-FR" sz="2000" dirty="0"/>
              <a:t> </a:t>
            </a:r>
            <a:r>
              <a:rPr lang="fr-FR" sz="2000" dirty="0" err="1"/>
              <a:t>with</a:t>
            </a:r>
            <a:r>
              <a:rPr lang="fr-FR" sz="2000" dirty="0"/>
              <a:t> a flat, </a:t>
            </a:r>
            <a:r>
              <a:rPr lang="fr-FR" sz="2000" dirty="0" err="1"/>
              <a:t>static</a:t>
            </a:r>
            <a:r>
              <a:rPr lang="fr-FR" sz="2000" dirty="0"/>
              <a:t> </a:t>
            </a:r>
            <a:r>
              <a:rPr lang="fr-FR" sz="2000" dirty="0" err="1" smtClean="0"/>
              <a:t>picture</a:t>
            </a:r>
            <a:endParaRPr lang="fr-BE" sz="2000" dirty="0" smtClean="0">
              <a:ea typeface="ＭＳ Ｐゴシック" pitchFamily="34" charset="-128"/>
            </a:endParaRPr>
          </a:p>
          <a:p>
            <a:pPr lvl="1"/>
            <a:endParaRPr lang="fr-BE" sz="2000" dirty="0">
              <a:ea typeface="ＭＳ Ｐゴシック" pitchFamily="34" charset="-128"/>
            </a:endParaRPr>
          </a:p>
        </p:txBody>
      </p:sp>
    </p:spTree>
    <p:extLst>
      <p:ext uri="{BB962C8B-B14F-4D97-AF65-F5344CB8AC3E}">
        <p14:creationId xmlns:p14="http://schemas.microsoft.com/office/powerpoint/2010/main" val="31462489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229600" cy="494928"/>
          </a:xfrm>
        </p:spPr>
        <p:txBody>
          <a:bodyPr/>
          <a:lstStyle/>
          <a:p>
            <a:r>
              <a:rPr lang="fr-BE" dirty="0" err="1" smtClean="0"/>
              <a:t>Examples</a:t>
            </a:r>
            <a:r>
              <a:rPr lang="fr-BE" dirty="0" smtClean="0"/>
              <a:t> of </a:t>
            </a:r>
            <a:r>
              <a:rPr lang="fr-BE" dirty="0" err="1" smtClean="0"/>
              <a:t>animated</a:t>
            </a:r>
            <a:r>
              <a:rPr lang="fr-BE" dirty="0" smtClean="0"/>
              <a:t> transition</a:t>
            </a:r>
            <a:endParaRPr lang="en-US" dirty="0"/>
          </a:p>
        </p:txBody>
      </p:sp>
      <p:sp>
        <p:nvSpPr>
          <p:cNvPr id="4" name="Content Placeholder 2"/>
          <p:cNvSpPr txBox="1">
            <a:spLocks/>
          </p:cNvSpPr>
          <p:nvPr/>
        </p:nvSpPr>
        <p:spPr bwMode="auto">
          <a:xfrm>
            <a:off x="459250" y="1988840"/>
            <a:ext cx="7986712"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fr-BE" sz="2800" dirty="0" smtClean="0">
                <a:ea typeface="ＭＳ Ｐゴシック" pitchFamily="34" charset="-128"/>
              </a:rPr>
              <a:t>How to do</a:t>
            </a:r>
          </a:p>
          <a:p>
            <a:pPr lvl="1"/>
            <a:r>
              <a:rPr lang="fr-FR" sz="2000" dirty="0"/>
              <a:t>An animation </a:t>
            </a:r>
            <a:r>
              <a:rPr lang="fr-FR" sz="2000" dirty="0" err="1"/>
              <a:t>sequence</a:t>
            </a:r>
            <a:r>
              <a:rPr lang="fr-FR" sz="2000" dirty="0"/>
              <a:t> </a:t>
            </a:r>
            <a:r>
              <a:rPr lang="fr-FR" sz="2000" dirty="0" err="1"/>
              <a:t>should</a:t>
            </a:r>
            <a:r>
              <a:rPr lang="fr-FR" sz="2000" dirty="0"/>
              <a:t> </a:t>
            </a:r>
            <a:r>
              <a:rPr lang="fr-FR" sz="2000" dirty="0" err="1"/>
              <a:t>be</a:t>
            </a:r>
            <a:r>
              <a:rPr lang="fr-FR" sz="2000" dirty="0"/>
              <a:t> short</a:t>
            </a:r>
          </a:p>
          <a:p>
            <a:pPr lvl="1"/>
            <a:r>
              <a:rPr lang="fr-FR" sz="2000" dirty="0"/>
              <a:t>The direction of </a:t>
            </a:r>
            <a:r>
              <a:rPr lang="fr-FR" sz="2000" dirty="0" err="1"/>
              <a:t>movement</a:t>
            </a:r>
            <a:r>
              <a:rPr lang="fr-FR" sz="2000" dirty="0"/>
              <a:t> influence the </a:t>
            </a:r>
            <a:r>
              <a:rPr lang="fr-FR" sz="2000" dirty="0" err="1"/>
              <a:t>meaning</a:t>
            </a:r>
            <a:r>
              <a:rPr lang="fr-FR" sz="2000" dirty="0"/>
              <a:t> of the information </a:t>
            </a:r>
            <a:r>
              <a:rPr lang="fr-FR" sz="2000" dirty="0" err="1"/>
              <a:t>conveyed</a:t>
            </a:r>
            <a:endParaRPr lang="en-US" sz="2000" dirty="0"/>
          </a:p>
          <a:p>
            <a:pPr lvl="1"/>
            <a:r>
              <a:rPr lang="fr-FR" sz="2000" dirty="0"/>
              <a:t>Animation </a:t>
            </a:r>
            <a:r>
              <a:rPr lang="fr-FR" sz="2000" dirty="0" err="1"/>
              <a:t>should</a:t>
            </a:r>
            <a:r>
              <a:rPr lang="fr-FR" sz="2000" dirty="0"/>
              <a:t> </a:t>
            </a:r>
            <a:r>
              <a:rPr lang="fr-FR" sz="2000" dirty="0" err="1"/>
              <a:t>be</a:t>
            </a:r>
            <a:r>
              <a:rPr lang="fr-FR" sz="2000" dirty="0"/>
              <a:t> </a:t>
            </a:r>
            <a:r>
              <a:rPr lang="fr-FR" sz="2000" dirty="0" err="1"/>
              <a:t>supported</a:t>
            </a:r>
            <a:r>
              <a:rPr lang="fr-FR" sz="2000" dirty="0"/>
              <a:t> by </a:t>
            </a:r>
            <a:r>
              <a:rPr lang="fr-FR" sz="2000" dirty="0" err="1"/>
              <a:t>sound</a:t>
            </a:r>
            <a:endParaRPr lang="en-US" sz="2000" dirty="0"/>
          </a:p>
          <a:p>
            <a:pPr lvl="1"/>
            <a:r>
              <a:rPr lang="fr-FR" sz="2000" dirty="0"/>
              <a:t>Animation techniques for global changes to the </a:t>
            </a:r>
            <a:r>
              <a:rPr lang="fr-FR" sz="2000" dirty="0" err="1"/>
              <a:t>entire</a:t>
            </a:r>
            <a:r>
              <a:rPr lang="fr-FR" sz="2000" dirty="0"/>
              <a:t> </a:t>
            </a:r>
            <a:r>
              <a:rPr lang="fr-FR" sz="2000" dirty="0" err="1"/>
              <a:t>screen</a:t>
            </a:r>
            <a:r>
              <a:rPr lang="fr-FR" sz="2000" dirty="0"/>
              <a:t> are </a:t>
            </a:r>
            <a:r>
              <a:rPr lang="fr-FR" sz="2000" dirty="0" err="1"/>
              <a:t>cut</a:t>
            </a:r>
            <a:r>
              <a:rPr lang="fr-FR" sz="2000" dirty="0"/>
              <a:t>, fade in and fade out, dissolve, </a:t>
            </a:r>
            <a:r>
              <a:rPr lang="fr-FR" sz="2000" dirty="0" err="1"/>
              <a:t>wipe</a:t>
            </a:r>
            <a:r>
              <a:rPr lang="fr-FR" sz="2000" dirty="0"/>
              <a:t>, </a:t>
            </a:r>
            <a:r>
              <a:rPr lang="fr-FR" sz="2000" dirty="0" err="1"/>
              <a:t>overlap</a:t>
            </a:r>
            <a:r>
              <a:rPr lang="fr-FR" sz="2000" dirty="0"/>
              <a:t>, and multiple </a:t>
            </a:r>
            <a:r>
              <a:rPr lang="fr-FR" sz="2000" dirty="0" err="1"/>
              <a:t>exposure</a:t>
            </a:r>
            <a:endParaRPr lang="en-US" sz="2000" dirty="0"/>
          </a:p>
          <a:p>
            <a:pPr lvl="1"/>
            <a:r>
              <a:rPr lang="fr-FR" sz="2000" dirty="0"/>
              <a:t>Animation techniques for local changes </a:t>
            </a:r>
            <a:r>
              <a:rPr lang="fr-FR" sz="2000" dirty="0" err="1"/>
              <a:t>within</a:t>
            </a:r>
            <a:r>
              <a:rPr lang="fr-FR" sz="2000" dirty="0"/>
              <a:t> a </a:t>
            </a:r>
            <a:r>
              <a:rPr lang="fr-FR" sz="2000" dirty="0" err="1"/>
              <a:t>region</a:t>
            </a:r>
            <a:r>
              <a:rPr lang="fr-FR" sz="2000" dirty="0"/>
              <a:t> of the </a:t>
            </a:r>
            <a:r>
              <a:rPr lang="fr-FR" sz="2000" dirty="0" err="1"/>
              <a:t>screen</a:t>
            </a:r>
            <a:r>
              <a:rPr lang="fr-FR" sz="2000" dirty="0"/>
              <a:t> are pop on and pop off, pull down and pull up, flip, and spin</a:t>
            </a:r>
            <a:endParaRPr lang="fr-BE" sz="2000" dirty="0"/>
          </a:p>
          <a:p>
            <a:pPr lvl="1"/>
            <a:endParaRPr lang="fr-BE" sz="2000" dirty="0">
              <a:ea typeface="ＭＳ Ｐゴシック" pitchFamily="34" charset="-128"/>
            </a:endParaRPr>
          </a:p>
        </p:txBody>
      </p:sp>
    </p:spTree>
    <p:extLst>
      <p:ext uri="{BB962C8B-B14F-4D97-AF65-F5344CB8AC3E}">
        <p14:creationId xmlns:p14="http://schemas.microsoft.com/office/powerpoint/2010/main" val="35250514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676456" cy="494928"/>
          </a:xfrm>
        </p:spPr>
        <p:txBody>
          <a:bodyPr/>
          <a:lstStyle/>
          <a:p>
            <a:r>
              <a:rPr lang="fr-BE" dirty="0" smtClean="0"/>
              <a:t>Framework for </a:t>
            </a:r>
            <a:r>
              <a:rPr lang="fr-BE" dirty="0" err="1" smtClean="0"/>
              <a:t>animated</a:t>
            </a:r>
            <a:r>
              <a:rPr lang="fr-BE" dirty="0" smtClean="0"/>
              <a:t> transition</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988840"/>
            <a:ext cx="4464496" cy="471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74514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 y="1908175"/>
            <a:ext cx="882015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47107 CuadroTexto"/>
          <p:cNvSpPr txBox="1">
            <a:spLocks noChangeArrowheads="1"/>
          </p:cNvSpPr>
          <p:nvPr/>
        </p:nvSpPr>
        <p:spPr bwMode="auto">
          <a:xfrm>
            <a:off x="539750" y="2133600"/>
            <a:ext cx="7777163" cy="1754326"/>
          </a:xfrm>
          <a:prstGeom prst="rect">
            <a:avLst/>
          </a:prstGeom>
          <a:noFill/>
          <a:ln w="9525" cap="flat" cmpd="sng" algn="ctr">
            <a:noFill/>
            <a:prstDash val="solid"/>
            <a:miter lim="800000"/>
            <a:headEnd type="none" w="med" len="med"/>
            <a:tailEnd type="none" w="med" len="med"/>
          </a:ln>
          <a:effectLst/>
        </p:spPr>
        <p:txBody>
          <a:bodyPr>
            <a:spAutoFit/>
          </a:bodyPr>
          <a:lstStyle/>
          <a:p>
            <a:pPr marL="541338" indent="-541338" eaLnBrk="1" hangingPunct="1">
              <a:buFont typeface="Wingdings" pitchFamily="2" charset="2"/>
              <a:buChar char="ü"/>
            </a:pPr>
            <a:r>
              <a:rPr lang="fr-BE" dirty="0">
                <a:latin typeface="Calibri" pitchFamily="34" charset="0"/>
                <a:ea typeface="ＭＳ Ｐゴシック" pitchFamily="34" charset="-128"/>
              </a:rPr>
              <a:t>Motivations</a:t>
            </a:r>
          </a:p>
          <a:p>
            <a:pPr marL="541338" indent="-541338" eaLnBrk="1" hangingPunct="1">
              <a:buFont typeface="Wingdings" pitchFamily="2" charset="2"/>
              <a:buChar char="ü"/>
            </a:pPr>
            <a:r>
              <a:rPr lang="fr-BE" dirty="0" err="1">
                <a:latin typeface="Calibri" pitchFamily="34" charset="0"/>
                <a:ea typeface="ＭＳ Ｐゴシック" pitchFamily="34" charset="-128"/>
              </a:rPr>
              <a:t>Why</a:t>
            </a:r>
            <a:r>
              <a:rPr lang="fr-BE" dirty="0">
                <a:latin typeface="Calibri" pitchFamily="34" charset="0"/>
                <a:ea typeface="ＭＳ Ｐゴシック" pitchFamily="34" charset="-128"/>
              </a:rPr>
              <a:t> and </a:t>
            </a:r>
            <a:r>
              <a:rPr lang="fr-BE" dirty="0" err="1">
                <a:latin typeface="Calibri" pitchFamily="34" charset="0"/>
                <a:ea typeface="ＭＳ Ｐゴシック" pitchFamily="34" charset="-128"/>
              </a:rPr>
              <a:t>what</a:t>
            </a:r>
            <a:r>
              <a:rPr lang="fr-BE" dirty="0">
                <a:latin typeface="Calibri" pitchFamily="34" charset="0"/>
                <a:ea typeface="ＭＳ Ｐゴシック" pitchFamily="34" charset="-128"/>
              </a:rPr>
              <a:t> of </a:t>
            </a:r>
            <a:r>
              <a:rPr lang="fr-BE" dirty="0" err="1">
                <a:latin typeface="Calibri" pitchFamily="34" charset="0"/>
                <a:ea typeface="ＭＳ Ｐゴシック" pitchFamily="34" charset="-128"/>
              </a:rPr>
              <a:t>animated</a:t>
            </a:r>
            <a:r>
              <a:rPr lang="fr-BE" dirty="0">
                <a:latin typeface="Calibri" pitchFamily="34" charset="0"/>
                <a:ea typeface="ＭＳ Ｐゴシック" pitchFamily="34" charset="-128"/>
              </a:rPr>
              <a:t> transitions</a:t>
            </a:r>
          </a:p>
          <a:p>
            <a:pPr marL="541338" indent="-541338" eaLnBrk="1" hangingPunct="1">
              <a:buFont typeface="Wingdings" pitchFamily="2" charset="2"/>
              <a:buChar char="ü"/>
            </a:pPr>
            <a:r>
              <a:rPr lang="fr-BE" dirty="0">
                <a:latin typeface="Calibri" pitchFamily="34" charset="0"/>
                <a:ea typeface="ＭＳ Ｐゴシック" pitchFamily="34" charset="-128"/>
              </a:rPr>
              <a:t>Basic concepts</a:t>
            </a:r>
            <a:endParaRPr lang="en-US" altLang="ja-JP" sz="1000" dirty="0">
              <a:latin typeface="Calibri" pitchFamily="34" charset="0"/>
              <a:ea typeface="ＭＳ Ｐゴシック" pitchFamily="34" charset="-128"/>
              <a:cs typeface="Calibri" pitchFamily="34" charset="0"/>
            </a:endParaRPr>
          </a:p>
          <a:p>
            <a:pPr marL="541338" indent="-541338" eaLnBrk="1" hangingPunct="1">
              <a:buFont typeface="Wingdings" pitchFamily="2" charset="2"/>
              <a:buChar char="ü"/>
            </a:pPr>
            <a:r>
              <a:rPr lang="fr-BE" altLang="ja-JP" dirty="0">
                <a:latin typeface="Calibri" pitchFamily="34" charset="0"/>
                <a:ea typeface="ＭＳ Ｐゴシック" pitchFamily="34" charset="-128"/>
                <a:cs typeface="Calibri" pitchFamily="34" charset="0"/>
              </a:rPr>
              <a:t>First </a:t>
            </a:r>
            <a:r>
              <a:rPr lang="fr-BE" altLang="ja-JP" dirty="0" err="1">
                <a:latin typeface="Calibri" pitchFamily="34" charset="0"/>
                <a:ea typeface="ＭＳ Ｐゴシック" pitchFamily="34" charset="-128"/>
                <a:cs typeface="Calibri" pitchFamily="34" charset="0"/>
              </a:rPr>
              <a:t>example</a:t>
            </a:r>
            <a:r>
              <a:rPr lang="fr-BE" altLang="ja-JP" dirty="0">
                <a:latin typeface="Calibri" pitchFamily="34" charset="0"/>
                <a:ea typeface="ＭＳ Ｐゴシック" pitchFamily="34" charset="-128"/>
                <a:cs typeface="Calibri" pitchFamily="34" charset="0"/>
              </a:rPr>
              <a:t>: web adaptation</a:t>
            </a:r>
          </a:p>
          <a:p>
            <a:pPr marL="541338" indent="-541338" eaLnBrk="1" hangingPunct="1">
              <a:buFont typeface="Wingdings" pitchFamily="2" charset="2"/>
              <a:buChar char="ü"/>
            </a:pPr>
            <a:r>
              <a:rPr lang="fr-BE" altLang="ja-JP" dirty="0">
                <a:latin typeface="Calibri" pitchFamily="34" charset="0"/>
                <a:ea typeface="ＭＳ Ｐゴシック" pitchFamily="34" charset="-128"/>
                <a:cs typeface="Calibri" pitchFamily="34" charset="0"/>
              </a:rPr>
              <a:t>Second </a:t>
            </a:r>
            <a:r>
              <a:rPr lang="fr-BE" altLang="ja-JP" dirty="0" err="1">
                <a:latin typeface="Calibri" pitchFamily="34" charset="0"/>
                <a:ea typeface="ＭＳ Ｐゴシック" pitchFamily="34" charset="-128"/>
                <a:cs typeface="Calibri" pitchFamily="34" charset="0"/>
              </a:rPr>
              <a:t>example</a:t>
            </a:r>
            <a:r>
              <a:rPr lang="fr-BE" altLang="ja-JP" dirty="0">
                <a:latin typeface="Calibri" pitchFamily="34" charset="0"/>
                <a:ea typeface="ＭＳ Ｐゴシック" pitchFamily="34" charset="-128"/>
                <a:cs typeface="Calibri" pitchFamily="34" charset="0"/>
              </a:rPr>
              <a:t>: transition </a:t>
            </a:r>
            <a:r>
              <a:rPr lang="fr-BE" altLang="ja-JP" dirty="0" err="1">
                <a:latin typeface="Calibri" pitchFamily="34" charset="0"/>
                <a:ea typeface="ＭＳ Ｐゴシック" pitchFamily="34" charset="-128"/>
                <a:cs typeface="Calibri" pitchFamily="34" charset="0"/>
              </a:rPr>
              <a:t>between</a:t>
            </a:r>
            <a:r>
              <a:rPr lang="fr-BE" altLang="ja-JP" dirty="0">
                <a:latin typeface="Calibri" pitchFamily="34" charset="0"/>
                <a:ea typeface="ＭＳ Ｐゴシック" pitchFamily="34" charset="-128"/>
                <a:cs typeface="Calibri" pitchFamily="34" charset="0"/>
              </a:rPr>
              <a:t> UI </a:t>
            </a:r>
            <a:r>
              <a:rPr lang="fr-BE" altLang="ja-JP" dirty="0" err="1">
                <a:latin typeface="Calibri" pitchFamily="34" charset="0"/>
                <a:ea typeface="ＭＳ Ｐゴシック" pitchFamily="34" charset="-128"/>
                <a:cs typeface="Calibri" pitchFamily="34" charset="0"/>
              </a:rPr>
              <a:t>views</a:t>
            </a:r>
            <a:endParaRPr lang="fr-BE" altLang="ja-JP" dirty="0">
              <a:latin typeface="Calibri" pitchFamily="34" charset="0"/>
              <a:ea typeface="ＭＳ Ｐゴシック" pitchFamily="34" charset="-128"/>
              <a:cs typeface="Calibri" pitchFamily="34" charset="0"/>
            </a:endParaRPr>
          </a:p>
          <a:p>
            <a:pPr marL="541338" indent="-541338" eaLnBrk="1" hangingPunct="1">
              <a:buFont typeface="Wingdings" pitchFamily="2" charset="2"/>
              <a:buChar char="ü"/>
            </a:pPr>
            <a:r>
              <a:rPr lang="en-US" altLang="ja-JP" dirty="0">
                <a:latin typeface="Calibri" pitchFamily="34" charset="0"/>
                <a:ea typeface="ＭＳ Ｐゴシック" pitchFamily="34" charset="-128"/>
                <a:cs typeface="Calibri" pitchFamily="34" charset="0"/>
              </a:rPr>
              <a:t>Conclusion and Future work</a:t>
            </a:r>
            <a:endParaRPr lang="en-US" dirty="0">
              <a:latin typeface="Calibri" pitchFamily="34" charset="0"/>
              <a:ea typeface="ＭＳ Ｐゴシック" pitchFamily="34" charset="-128"/>
              <a:cs typeface="Calibri" pitchFamily="34" charset="0"/>
            </a:endParaRPr>
          </a:p>
        </p:txBody>
      </p:sp>
      <p:sp>
        <p:nvSpPr>
          <p:cNvPr id="2" name="47107 CuadroTexto"/>
          <p:cNvSpPr txBox="1">
            <a:spLocks noChangeArrowheads="1"/>
          </p:cNvSpPr>
          <p:nvPr/>
        </p:nvSpPr>
        <p:spPr bwMode="auto">
          <a:xfrm>
            <a:off x="252164" y="1277848"/>
            <a:ext cx="8640316" cy="738664"/>
          </a:xfrm>
          <a:prstGeom prst="rect">
            <a:avLst/>
          </a:prstGeom>
          <a:noFill/>
          <a:ln w="9525" cap="flat" cmpd="sng" algn="ctr">
            <a:noFill/>
            <a:prstDash val="solid"/>
            <a:miter lim="800000"/>
            <a:headEnd type="none" w="med" len="med"/>
            <a:tailEnd type="none" w="med" len="med"/>
          </a:ln>
          <a:effectLst/>
        </p:spPr>
        <p:txBody>
          <a:bodyPr wrap="square">
            <a:spAutoFit/>
          </a:bodyPr>
          <a:lstStyle/>
          <a:p>
            <a:pPr>
              <a:spcBef>
                <a:spcPct val="50000"/>
              </a:spcBef>
              <a:defRPr/>
            </a:pPr>
            <a:r>
              <a:rPr lang="es-CO" sz="3200" b="1" dirty="0" smtClean="0">
                <a:effectLst>
                  <a:outerShdw blurRad="38100" dist="38100" dir="2700000" algn="tl">
                    <a:srgbClr val="C0C0C0"/>
                  </a:outerShdw>
                </a:effectLst>
              </a:rPr>
              <a:t>Content</a:t>
            </a:r>
            <a:endParaRPr lang="es-CO" sz="3200" b="1" dirty="0">
              <a:effectLst>
                <a:outerShdw blurRad="38100" dist="38100" dir="2700000" algn="tl">
                  <a:srgbClr val="C0C0C0"/>
                </a:outerShdw>
              </a:effectLst>
            </a:endParaRPr>
          </a:p>
          <a:p>
            <a:pPr algn="just">
              <a:defRPr/>
            </a:pPr>
            <a:endParaRPr lang="en-US" sz="1000" b="0" dirty="0"/>
          </a:p>
        </p:txBody>
      </p:sp>
    </p:spTree>
    <p:extLst>
      <p:ext uri="{BB962C8B-B14F-4D97-AF65-F5344CB8AC3E}">
        <p14:creationId xmlns:p14="http://schemas.microsoft.com/office/powerpoint/2010/main" val="27834161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676456" cy="494928"/>
          </a:xfrm>
        </p:spPr>
        <p:txBody>
          <a:bodyPr/>
          <a:lstStyle/>
          <a:p>
            <a:r>
              <a:rPr lang="fr-BE" sz="3600" dirty="0" err="1" smtClean="0"/>
              <a:t>Example</a:t>
            </a:r>
            <a:r>
              <a:rPr lang="fr-BE" sz="3600" dirty="0" smtClean="0"/>
              <a:t> of </a:t>
            </a:r>
            <a:r>
              <a:rPr lang="fr-BE" sz="3600" dirty="0" err="1" smtClean="0"/>
              <a:t>instantiation</a:t>
            </a:r>
            <a:r>
              <a:rPr lang="fr-BE" sz="3600" dirty="0" smtClean="0"/>
              <a:t>: </a:t>
            </a:r>
            <a:r>
              <a:rPr lang="fr-BE" sz="3600" dirty="0" err="1" smtClean="0"/>
              <a:t>visual</a:t>
            </a:r>
            <a:r>
              <a:rPr lang="fr-BE" sz="3600" dirty="0" smtClean="0"/>
              <a:t> transitions</a:t>
            </a:r>
            <a:endParaRPr lang="en-US" sz="3600"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87" y="1839913"/>
            <a:ext cx="6375425" cy="4808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364088" y="6021288"/>
            <a:ext cx="3456384" cy="369332"/>
          </a:xfrm>
          <a:prstGeom prst="rect">
            <a:avLst/>
          </a:prstGeom>
        </p:spPr>
        <p:txBody>
          <a:bodyPr wrap="square">
            <a:spAutoFit/>
          </a:bodyPr>
          <a:lstStyle/>
          <a:p>
            <a:pPr>
              <a:defRPr/>
            </a:pPr>
            <a:r>
              <a:rPr lang="fr-BE" dirty="0" smtClean="0">
                <a:latin typeface="Arial" charset="0"/>
              </a:rPr>
              <a:t>[</a:t>
            </a:r>
            <a:r>
              <a:rPr lang="fr-BE" dirty="0" err="1" smtClean="0">
                <a:latin typeface="Arial" charset="0"/>
              </a:rPr>
              <a:t>Schlienger</a:t>
            </a:r>
            <a:r>
              <a:rPr lang="fr-BE" dirty="0" smtClean="0">
                <a:latin typeface="Arial" charset="0"/>
              </a:rPr>
              <a:t>, </a:t>
            </a:r>
            <a:r>
              <a:rPr lang="fr-BE" dirty="0" err="1" smtClean="0">
                <a:latin typeface="Arial" charset="0"/>
              </a:rPr>
              <a:t>Chatty</a:t>
            </a:r>
            <a:r>
              <a:rPr lang="fr-BE" dirty="0" smtClean="0">
                <a:latin typeface="Arial" charset="0"/>
              </a:rPr>
              <a:t>, IHM 2006]</a:t>
            </a:r>
            <a:endParaRPr lang="fr-BE" dirty="0">
              <a:latin typeface="Arial" charset="0"/>
            </a:endParaRPr>
          </a:p>
        </p:txBody>
      </p:sp>
    </p:spTree>
    <p:extLst>
      <p:ext uri="{BB962C8B-B14F-4D97-AF65-F5344CB8AC3E}">
        <p14:creationId xmlns:p14="http://schemas.microsoft.com/office/powerpoint/2010/main" val="35703904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676456" cy="494928"/>
          </a:xfrm>
        </p:spPr>
        <p:txBody>
          <a:bodyPr/>
          <a:lstStyle/>
          <a:p>
            <a:r>
              <a:rPr lang="fr-BE" sz="3200" dirty="0" smtClean="0"/>
              <a:t>First </a:t>
            </a:r>
            <a:r>
              <a:rPr lang="fr-BE" sz="3200" dirty="0" err="1" smtClean="0"/>
              <a:t>instantiation</a:t>
            </a:r>
            <a:r>
              <a:rPr lang="fr-BE" sz="3200" dirty="0" smtClean="0"/>
              <a:t> for user interface adaptation</a:t>
            </a:r>
            <a:endParaRPr lang="en-US" sz="3200" dirty="0"/>
          </a:p>
        </p:txBody>
      </p:sp>
      <p:pic>
        <p:nvPicPr>
          <p:cNvPr id="2050" name="Picture 7239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060848"/>
            <a:ext cx="4608512" cy="4845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25538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4752528" cy="494928"/>
          </a:xfrm>
        </p:spPr>
        <p:txBody>
          <a:bodyPr/>
          <a:lstStyle/>
          <a:p>
            <a:r>
              <a:rPr lang="fr-BE" sz="3200" dirty="0" smtClean="0"/>
              <a:t>Software</a:t>
            </a:r>
            <a:br>
              <a:rPr lang="fr-BE" sz="3200" dirty="0" smtClean="0"/>
            </a:br>
            <a:r>
              <a:rPr lang="fr-BE" sz="3200" dirty="0" smtClean="0"/>
              <a:t>architecture</a:t>
            </a:r>
            <a:endParaRPr lang="en-US" sz="32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0"/>
            <a:ext cx="2849094" cy="652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95052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676456" cy="494928"/>
          </a:xfrm>
        </p:spPr>
        <p:txBody>
          <a:bodyPr/>
          <a:lstStyle/>
          <a:p>
            <a:r>
              <a:rPr lang="fr-BE" dirty="0" smtClean="0"/>
              <a:t>Adaptation </a:t>
            </a:r>
            <a:r>
              <a:rPr lang="fr-BE" dirty="0" err="1" smtClean="0"/>
              <a:t>operations</a:t>
            </a:r>
            <a:endParaRPr lang="en-US" dirty="0"/>
          </a:p>
        </p:txBody>
      </p:sp>
      <p:sp>
        <p:nvSpPr>
          <p:cNvPr id="4" name="Content Placeholder 2"/>
          <p:cNvSpPr txBox="1">
            <a:spLocks/>
          </p:cNvSpPr>
          <p:nvPr/>
        </p:nvSpPr>
        <p:spPr bwMode="auto">
          <a:xfrm>
            <a:off x="459250" y="1988840"/>
            <a:ext cx="7986712"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ct val="0"/>
              </a:spcBef>
            </a:pPr>
            <a:r>
              <a:rPr lang="en-US" sz="1600" i="1" dirty="0">
                <a:ea typeface="ＭＳ Ｐゴシック" pitchFamily="34" charset="-128"/>
              </a:rPr>
              <a:t>Resizing operations</a:t>
            </a:r>
            <a:r>
              <a:rPr lang="en-US" sz="1600" dirty="0">
                <a:ea typeface="ＭＳ Ｐゴシック" pitchFamily="34" charset="-128"/>
              </a:rPr>
              <a:t>: are aimed at changing a widget size in order to optimize screen real estate, aesthetics, and visual design</a:t>
            </a:r>
          </a:p>
          <a:p>
            <a:pPr lvl="1">
              <a:spcBef>
                <a:spcPct val="0"/>
              </a:spcBef>
            </a:pPr>
            <a:r>
              <a:rPr lang="en-US" sz="1200" dirty="0">
                <a:ea typeface="ＭＳ Ｐゴシック" pitchFamily="34" charset="-128"/>
              </a:rPr>
              <a:t>For instance, an edit field could be enlarged/shortened in height and/or length to take less space and to be subject to various alignments.</a:t>
            </a:r>
            <a:endParaRPr lang="fr-BE" sz="1200" dirty="0">
              <a:ea typeface="ＭＳ Ｐゴシック" pitchFamily="34" charset="-128"/>
            </a:endParaRPr>
          </a:p>
          <a:p>
            <a:pPr>
              <a:spcBef>
                <a:spcPct val="0"/>
              </a:spcBef>
            </a:pPr>
            <a:r>
              <a:rPr lang="en-US" sz="1600" i="1" dirty="0">
                <a:ea typeface="ＭＳ Ｐゴシック" pitchFamily="34" charset="-128"/>
              </a:rPr>
              <a:t>Relocating operations</a:t>
            </a:r>
            <a:r>
              <a:rPr lang="en-US" sz="1600" dirty="0">
                <a:ea typeface="ＭＳ Ｐゴシック" pitchFamily="34" charset="-128"/>
              </a:rPr>
              <a:t>: are aimed at changing a widget location in order to reduce the screen space consumption</a:t>
            </a:r>
          </a:p>
          <a:p>
            <a:pPr lvl="1">
              <a:spcBef>
                <a:spcPct val="0"/>
              </a:spcBef>
            </a:pPr>
            <a:r>
              <a:rPr lang="en-US" sz="1200" dirty="0">
                <a:ea typeface="ＭＳ Ｐゴシック" pitchFamily="34" charset="-128"/>
              </a:rPr>
              <a:t>For instance, “Ok”, “Cancel”, and “Help” push buttons could be relocated to the bottom of a dialog box.  </a:t>
            </a:r>
            <a:endParaRPr lang="fr-BE" sz="1200" dirty="0">
              <a:ea typeface="ＭＳ Ｐゴシック" pitchFamily="34" charset="-128"/>
            </a:endParaRPr>
          </a:p>
          <a:p>
            <a:pPr>
              <a:spcBef>
                <a:spcPct val="0"/>
              </a:spcBef>
            </a:pPr>
            <a:r>
              <a:rPr lang="en-US" sz="1600" i="1" dirty="0">
                <a:ea typeface="ＭＳ Ｐゴシック" pitchFamily="34" charset="-128"/>
              </a:rPr>
              <a:t>Widget transformations</a:t>
            </a:r>
            <a:r>
              <a:rPr lang="en-US" sz="1600" dirty="0">
                <a:ea typeface="ＭＳ Ｐゴシック" pitchFamily="34" charset="-128"/>
              </a:rPr>
              <a:t>: are aimed at replacing one or a group of widgets by another widget or another group of widgets ensuring the same task, perhaps with some degradation</a:t>
            </a:r>
          </a:p>
          <a:p>
            <a:pPr lvl="1">
              <a:spcBef>
                <a:spcPct val="0"/>
              </a:spcBef>
            </a:pPr>
            <a:r>
              <a:rPr lang="en-US" sz="1200" dirty="0">
                <a:ea typeface="ＭＳ Ｐゴシック" pitchFamily="34" charset="-128"/>
              </a:rPr>
              <a:t>For instance, an accumulator that consists of list boxes with possible values and chosen values could be replaced by a multi-selection list, which could be in turn replaced by a multi-selection drop-down list.</a:t>
            </a:r>
            <a:endParaRPr lang="fr-BE" sz="1200" dirty="0">
              <a:ea typeface="ＭＳ Ｐゴシック" pitchFamily="34" charset="-128"/>
            </a:endParaRPr>
          </a:p>
          <a:p>
            <a:pPr>
              <a:spcBef>
                <a:spcPct val="0"/>
              </a:spcBef>
            </a:pPr>
            <a:r>
              <a:rPr lang="en-US" sz="1600" i="1" dirty="0">
                <a:ea typeface="ＭＳ Ｐゴシック" pitchFamily="34" charset="-128"/>
              </a:rPr>
              <a:t>Image transformations</a:t>
            </a:r>
            <a:r>
              <a:rPr lang="en-US" sz="1600" dirty="0">
                <a:ea typeface="ＭＳ Ｐゴシック" pitchFamily="34" charset="-128"/>
              </a:rPr>
              <a:t>: are aimed at changing the size, surface, and quality of an image in order to accommodate the constraints imposed by the new context of use, namely the display/platforms constraints.</a:t>
            </a:r>
            <a:endParaRPr lang="fr-BE" sz="1600" dirty="0">
              <a:ea typeface="ＭＳ Ｐゴシック" pitchFamily="34" charset="-128"/>
            </a:endParaRPr>
          </a:p>
          <a:p>
            <a:pPr>
              <a:spcBef>
                <a:spcPct val="0"/>
              </a:spcBef>
            </a:pPr>
            <a:r>
              <a:rPr lang="en-US" sz="1600" i="1" dirty="0">
                <a:ea typeface="ＭＳ Ｐゴシック" pitchFamily="34" charset="-128"/>
              </a:rPr>
              <a:t>Splitting rules</a:t>
            </a:r>
            <a:r>
              <a:rPr lang="en-US" sz="1600" dirty="0">
                <a:ea typeface="ＭＳ Ｐゴシック" pitchFamily="34" charset="-128"/>
              </a:rPr>
              <a:t>: are aimed at dividing one or a group of widgets into one or several other groups of widgets that will be displayed separately. For instance, a dialog box is split into two tabs in a tabbed dialog box</a:t>
            </a:r>
            <a:endParaRPr lang="fr-BE" sz="2000" dirty="0"/>
          </a:p>
          <a:p>
            <a:pPr lvl="1"/>
            <a:endParaRPr lang="fr-BE" sz="2000" dirty="0">
              <a:ea typeface="ＭＳ Ｐゴシック" pitchFamily="34" charset="-128"/>
            </a:endParaRPr>
          </a:p>
        </p:txBody>
      </p:sp>
    </p:spTree>
    <p:extLst>
      <p:ext uri="{BB962C8B-B14F-4D97-AF65-F5344CB8AC3E}">
        <p14:creationId xmlns:p14="http://schemas.microsoft.com/office/powerpoint/2010/main" val="15540750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676456" cy="494928"/>
          </a:xfrm>
        </p:spPr>
        <p:txBody>
          <a:bodyPr/>
          <a:lstStyle/>
          <a:p>
            <a:r>
              <a:rPr lang="fr-BE" dirty="0" err="1" smtClean="0"/>
              <a:t>Associate</a:t>
            </a:r>
            <a:r>
              <a:rPr lang="fr-BE" dirty="0" smtClean="0"/>
              <a:t> an </a:t>
            </a:r>
            <a:r>
              <a:rPr lang="fr-BE" dirty="0" err="1" smtClean="0"/>
              <a:t>animated</a:t>
            </a:r>
            <a:r>
              <a:rPr lang="fr-BE" dirty="0" smtClean="0"/>
              <a:t> transition</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659934587"/>
              </p:ext>
            </p:extLst>
          </p:nvPr>
        </p:nvGraphicFramePr>
        <p:xfrm>
          <a:off x="323528" y="2004953"/>
          <a:ext cx="8479086" cy="4818395"/>
        </p:xfrm>
        <a:graphic>
          <a:graphicData uri="http://schemas.openxmlformats.org/drawingml/2006/table">
            <a:tbl>
              <a:tblPr>
                <a:tableStyleId>{5C22544A-7EE6-4342-B048-85BDC9FD1C3A}</a:tableStyleId>
              </a:tblPr>
              <a:tblGrid>
                <a:gridCol w="2541674"/>
                <a:gridCol w="5937412"/>
              </a:tblGrid>
              <a:tr h="335278">
                <a:tc>
                  <a:txBody>
                    <a:bodyPr/>
                    <a:lstStyle/>
                    <a:p>
                      <a:pPr algn="ctr">
                        <a:spcAft>
                          <a:spcPts val="0"/>
                        </a:spcAft>
                      </a:pPr>
                      <a:r>
                        <a:rPr lang="en-US" sz="1200" spc="-10" dirty="0">
                          <a:effectLst/>
                        </a:rPr>
                        <a:t>Adaptation </a:t>
                      </a:r>
                      <a:br>
                        <a:rPr lang="en-US" sz="1200" spc="-10" dirty="0">
                          <a:effectLst/>
                        </a:rPr>
                      </a:br>
                      <a:r>
                        <a:rPr lang="en-US" sz="1200" spc="-10" dirty="0">
                          <a:effectLst/>
                        </a:rPr>
                        <a:t>operation</a:t>
                      </a:r>
                      <a:endParaRPr lang="fr-BE" sz="1400" dirty="0">
                        <a:effectLst/>
                        <a:latin typeface="Times New Roman"/>
                        <a:ea typeface="Times New Roman"/>
                      </a:endParaRPr>
                    </a:p>
                  </a:txBody>
                  <a:tcPr marL="25593" marR="25593" marT="0" marB="0"/>
                </a:tc>
                <a:tc>
                  <a:txBody>
                    <a:bodyPr/>
                    <a:lstStyle/>
                    <a:p>
                      <a:pPr algn="ctr">
                        <a:spcAft>
                          <a:spcPts val="0"/>
                        </a:spcAft>
                      </a:pPr>
                      <a:r>
                        <a:rPr lang="en-US" sz="1200" spc="-10">
                          <a:effectLst/>
                        </a:rPr>
                        <a:t>Animation family, animated transition with justification</a:t>
                      </a:r>
                      <a:endParaRPr lang="fr-BE" sz="1400">
                        <a:effectLst/>
                        <a:latin typeface="Times New Roman"/>
                        <a:ea typeface="Times New Roman"/>
                      </a:endParaRPr>
                    </a:p>
                  </a:txBody>
                  <a:tcPr marL="25593" marR="25593" marT="0" marB="0"/>
                </a:tc>
              </a:tr>
              <a:tr h="670556">
                <a:tc>
                  <a:txBody>
                    <a:bodyPr/>
                    <a:lstStyle/>
                    <a:p>
                      <a:pPr algn="just">
                        <a:spcAft>
                          <a:spcPts val="0"/>
                        </a:spcAft>
                      </a:pPr>
                      <a:r>
                        <a:rPr lang="en-US" sz="1200" spc="-10" dirty="0">
                          <a:effectLst/>
                        </a:rPr>
                        <a:t>SET that modifies the length of a UI element into a larger value (absolute or relative)</a:t>
                      </a:r>
                      <a:endParaRPr lang="fr-BE" sz="1400" dirty="0">
                        <a:effectLst/>
                        <a:latin typeface="Times New Roman"/>
                        <a:ea typeface="Times New Roman"/>
                      </a:endParaRPr>
                    </a:p>
                  </a:txBody>
                  <a:tcPr marL="25593" marR="25593" marT="0" marB="0"/>
                </a:tc>
                <a:tc>
                  <a:txBody>
                    <a:bodyPr/>
                    <a:lstStyle/>
                    <a:p>
                      <a:pPr algn="just">
                        <a:spcAft>
                          <a:spcPts val="0"/>
                        </a:spcAft>
                      </a:pPr>
                      <a:r>
                        <a:rPr lang="en-US" sz="1200" spc="-10">
                          <a:effectLst/>
                        </a:rPr>
                        <a:t>Horizontal scroll/wipe from left (F1): this operation minimizes the visual change since only the right part resulting from the enlarging is changing. For edit fields, for instance, this is particularly appropriate because it gives the feeling that the field is really expanding</a:t>
                      </a:r>
                      <a:endParaRPr lang="fr-BE" sz="1400">
                        <a:effectLst/>
                        <a:latin typeface="Times New Roman"/>
                        <a:ea typeface="Times New Roman"/>
                      </a:endParaRPr>
                    </a:p>
                  </a:txBody>
                  <a:tcPr marL="25593" marR="25593" marT="0" marB="0"/>
                </a:tc>
              </a:tr>
              <a:tr h="502917">
                <a:tc>
                  <a:txBody>
                    <a:bodyPr/>
                    <a:lstStyle/>
                    <a:p>
                      <a:pPr algn="just">
                        <a:spcAft>
                          <a:spcPts val="0"/>
                        </a:spcAft>
                      </a:pPr>
                      <a:r>
                        <a:rPr lang="en-US" sz="1200" spc="-10">
                          <a:effectLst/>
                        </a:rPr>
                        <a:t>SET that modifies the height of a UI element into a larger value (absolute or relative)</a:t>
                      </a:r>
                      <a:endParaRPr lang="fr-BE" sz="1400">
                        <a:effectLst/>
                        <a:latin typeface="Times New Roman"/>
                        <a:ea typeface="Times New Roman"/>
                      </a:endParaRPr>
                    </a:p>
                  </a:txBody>
                  <a:tcPr marL="25593" marR="25593" marT="0" marB="0"/>
                </a:tc>
                <a:tc>
                  <a:txBody>
                    <a:bodyPr/>
                    <a:lstStyle/>
                    <a:p>
                      <a:pPr algn="just">
                        <a:spcAft>
                          <a:spcPts val="0"/>
                        </a:spcAft>
                      </a:pPr>
                      <a:r>
                        <a:rPr lang="en-US" sz="1200" spc="-10">
                          <a:effectLst/>
                        </a:rPr>
                        <a:t>Vertical scroll/wipe from bottom (F1): this operation minimizes the visual change since only the right part resulting from the enlarging is changing</a:t>
                      </a:r>
                      <a:endParaRPr lang="fr-BE" sz="1400">
                        <a:effectLst/>
                        <a:latin typeface="Times New Roman"/>
                        <a:ea typeface="Times New Roman"/>
                      </a:endParaRPr>
                    </a:p>
                  </a:txBody>
                  <a:tcPr marL="25593" marR="25593" marT="0" marB="0"/>
                </a:tc>
              </a:tr>
              <a:tr h="502917">
                <a:tc>
                  <a:txBody>
                    <a:bodyPr/>
                    <a:lstStyle/>
                    <a:p>
                      <a:pPr algn="just">
                        <a:spcAft>
                          <a:spcPts val="0"/>
                        </a:spcAft>
                      </a:pPr>
                      <a:r>
                        <a:rPr lang="en-US" sz="1200" spc="-10">
                          <a:effectLst/>
                        </a:rPr>
                        <a:t>DISPLAY that displays a new UI element at a certain position</a:t>
                      </a:r>
                      <a:endParaRPr lang="fr-BE" sz="1400">
                        <a:effectLst/>
                        <a:latin typeface="Times New Roman"/>
                        <a:ea typeface="Times New Roman"/>
                      </a:endParaRPr>
                    </a:p>
                  </a:txBody>
                  <a:tcPr marL="25593" marR="25593" marT="0" marB="0"/>
                </a:tc>
                <a:tc>
                  <a:txBody>
                    <a:bodyPr/>
                    <a:lstStyle/>
                    <a:p>
                      <a:pPr algn="just">
                        <a:spcAft>
                          <a:spcPts val="0"/>
                        </a:spcAft>
                      </a:pPr>
                      <a:r>
                        <a:rPr lang="en-US" sz="1200" spc="-10">
                          <a:effectLst/>
                        </a:rPr>
                        <a:t>Uncover (F3), Box out (F4), or Iris open (F4): these operations all induce a progressive display of a new UI element at once, thus creating the illusion that it is coming from the empty.</a:t>
                      </a:r>
                      <a:endParaRPr lang="fr-BE" sz="1400">
                        <a:effectLst/>
                        <a:latin typeface="Times New Roman"/>
                        <a:ea typeface="Times New Roman"/>
                      </a:endParaRPr>
                    </a:p>
                  </a:txBody>
                  <a:tcPr marL="25593" marR="25593" marT="0" marB="0"/>
                </a:tc>
              </a:tr>
              <a:tr h="502917">
                <a:tc>
                  <a:txBody>
                    <a:bodyPr/>
                    <a:lstStyle/>
                    <a:p>
                      <a:pPr algn="just">
                        <a:spcAft>
                          <a:spcPts val="0"/>
                        </a:spcAft>
                      </a:pPr>
                      <a:r>
                        <a:rPr lang="en-US" sz="1200" spc="-10">
                          <a:effectLst/>
                        </a:rPr>
                        <a:t>UNDISPLAY that undisplays a new UI element at a certain position</a:t>
                      </a:r>
                      <a:endParaRPr lang="fr-BE" sz="1400">
                        <a:effectLst/>
                        <a:latin typeface="Times New Roman"/>
                        <a:ea typeface="Times New Roman"/>
                      </a:endParaRPr>
                    </a:p>
                  </a:txBody>
                  <a:tcPr marL="25593" marR="25593" marT="0" marB="0"/>
                </a:tc>
                <a:tc>
                  <a:txBody>
                    <a:bodyPr/>
                    <a:lstStyle/>
                    <a:p>
                      <a:pPr algn="just">
                        <a:spcAft>
                          <a:spcPts val="0"/>
                        </a:spcAft>
                      </a:pPr>
                      <a:r>
                        <a:rPr lang="en-US" sz="1200" spc="-10">
                          <a:effectLst/>
                        </a:rPr>
                        <a:t>Cover (F3), Box in (F4), or Iris close (F4): these operations all induce a progressive disappearing of a existing UI element at once, thus creating the illusion that it is shrunk to an empty/white region.</a:t>
                      </a:r>
                      <a:endParaRPr lang="fr-BE" sz="1400">
                        <a:effectLst/>
                        <a:latin typeface="Times New Roman"/>
                        <a:ea typeface="Times New Roman"/>
                      </a:endParaRPr>
                    </a:p>
                  </a:txBody>
                  <a:tcPr marL="25593" marR="25593" marT="0" marB="0"/>
                </a:tc>
              </a:tr>
              <a:tr h="335278">
                <a:tc>
                  <a:txBody>
                    <a:bodyPr/>
                    <a:lstStyle/>
                    <a:p>
                      <a:pPr algn="just">
                        <a:spcAft>
                          <a:spcPts val="0"/>
                        </a:spcAft>
                      </a:pPr>
                      <a:r>
                        <a:rPr lang="en-US" sz="1200" spc="-10">
                          <a:effectLst/>
                        </a:rPr>
                        <a:t>REPLACE that substitutes a UI element by another one</a:t>
                      </a:r>
                      <a:endParaRPr lang="fr-BE" sz="1400">
                        <a:effectLst/>
                        <a:latin typeface="Times New Roman"/>
                        <a:ea typeface="Times New Roman"/>
                      </a:endParaRPr>
                    </a:p>
                  </a:txBody>
                  <a:tcPr marL="25593" marR="25593" marT="0" marB="0"/>
                </a:tc>
                <a:tc>
                  <a:txBody>
                    <a:bodyPr/>
                    <a:lstStyle/>
                    <a:p>
                      <a:pPr algn="just">
                        <a:spcAft>
                          <a:spcPts val="0"/>
                        </a:spcAft>
                      </a:pPr>
                      <a:r>
                        <a:rPr lang="en-US" sz="1200" spc="-10">
                          <a:effectLst/>
                        </a:rPr>
                        <a:t>Barn door open (F2): this operation affects the entire visual aspect of the previous one and the new one.</a:t>
                      </a:r>
                      <a:endParaRPr lang="fr-BE" sz="1400">
                        <a:effectLst/>
                        <a:latin typeface="Times New Roman"/>
                        <a:ea typeface="Times New Roman"/>
                      </a:endParaRPr>
                    </a:p>
                  </a:txBody>
                  <a:tcPr marL="25593" marR="25593" marT="0" marB="0"/>
                </a:tc>
              </a:tr>
              <a:tr h="670556">
                <a:tc>
                  <a:txBody>
                    <a:bodyPr/>
                    <a:lstStyle/>
                    <a:p>
                      <a:pPr algn="just">
                        <a:spcAft>
                          <a:spcPts val="0"/>
                        </a:spcAft>
                      </a:pPr>
                      <a:r>
                        <a:rPr lang="en-US" sz="1200" spc="-10">
                          <a:effectLst/>
                        </a:rPr>
                        <a:t>DISTRIBUTE that computes a distribution of a series of UI Elements into a series of UI Containers</a:t>
                      </a:r>
                      <a:endParaRPr lang="fr-BE" sz="1400">
                        <a:effectLst/>
                        <a:latin typeface="Times New Roman"/>
                        <a:ea typeface="Times New Roman"/>
                      </a:endParaRPr>
                    </a:p>
                  </a:txBody>
                  <a:tcPr marL="25593" marR="25593" marT="0" marB="0"/>
                </a:tc>
                <a:tc>
                  <a:txBody>
                    <a:bodyPr/>
                    <a:lstStyle/>
                    <a:p>
                      <a:pPr algn="just">
                        <a:spcAft>
                          <a:spcPts val="0"/>
                        </a:spcAft>
                      </a:pPr>
                      <a:r>
                        <a:rPr lang="en-US" sz="1200" spc="-10">
                          <a:effectLst/>
                        </a:rPr>
                        <a:t>Bam door open (F2) or Iris open (F4): these operations enable the visualization of an entire group at once, instead of showing every little display change individually</a:t>
                      </a:r>
                      <a:endParaRPr lang="fr-BE" sz="1400">
                        <a:effectLst/>
                        <a:latin typeface="Times New Roman"/>
                        <a:ea typeface="Times New Roman"/>
                      </a:endParaRPr>
                    </a:p>
                  </a:txBody>
                  <a:tcPr marL="25593" marR="25593" marT="0" marB="0"/>
                </a:tc>
              </a:tr>
              <a:tr h="1038879">
                <a:tc>
                  <a:txBody>
                    <a:bodyPr/>
                    <a:lstStyle/>
                    <a:p>
                      <a:pPr algn="just">
                        <a:spcAft>
                          <a:spcPts val="0"/>
                        </a:spcAft>
                      </a:pPr>
                      <a:r>
                        <a:rPr lang="en-US" sz="1200" spc="-10">
                          <a:effectLst/>
                        </a:rPr>
                        <a:t>MOVE that moves a UI element to a new location indicated by its coordinates x and y, possibly in a fixed amount of steps</a:t>
                      </a:r>
                      <a:endParaRPr lang="fr-BE" sz="1400">
                        <a:effectLst/>
                        <a:latin typeface="Times New Roman"/>
                        <a:ea typeface="Times New Roman"/>
                      </a:endParaRPr>
                    </a:p>
                  </a:txBody>
                  <a:tcPr marL="25593" marR="25593" marT="0" marB="0"/>
                </a:tc>
                <a:tc>
                  <a:txBody>
                    <a:bodyPr/>
                    <a:lstStyle/>
                    <a:p>
                      <a:pPr algn="just">
                        <a:spcAft>
                          <a:spcPts val="0"/>
                        </a:spcAft>
                      </a:pPr>
                      <a:r>
                        <a:rPr lang="en-US" sz="1200" spc="-10" dirty="0">
                          <a:effectLst/>
                        </a:rPr>
                        <a:t>Ideally, the UI movement could be represented by an animation depicting the movement itself. But practically, this would induce a very long animation, thus increasing again the lag. Therefore, we preferred to adopt a disappearing of the UI element from its original location and an appearing to its target location. Depending on these locations, vertical, horizontal or diagonal replacements (F1) are selected. </a:t>
                      </a:r>
                      <a:endParaRPr lang="fr-BE" sz="1400" dirty="0">
                        <a:effectLst/>
                        <a:latin typeface="Times New Roman"/>
                        <a:ea typeface="Times New Roman"/>
                      </a:endParaRPr>
                    </a:p>
                  </a:txBody>
                  <a:tcPr marL="25593" marR="25593" marT="0" marB="0"/>
                </a:tc>
              </a:tr>
            </a:tbl>
          </a:graphicData>
        </a:graphic>
      </p:graphicFrame>
    </p:spTree>
    <p:extLst>
      <p:ext uri="{BB962C8B-B14F-4D97-AF65-F5344CB8AC3E}">
        <p14:creationId xmlns:p14="http://schemas.microsoft.com/office/powerpoint/2010/main" val="18798076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676456" cy="494928"/>
          </a:xfrm>
        </p:spPr>
        <p:txBody>
          <a:bodyPr/>
          <a:lstStyle/>
          <a:p>
            <a:r>
              <a:rPr lang="fr-BE" dirty="0" err="1" smtClean="0"/>
              <a:t>Sample</a:t>
            </a:r>
            <a:r>
              <a:rPr lang="fr-BE" dirty="0" smtClean="0"/>
              <a:t> #1</a:t>
            </a: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7400" y="2001887"/>
            <a:ext cx="7569200" cy="243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C:\Users\charly\Documents\Documents\GEST\Mémoire\tex\chapters\chapter4\images\interface1Ap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4531543"/>
            <a:ext cx="268922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Users\charly\Documents\Documents\GEST\Mémoire\tex\chapters\chapter4\images\interface1Ava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3933056"/>
            <a:ext cx="30861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37540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676456" cy="494928"/>
          </a:xfrm>
        </p:spPr>
        <p:txBody>
          <a:bodyPr/>
          <a:lstStyle/>
          <a:p>
            <a:r>
              <a:rPr lang="fr-BE" dirty="0" err="1" smtClean="0"/>
              <a:t>Sample</a:t>
            </a:r>
            <a:r>
              <a:rPr lang="fr-BE" dirty="0" smtClean="0"/>
              <a:t> #2</a:t>
            </a:r>
            <a:endParaRPr lang="en-US" dirty="0"/>
          </a:p>
        </p:txBody>
      </p:sp>
      <p:pic>
        <p:nvPicPr>
          <p:cNvPr id="6" name="LoginTransitionScenario.avi">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692275" y="3429000"/>
            <a:ext cx="4954588"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82606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676456" cy="494928"/>
          </a:xfrm>
        </p:spPr>
        <p:txBody>
          <a:bodyPr/>
          <a:lstStyle/>
          <a:p>
            <a:r>
              <a:rPr lang="fr-BE" dirty="0" err="1" smtClean="0"/>
              <a:t>Sample</a:t>
            </a:r>
            <a:r>
              <a:rPr lang="fr-BE" dirty="0" smtClean="0"/>
              <a:t> #3</a:t>
            </a:r>
            <a:endParaRPr lang="en-US" dirty="0"/>
          </a:p>
        </p:txBody>
      </p:sp>
      <p:pic>
        <p:nvPicPr>
          <p:cNvPr id="4" name="PollingTransitionScenario.avi">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692275" y="2463800"/>
            <a:ext cx="7026275"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6981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676456" cy="494928"/>
          </a:xfrm>
        </p:spPr>
        <p:txBody>
          <a:bodyPr/>
          <a:lstStyle/>
          <a:p>
            <a:r>
              <a:rPr lang="fr-BE" dirty="0" err="1" smtClean="0"/>
              <a:t>Sample</a:t>
            </a:r>
            <a:r>
              <a:rPr lang="fr-BE" dirty="0" smtClean="0"/>
              <a:t> #4</a:t>
            </a: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288" y="1988840"/>
            <a:ext cx="8053387" cy="215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charly\Documents\Documents\GEST\Mémoire\tex\chapters\chapter4\images\interface2Av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181" y="4077072"/>
            <a:ext cx="37338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C:\Users\charly\Documents\Documents\GEST\Mémoire\tex\chapters\chapter4\images\interface2Apr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3331" y="4581897"/>
            <a:ext cx="3176588"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14053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676456" cy="494928"/>
          </a:xfrm>
        </p:spPr>
        <p:txBody>
          <a:bodyPr/>
          <a:lstStyle/>
          <a:p>
            <a:r>
              <a:rPr lang="fr-BE" dirty="0" err="1" smtClean="0"/>
              <a:t>Examples</a:t>
            </a:r>
            <a:r>
              <a:rPr lang="fr-BE" dirty="0" smtClean="0"/>
              <a:t> of application</a:t>
            </a:r>
            <a:endParaRPr lang="en-US" dirty="0"/>
          </a:p>
        </p:txBody>
      </p:sp>
      <p:sp>
        <p:nvSpPr>
          <p:cNvPr id="4" name="Content Placeholder 2"/>
          <p:cNvSpPr txBox="1">
            <a:spLocks/>
          </p:cNvSpPr>
          <p:nvPr/>
        </p:nvSpPr>
        <p:spPr bwMode="auto">
          <a:xfrm>
            <a:off x="459250" y="1988840"/>
            <a:ext cx="7986712"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0"/>
            <a:r>
              <a:rPr lang="en-US" sz="2400" dirty="0" smtClean="0"/>
              <a:t>A </a:t>
            </a:r>
            <a:r>
              <a:rPr lang="en-US" sz="2400" dirty="0"/>
              <a:t>simple login page: </a:t>
            </a:r>
            <a:r>
              <a:rPr lang="en-US" sz="2400" u="sng" dirty="0">
                <a:hlinkClick r:id="rId2"/>
              </a:rPr>
              <a:t>http://www.youtube.com/watch?v=2mvvTL1yYBA</a:t>
            </a:r>
            <a:endParaRPr lang="en-US" sz="2400" dirty="0"/>
          </a:p>
          <a:p>
            <a:pPr lvl="0"/>
            <a:r>
              <a:rPr lang="en-US" sz="2400" dirty="0"/>
              <a:t>A polling system: </a:t>
            </a:r>
            <a:r>
              <a:rPr lang="en-US" sz="2400" u="sng" dirty="0">
                <a:hlinkClick r:id="rId3"/>
              </a:rPr>
              <a:t>http://www.youtube.com/watch?v=2ZViwktUbhU</a:t>
            </a:r>
            <a:endParaRPr lang="en-US" sz="2400" dirty="0"/>
          </a:p>
          <a:p>
            <a:pPr lvl="0"/>
            <a:r>
              <a:rPr lang="en-US" sz="2400" dirty="0"/>
              <a:t>An address book: </a:t>
            </a:r>
            <a:r>
              <a:rPr lang="en-US" sz="2400" u="sng" dirty="0">
                <a:hlinkClick r:id="rId4"/>
              </a:rPr>
              <a:t>http://www.youtube.com/watch?v=8MxokT-GCMY</a:t>
            </a:r>
            <a:r>
              <a:rPr lang="en-US" sz="2400" dirty="0"/>
              <a:t>  </a:t>
            </a:r>
            <a:endParaRPr lang="en-US" dirty="0"/>
          </a:p>
          <a:p>
            <a:pPr marL="457200" lvl="1" indent="0">
              <a:buNone/>
            </a:pPr>
            <a:endParaRPr lang="fr-BE" sz="2000" dirty="0"/>
          </a:p>
          <a:p>
            <a:pPr lvl="1"/>
            <a:endParaRPr lang="fr-BE" sz="2000" dirty="0">
              <a:ea typeface="ＭＳ Ｐゴシック" pitchFamily="34" charset="-128"/>
            </a:endParaRPr>
          </a:p>
        </p:txBody>
      </p:sp>
    </p:spTree>
    <p:extLst>
      <p:ext uri="{BB962C8B-B14F-4D97-AF65-F5344CB8AC3E}">
        <p14:creationId xmlns:p14="http://schemas.microsoft.com/office/powerpoint/2010/main" val="26850580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229600" cy="494928"/>
          </a:xfrm>
        </p:spPr>
        <p:txBody>
          <a:bodyPr/>
          <a:lstStyle/>
          <a:p>
            <a:r>
              <a:rPr lang="fr-BE" dirty="0" smtClean="0"/>
              <a:t>Motivations</a:t>
            </a:r>
            <a:endParaRPr lang="en-US" dirty="0"/>
          </a:p>
        </p:txBody>
      </p:sp>
      <p:sp>
        <p:nvSpPr>
          <p:cNvPr id="3" name="Text Placeholder 2"/>
          <p:cNvSpPr>
            <a:spLocks noGrp="1"/>
          </p:cNvSpPr>
          <p:nvPr>
            <p:ph type="body" idx="1"/>
          </p:nvPr>
        </p:nvSpPr>
        <p:spPr>
          <a:xfrm>
            <a:off x="457200" y="1988840"/>
            <a:ext cx="8229600" cy="4464496"/>
          </a:xfrm>
        </p:spPr>
        <p:txBody>
          <a:bodyPr/>
          <a:lstStyle/>
          <a:p>
            <a:pPr eaLnBrk="1" hangingPunct="1">
              <a:buClr>
                <a:srgbClr val="998714"/>
              </a:buClr>
              <a:buFont typeface="Wingdings" pitchFamily="2" charset="2"/>
              <a:buChar char="ü"/>
            </a:pPr>
            <a:r>
              <a:rPr lang="fr-BE" dirty="0">
                <a:latin typeface="Calibri" pitchFamily="34" charset="0"/>
              </a:rPr>
              <a:t>Animation in </a:t>
            </a:r>
            <a:r>
              <a:rPr lang="fr-BE" dirty="0" err="1" smtClean="0">
                <a:latin typeface="Calibri" pitchFamily="34" charset="0"/>
              </a:rPr>
              <a:t>general</a:t>
            </a:r>
            <a:endParaRPr lang="fr-BE" dirty="0">
              <a:latin typeface="Calibri" pitchFamily="34" charset="0"/>
            </a:endParaRPr>
          </a:p>
          <a:p>
            <a:pPr lvl="1" eaLnBrk="1" hangingPunct="1">
              <a:buClr>
                <a:srgbClr val="998714"/>
              </a:buClr>
              <a:buFont typeface="Wingdings" pitchFamily="2" charset="2"/>
              <a:buChar char="ü"/>
            </a:pPr>
            <a:r>
              <a:rPr lang="fr-BE" dirty="0" err="1" smtClean="0">
                <a:latin typeface="Calibri" pitchFamily="34" charset="0"/>
              </a:rPr>
              <a:t>Does</a:t>
            </a:r>
            <a:r>
              <a:rPr lang="fr-BE" dirty="0" smtClean="0">
                <a:latin typeface="Calibri" pitchFamily="34" charset="0"/>
              </a:rPr>
              <a:t> not </a:t>
            </a:r>
            <a:r>
              <a:rPr lang="fr-BE" dirty="0" err="1" smtClean="0">
                <a:latin typeface="Calibri" pitchFamily="34" charset="0"/>
              </a:rPr>
              <a:t>necessarily</a:t>
            </a:r>
            <a:r>
              <a:rPr lang="fr-BE" dirty="0" smtClean="0">
                <a:latin typeface="Calibri" pitchFamily="34" charset="0"/>
              </a:rPr>
              <a:t> </a:t>
            </a:r>
            <a:r>
              <a:rPr lang="fr-BE" dirty="0" err="1" smtClean="0">
                <a:latin typeface="Calibri" pitchFamily="34" charset="0"/>
              </a:rPr>
              <a:t>improve</a:t>
            </a:r>
            <a:r>
              <a:rPr lang="fr-BE" dirty="0" smtClean="0">
                <a:latin typeface="Calibri" pitchFamily="34" charset="0"/>
              </a:rPr>
              <a:t> user interface</a:t>
            </a:r>
          </a:p>
          <a:p>
            <a:pPr lvl="1" eaLnBrk="1" hangingPunct="1">
              <a:buClr>
                <a:srgbClr val="998714"/>
              </a:buClr>
              <a:buFont typeface="Wingdings" pitchFamily="2" charset="2"/>
              <a:buChar char="ü"/>
            </a:pPr>
            <a:r>
              <a:rPr lang="fr-BE" dirty="0" err="1" smtClean="0">
                <a:latin typeface="Calibri" pitchFamily="34" charset="0"/>
              </a:rPr>
              <a:t>Should</a:t>
            </a:r>
            <a:r>
              <a:rPr lang="fr-BE" dirty="0" smtClean="0">
                <a:latin typeface="Calibri" pitchFamily="34" charset="0"/>
              </a:rPr>
              <a:t> </a:t>
            </a:r>
            <a:r>
              <a:rPr lang="fr-BE" dirty="0" err="1" smtClean="0">
                <a:latin typeface="Calibri" pitchFamily="34" charset="0"/>
              </a:rPr>
              <a:t>be</a:t>
            </a:r>
            <a:r>
              <a:rPr lang="fr-BE" dirty="0" smtClean="0">
                <a:latin typeface="Calibri" pitchFamily="34" charset="0"/>
              </a:rPr>
              <a:t> relevant</a:t>
            </a:r>
            <a:endParaRPr lang="fr-BE" dirty="0">
              <a:latin typeface="Calibri" pitchFamily="34" charset="0"/>
            </a:endParaRPr>
          </a:p>
          <a:p>
            <a:pPr eaLnBrk="1" hangingPunct="1">
              <a:buClr>
                <a:srgbClr val="998714"/>
              </a:buClr>
              <a:buFont typeface="Wingdings" pitchFamily="2" charset="2"/>
              <a:buChar char="ü"/>
            </a:pPr>
            <a:r>
              <a:rPr lang="fr-BE" dirty="0" err="1">
                <a:latin typeface="Calibri" pitchFamily="34" charset="0"/>
                <a:cs typeface="Calibri" pitchFamily="34" charset="0"/>
              </a:rPr>
              <a:t>Animated</a:t>
            </a:r>
            <a:r>
              <a:rPr lang="fr-BE" dirty="0">
                <a:latin typeface="Calibri" pitchFamily="34" charset="0"/>
                <a:cs typeface="Calibri" pitchFamily="34" charset="0"/>
              </a:rPr>
              <a:t> transition in </a:t>
            </a:r>
            <a:r>
              <a:rPr lang="fr-BE" dirty="0" err="1">
                <a:latin typeface="Calibri" pitchFamily="34" charset="0"/>
                <a:cs typeface="Calibri" pitchFamily="34" charset="0"/>
              </a:rPr>
              <a:t>particular</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4365104"/>
            <a:ext cx="3600400" cy="2427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38255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676456" cy="494928"/>
          </a:xfrm>
        </p:spPr>
        <p:txBody>
          <a:bodyPr/>
          <a:lstStyle/>
          <a:p>
            <a:r>
              <a:rPr lang="fr-BE" dirty="0" smtClean="0"/>
              <a:t>User </a:t>
            </a:r>
            <a:r>
              <a:rPr lang="fr-BE" dirty="0" err="1" smtClean="0"/>
              <a:t>study</a:t>
            </a: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13100" b="5101"/>
          <a:stretch>
            <a:fillRect/>
          </a:stretch>
        </p:blipFill>
        <p:spPr bwMode="auto">
          <a:xfrm>
            <a:off x="4643438" y="2044278"/>
            <a:ext cx="4076700"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250825" y="2620540"/>
            <a:ext cx="4187825"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BE" sz="1400" dirty="0" smtClean="0"/>
              <a:t>12. </a:t>
            </a:r>
            <a:r>
              <a:rPr lang="en-US" sz="1400" dirty="0"/>
              <a:t>I would recommend using the animation</a:t>
            </a:r>
            <a:endParaRPr lang="fr-BE" sz="1400" dirty="0"/>
          </a:p>
          <a:p>
            <a:r>
              <a:rPr lang="fr-BE" sz="1400" dirty="0" smtClean="0"/>
              <a:t>11. </a:t>
            </a:r>
            <a:r>
              <a:rPr lang="en-US" sz="1400" dirty="0"/>
              <a:t>The animation is </a:t>
            </a:r>
            <a:r>
              <a:rPr lang="en-US" sz="1400" dirty="0" smtClean="0"/>
              <a:t>fast</a:t>
            </a:r>
          </a:p>
          <a:p>
            <a:r>
              <a:rPr lang="fr-BE" sz="1400" dirty="0" smtClean="0"/>
              <a:t>10. </a:t>
            </a:r>
            <a:r>
              <a:rPr lang="en-US" sz="1400" dirty="0"/>
              <a:t>The animation represents the </a:t>
            </a:r>
            <a:r>
              <a:rPr lang="en-US" sz="1400" dirty="0" smtClean="0"/>
              <a:t>adaptation</a:t>
            </a:r>
          </a:p>
          <a:p>
            <a:r>
              <a:rPr lang="fr-BE" sz="1400" dirty="0" smtClean="0"/>
              <a:t>9. </a:t>
            </a:r>
            <a:r>
              <a:rPr lang="en-US" sz="1400" dirty="0"/>
              <a:t>The animation is easy to revert (backward animation</a:t>
            </a:r>
            <a:r>
              <a:rPr lang="en-US" sz="1400" dirty="0" smtClean="0"/>
              <a:t>)</a:t>
            </a:r>
          </a:p>
          <a:p>
            <a:r>
              <a:rPr lang="fr-BE" sz="1400" dirty="0" smtClean="0"/>
              <a:t>8. </a:t>
            </a:r>
            <a:r>
              <a:rPr lang="en-US" sz="1400" dirty="0"/>
              <a:t>The animation is easy to progress (forward animation</a:t>
            </a:r>
            <a:r>
              <a:rPr lang="en-US" sz="1400" dirty="0" smtClean="0"/>
              <a:t>)</a:t>
            </a:r>
          </a:p>
          <a:p>
            <a:r>
              <a:rPr lang="fr-BE" sz="1400" dirty="0" smtClean="0"/>
              <a:t>7. </a:t>
            </a:r>
            <a:r>
              <a:rPr lang="en-US" sz="1400" dirty="0"/>
              <a:t>The animation is easy to follow</a:t>
            </a:r>
            <a:endParaRPr lang="fr-BE" sz="1400" dirty="0"/>
          </a:p>
          <a:p>
            <a:r>
              <a:rPr lang="fr-BE" sz="1400" dirty="0" smtClean="0"/>
              <a:t>6. </a:t>
            </a:r>
            <a:r>
              <a:rPr lang="en-US" sz="1400" dirty="0"/>
              <a:t>The animation is easy to </a:t>
            </a:r>
            <a:r>
              <a:rPr lang="en-US" sz="1400" dirty="0" smtClean="0"/>
              <a:t>understand</a:t>
            </a:r>
          </a:p>
          <a:p>
            <a:r>
              <a:rPr lang="fr-BE" sz="1400" dirty="0" smtClean="0"/>
              <a:t>5. </a:t>
            </a:r>
            <a:r>
              <a:rPr lang="en-US" sz="1400" dirty="0"/>
              <a:t>The animation is easy to </a:t>
            </a:r>
            <a:r>
              <a:rPr lang="en-US" sz="1400" dirty="0" smtClean="0"/>
              <a:t>control</a:t>
            </a:r>
          </a:p>
          <a:p>
            <a:r>
              <a:rPr lang="fr-BE" sz="1400" dirty="0" smtClean="0"/>
              <a:t>4. </a:t>
            </a:r>
            <a:r>
              <a:rPr lang="en-US" sz="1400" dirty="0"/>
              <a:t>The animation is easy to </a:t>
            </a:r>
            <a:r>
              <a:rPr lang="en-US" sz="1400" dirty="0" smtClean="0"/>
              <a:t>use</a:t>
            </a:r>
          </a:p>
          <a:p>
            <a:r>
              <a:rPr lang="fr-BE" sz="1400" dirty="0" smtClean="0"/>
              <a:t>3. </a:t>
            </a:r>
            <a:r>
              <a:rPr lang="en-US" sz="1400" dirty="0"/>
              <a:t>I preferred the animation over no animation at </a:t>
            </a:r>
            <a:r>
              <a:rPr lang="en-US" sz="1400" dirty="0" smtClean="0"/>
              <a:t>all</a:t>
            </a:r>
          </a:p>
          <a:p>
            <a:r>
              <a:rPr lang="fr-BE" sz="1400" dirty="0" smtClean="0"/>
              <a:t>2. </a:t>
            </a:r>
            <a:r>
              <a:rPr lang="en-US" sz="1400" dirty="0"/>
              <a:t>I liked the animation </a:t>
            </a:r>
            <a:r>
              <a:rPr lang="en-US" sz="1400" dirty="0" smtClean="0"/>
              <a:t>interface</a:t>
            </a:r>
          </a:p>
          <a:p>
            <a:r>
              <a:rPr lang="en-US" sz="1400" dirty="0" smtClean="0"/>
              <a:t>1. I </a:t>
            </a:r>
            <a:r>
              <a:rPr lang="en-US" sz="1400" dirty="0"/>
              <a:t>liked the animation process</a:t>
            </a:r>
            <a:endParaRPr lang="fr-BE" sz="1400" dirty="0"/>
          </a:p>
          <a:p>
            <a:pPr marL="342900" indent="-342900">
              <a:buFont typeface="Verdana" pitchFamily="34" charset="0"/>
              <a:buAutoNum type="arabicPeriod"/>
            </a:pPr>
            <a:endParaRPr lang="fr-BE" sz="1400" dirty="0"/>
          </a:p>
          <a:p>
            <a:pPr marL="342900" indent="-342900">
              <a:buFont typeface="Verdana" pitchFamily="34" charset="0"/>
              <a:buAutoNum type="arabicPeriod"/>
            </a:pPr>
            <a:endParaRPr lang="fr-BE" sz="1400" dirty="0"/>
          </a:p>
          <a:p>
            <a:pPr marL="342900" indent="-342900">
              <a:buFont typeface="Verdana" pitchFamily="34" charset="0"/>
              <a:buAutoNum type="arabicPeriod"/>
            </a:pPr>
            <a:endParaRPr lang="fr-BE" sz="1400" dirty="0"/>
          </a:p>
          <a:p>
            <a:pPr marL="342900" indent="-342900">
              <a:buFont typeface="Verdana" pitchFamily="34" charset="0"/>
              <a:buAutoNum type="arabicPeriod"/>
            </a:pPr>
            <a:endParaRPr lang="fr-BE" sz="1400" dirty="0"/>
          </a:p>
          <a:p>
            <a:pPr marL="342900" indent="-342900">
              <a:buFont typeface="Verdana" pitchFamily="34" charset="0"/>
              <a:buAutoNum type="arabicPeriod"/>
            </a:pPr>
            <a:endParaRPr lang="fr-BE" sz="1400" dirty="0"/>
          </a:p>
          <a:p>
            <a:pPr marL="342900" indent="-342900">
              <a:buFont typeface="Verdana" pitchFamily="34" charset="0"/>
              <a:buAutoNum type="arabicPeriod"/>
            </a:pPr>
            <a:endParaRPr lang="fr-BE" sz="1400" dirty="0"/>
          </a:p>
          <a:p>
            <a:pPr marL="342900" indent="-342900">
              <a:buFont typeface="Verdana" pitchFamily="34" charset="0"/>
              <a:buAutoNum type="arabicPeriod"/>
            </a:pPr>
            <a:endParaRPr lang="fr-BE" sz="1400" dirty="0"/>
          </a:p>
          <a:p>
            <a:pPr marL="342900" indent="-342900">
              <a:buFont typeface="Verdana" pitchFamily="34" charset="0"/>
              <a:buAutoNum type="arabicPeriod"/>
            </a:pPr>
            <a:endParaRPr lang="fr-BE" sz="1400" dirty="0"/>
          </a:p>
          <a:p>
            <a:pPr marL="342900" indent="-342900">
              <a:buFont typeface="Verdana" pitchFamily="34" charset="0"/>
              <a:buAutoNum type="arabicPeriod"/>
            </a:pPr>
            <a:endParaRPr lang="fr-BE" sz="1400" dirty="0"/>
          </a:p>
        </p:txBody>
      </p:sp>
    </p:spTree>
    <p:extLst>
      <p:ext uri="{BB962C8B-B14F-4D97-AF65-F5344CB8AC3E}">
        <p14:creationId xmlns:p14="http://schemas.microsoft.com/office/powerpoint/2010/main" val="32903219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40768"/>
            <a:ext cx="9324528" cy="494928"/>
          </a:xfrm>
        </p:spPr>
        <p:txBody>
          <a:bodyPr/>
          <a:lstStyle/>
          <a:p>
            <a:r>
              <a:rPr lang="fr-BE" sz="3200" dirty="0" smtClean="0"/>
              <a:t>Second </a:t>
            </a:r>
            <a:r>
              <a:rPr lang="fr-BE" sz="3200" dirty="0" err="1" smtClean="0"/>
              <a:t>instantiation</a:t>
            </a:r>
            <a:r>
              <a:rPr lang="fr-BE" sz="3200" dirty="0" smtClean="0"/>
              <a:t>: </a:t>
            </a:r>
            <a:r>
              <a:rPr lang="fr-BE" sz="3200" dirty="0">
                <a:ea typeface="ＭＳ Ｐゴシック" pitchFamily="34" charset="-128"/>
              </a:rPr>
              <a:t>transitions </a:t>
            </a:r>
            <a:r>
              <a:rPr lang="fr-BE" sz="3200" dirty="0" err="1">
                <a:ea typeface="ＭＳ Ｐゴシック" pitchFamily="34" charset="-128"/>
              </a:rPr>
              <a:t>between</a:t>
            </a:r>
            <a:r>
              <a:rPr lang="fr-BE" sz="3200" dirty="0">
                <a:ea typeface="ＭＳ Ｐゴシック" pitchFamily="34" charset="-128"/>
              </a:rPr>
              <a:t> UI </a:t>
            </a:r>
            <a:r>
              <a:rPr lang="fr-BE" sz="3200" dirty="0" err="1">
                <a:ea typeface="ＭＳ Ｐゴシック" pitchFamily="34" charset="-128"/>
              </a:rPr>
              <a:t>views</a:t>
            </a:r>
            <a:endParaRPr lang="en-US" sz="3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988840"/>
            <a:ext cx="4464496" cy="471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2138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676456" cy="494928"/>
          </a:xfrm>
        </p:spPr>
        <p:txBody>
          <a:bodyPr/>
          <a:lstStyle/>
          <a:p>
            <a:r>
              <a:rPr lang="fr-BE" dirty="0" smtClean="0"/>
              <a:t>Motivations</a:t>
            </a:r>
            <a:endParaRPr lang="en-US" dirty="0"/>
          </a:p>
        </p:txBody>
      </p:sp>
      <p:sp>
        <p:nvSpPr>
          <p:cNvPr id="5" name="Content Placeholder 2"/>
          <p:cNvSpPr txBox="1">
            <a:spLocks/>
          </p:cNvSpPr>
          <p:nvPr/>
        </p:nvSpPr>
        <p:spPr bwMode="auto">
          <a:xfrm>
            <a:off x="459250" y="1988840"/>
            <a:ext cx="7986712"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fr-BE" sz="2400" dirty="0">
                <a:latin typeface="Calibri" pitchFamily="34" charset="0"/>
              </a:rPr>
              <a:t>Transition </a:t>
            </a:r>
            <a:r>
              <a:rPr lang="fr-BE" sz="2400" dirty="0" err="1">
                <a:latin typeface="Calibri" pitchFamily="34" charset="0"/>
              </a:rPr>
              <a:t>between</a:t>
            </a:r>
            <a:r>
              <a:rPr lang="fr-BE" sz="2400" dirty="0">
                <a:latin typeface="Calibri" pitchFamily="34" charset="0"/>
              </a:rPr>
              <a:t> </a:t>
            </a:r>
            <a:r>
              <a:rPr lang="fr-BE" sz="2400" dirty="0" err="1">
                <a:latin typeface="Calibri" pitchFamily="34" charset="0"/>
              </a:rPr>
              <a:t>steps</a:t>
            </a:r>
            <a:r>
              <a:rPr lang="fr-BE" sz="2400" dirty="0">
                <a:latin typeface="Calibri" pitchFamily="34" charset="0"/>
              </a:rPr>
              <a:t>, </a:t>
            </a:r>
            <a:r>
              <a:rPr lang="fr-BE" sz="2400" dirty="0" err="1">
                <a:latin typeface="Calibri" pitchFamily="34" charset="0"/>
              </a:rPr>
              <a:t>levels</a:t>
            </a:r>
            <a:r>
              <a:rPr lang="fr-BE" sz="2400" dirty="0">
                <a:latin typeface="Calibri" pitchFamily="34" charset="0"/>
              </a:rPr>
              <a:t> </a:t>
            </a:r>
            <a:r>
              <a:rPr lang="fr-BE" sz="2400" dirty="0" err="1">
                <a:latin typeface="Calibri" pitchFamily="34" charset="0"/>
              </a:rPr>
              <a:t>is</a:t>
            </a:r>
            <a:r>
              <a:rPr lang="fr-BE" sz="2400" dirty="0">
                <a:latin typeface="Calibri" pitchFamily="34" charset="0"/>
              </a:rPr>
              <a:t> hard to </a:t>
            </a:r>
            <a:r>
              <a:rPr lang="fr-BE" sz="2400" dirty="0" err="1">
                <a:latin typeface="Calibri" pitchFamily="34" charset="0"/>
              </a:rPr>
              <a:t>grasp</a:t>
            </a:r>
            <a:r>
              <a:rPr lang="fr-BE" sz="2400" dirty="0">
                <a:latin typeface="Calibri" pitchFamily="34" charset="0"/>
              </a:rPr>
              <a:t> (imagine, </a:t>
            </a:r>
            <a:r>
              <a:rPr lang="fr-BE" sz="2400" dirty="0" err="1">
                <a:latin typeface="Calibri" pitchFamily="34" charset="0"/>
              </a:rPr>
              <a:t>understand</a:t>
            </a:r>
            <a:r>
              <a:rPr lang="fr-BE" sz="2400" dirty="0">
                <a:latin typeface="Calibri" pitchFamily="34" charset="0"/>
              </a:rPr>
              <a:t>, </a:t>
            </a:r>
            <a:r>
              <a:rPr lang="fr-BE" sz="2400" dirty="0" err="1">
                <a:latin typeface="Calibri" pitchFamily="34" charset="0"/>
              </a:rPr>
              <a:t>maintain</a:t>
            </a:r>
            <a:r>
              <a:rPr lang="fr-BE" sz="2400" dirty="0">
                <a:latin typeface="Calibri" pitchFamily="34" charset="0"/>
              </a:rPr>
              <a:t>, </a:t>
            </a:r>
            <a:r>
              <a:rPr lang="fr-BE" sz="2400" dirty="0" err="1">
                <a:latin typeface="Calibri" pitchFamily="34" charset="0"/>
              </a:rPr>
              <a:t>evolve</a:t>
            </a:r>
            <a:r>
              <a:rPr lang="fr-BE" sz="2400" dirty="0" smtClean="0">
                <a:latin typeface="Calibri" pitchFamily="34" charset="0"/>
              </a:rPr>
              <a:t>)</a:t>
            </a:r>
          </a:p>
          <a:p>
            <a:pPr lvl="1"/>
            <a:r>
              <a:rPr lang="fr-BE" sz="2000" dirty="0" err="1">
                <a:latin typeface="Calibri" pitchFamily="34" charset="0"/>
              </a:rPr>
              <a:t>Models</a:t>
            </a:r>
            <a:r>
              <a:rPr lang="fr-BE" sz="2000" dirty="0">
                <a:latin typeface="Calibri" pitchFamily="34" charset="0"/>
              </a:rPr>
              <a:t> </a:t>
            </a:r>
            <a:r>
              <a:rPr lang="fr-BE" sz="2000" dirty="0" err="1">
                <a:latin typeface="Calibri" pitchFamily="34" charset="0"/>
              </a:rPr>
              <a:t>found</a:t>
            </a:r>
            <a:r>
              <a:rPr lang="fr-BE" sz="2000" dirty="0">
                <a:latin typeface="Calibri" pitchFamily="34" charset="0"/>
              </a:rPr>
              <a:t> </a:t>
            </a:r>
            <a:r>
              <a:rPr lang="fr-BE" sz="2000" dirty="0" err="1">
                <a:latin typeface="Calibri" pitchFamily="34" charset="0"/>
              </a:rPr>
              <a:t>at</a:t>
            </a:r>
            <a:r>
              <a:rPr lang="fr-BE" sz="2000" dirty="0">
                <a:latin typeface="Calibri" pitchFamily="34" charset="0"/>
              </a:rPr>
              <a:t> </a:t>
            </a:r>
            <a:r>
              <a:rPr lang="fr-BE" sz="2000" dirty="0" err="1">
                <a:latin typeface="Calibri" pitchFamily="34" charset="0"/>
              </a:rPr>
              <a:t>each</a:t>
            </a:r>
            <a:r>
              <a:rPr lang="fr-BE" sz="2000" dirty="0">
                <a:latin typeface="Calibri" pitchFamily="34" charset="0"/>
              </a:rPr>
              <a:t> </a:t>
            </a:r>
            <a:r>
              <a:rPr lang="fr-BE" sz="2000" dirty="0" err="1">
                <a:latin typeface="Calibri" pitchFamily="34" charset="0"/>
              </a:rPr>
              <a:t>level</a:t>
            </a:r>
            <a:r>
              <a:rPr lang="fr-BE" sz="2000" dirty="0">
                <a:latin typeface="Calibri" pitchFamily="34" charset="0"/>
              </a:rPr>
              <a:t> are </a:t>
            </a:r>
            <a:r>
              <a:rPr lang="fr-BE" sz="2000" dirty="0" err="1">
                <a:latin typeface="Calibri" pitchFamily="34" charset="0"/>
              </a:rPr>
              <a:t>different</a:t>
            </a:r>
            <a:r>
              <a:rPr lang="fr-BE" sz="2000" dirty="0">
                <a:latin typeface="Calibri" pitchFamily="34" charset="0"/>
              </a:rPr>
              <a:t>: concepts, </a:t>
            </a:r>
            <a:r>
              <a:rPr lang="fr-BE" sz="2000" dirty="0" err="1">
                <a:latin typeface="Calibri" pitchFamily="34" charset="0"/>
              </a:rPr>
              <a:t>relationships</a:t>
            </a:r>
            <a:r>
              <a:rPr lang="fr-BE" sz="2000" dirty="0">
                <a:latin typeface="Calibri" pitchFamily="34" charset="0"/>
              </a:rPr>
              <a:t>, and </a:t>
            </a:r>
            <a:r>
              <a:rPr lang="fr-BE" sz="2000" dirty="0" err="1">
                <a:latin typeface="Calibri" pitchFamily="34" charset="0"/>
              </a:rPr>
              <a:t>attributes</a:t>
            </a:r>
            <a:r>
              <a:rPr lang="fr-BE" sz="2000" dirty="0">
                <a:latin typeface="Calibri" pitchFamily="34" charset="0"/>
              </a:rPr>
              <a:t> are </a:t>
            </a:r>
            <a:r>
              <a:rPr lang="fr-BE" sz="2000" dirty="0" err="1" smtClean="0">
                <a:latin typeface="Calibri" pitchFamily="34" charset="0"/>
              </a:rPr>
              <a:t>different</a:t>
            </a:r>
            <a:endParaRPr lang="fr-BE" sz="2000" dirty="0" smtClean="0">
              <a:latin typeface="Calibri" pitchFamily="34" charset="0"/>
            </a:endParaRPr>
          </a:p>
          <a:p>
            <a:pPr lvl="1"/>
            <a:r>
              <a:rPr lang="fr-BE" sz="2000" dirty="0" err="1">
                <a:latin typeface="Calibri" pitchFamily="34" charset="0"/>
              </a:rPr>
              <a:t>Models</a:t>
            </a:r>
            <a:r>
              <a:rPr lang="fr-BE" sz="2000" dirty="0">
                <a:latin typeface="Calibri" pitchFamily="34" charset="0"/>
              </a:rPr>
              <a:t> </a:t>
            </a:r>
            <a:r>
              <a:rPr lang="fr-BE" sz="2000" dirty="0" err="1">
                <a:latin typeface="Calibri" pitchFamily="34" charset="0"/>
              </a:rPr>
              <a:t>may</a:t>
            </a:r>
            <a:r>
              <a:rPr lang="fr-BE" sz="2000" dirty="0">
                <a:latin typeface="Calibri" pitchFamily="34" charset="0"/>
              </a:rPr>
              <a:t> have </a:t>
            </a:r>
            <a:r>
              <a:rPr lang="fr-BE" sz="2000" dirty="0" err="1">
                <a:latin typeface="Calibri" pitchFamily="34" charset="0"/>
              </a:rPr>
              <a:t>different</a:t>
            </a:r>
            <a:r>
              <a:rPr lang="fr-BE" sz="2000" dirty="0">
                <a:latin typeface="Calibri" pitchFamily="34" charset="0"/>
              </a:rPr>
              <a:t> </a:t>
            </a:r>
            <a:r>
              <a:rPr lang="fr-BE" sz="2000" dirty="0" err="1">
                <a:latin typeface="Calibri" pitchFamily="34" charset="0"/>
              </a:rPr>
              <a:t>views</a:t>
            </a:r>
            <a:r>
              <a:rPr lang="fr-BE" sz="2000" dirty="0">
                <a:latin typeface="Calibri" pitchFamily="34" charset="0"/>
              </a:rPr>
              <a:t> </a:t>
            </a:r>
            <a:r>
              <a:rPr lang="fr-BE" sz="2000" dirty="0" err="1">
                <a:latin typeface="Calibri" pitchFamily="34" charset="0"/>
              </a:rPr>
              <a:t>depending</a:t>
            </a:r>
            <a:r>
              <a:rPr lang="fr-BE" sz="2000" dirty="0">
                <a:latin typeface="Calibri" pitchFamily="34" charset="0"/>
              </a:rPr>
              <a:t> </a:t>
            </a:r>
            <a:r>
              <a:rPr lang="fr-BE" sz="2000" dirty="0" smtClean="0">
                <a:latin typeface="Calibri" pitchFamily="34" charset="0"/>
              </a:rPr>
              <a:t>on</a:t>
            </a:r>
          </a:p>
          <a:p>
            <a:pPr lvl="2"/>
            <a:r>
              <a:rPr lang="fr-BE" sz="1800" dirty="0">
                <a:latin typeface="Calibri" pitchFamily="34" charset="0"/>
              </a:rPr>
              <a:t>The </a:t>
            </a:r>
            <a:r>
              <a:rPr lang="fr-BE" sz="1800" dirty="0" err="1">
                <a:latin typeface="Calibri" pitchFamily="34" charset="0"/>
              </a:rPr>
              <a:t>stakeholder</a:t>
            </a:r>
            <a:r>
              <a:rPr lang="fr-BE" sz="1800" dirty="0">
                <a:latin typeface="Calibri" pitchFamily="34" charset="0"/>
              </a:rPr>
              <a:t> (designer, marketing, end user</a:t>
            </a:r>
            <a:r>
              <a:rPr lang="fr-BE" sz="1800" dirty="0" smtClean="0">
                <a:latin typeface="Calibri" pitchFamily="34" charset="0"/>
              </a:rPr>
              <a:t>)</a:t>
            </a:r>
          </a:p>
          <a:p>
            <a:pPr lvl="2"/>
            <a:r>
              <a:rPr lang="fr-BE" sz="1800" dirty="0">
                <a:latin typeface="Calibri" pitchFamily="34" charset="0"/>
              </a:rPr>
              <a:t>The </a:t>
            </a:r>
            <a:r>
              <a:rPr lang="fr-BE" sz="1800" dirty="0" err="1">
                <a:latin typeface="Calibri" pitchFamily="34" charset="0"/>
              </a:rPr>
              <a:t>step</a:t>
            </a:r>
            <a:r>
              <a:rPr lang="fr-BE" sz="1800" dirty="0">
                <a:latin typeface="Calibri" pitchFamily="34" charset="0"/>
              </a:rPr>
              <a:t> (</a:t>
            </a:r>
            <a:r>
              <a:rPr lang="fr-BE" sz="1800" dirty="0" err="1">
                <a:latin typeface="Calibri" pitchFamily="34" charset="0"/>
              </a:rPr>
              <a:t>e.g</a:t>
            </a:r>
            <a:r>
              <a:rPr lang="fr-BE" sz="1800" dirty="0">
                <a:latin typeface="Calibri" pitchFamily="34" charset="0"/>
              </a:rPr>
              <a:t>., </a:t>
            </a:r>
            <a:r>
              <a:rPr lang="fr-BE" sz="1800" dirty="0" err="1">
                <a:latin typeface="Calibri" pitchFamily="34" charset="0"/>
              </a:rPr>
              <a:t>early</a:t>
            </a:r>
            <a:r>
              <a:rPr lang="fr-BE" sz="1800" dirty="0">
                <a:latin typeface="Calibri" pitchFamily="34" charset="0"/>
              </a:rPr>
              <a:t> design vs </a:t>
            </a:r>
            <a:r>
              <a:rPr lang="fr-BE" sz="1800" dirty="0" err="1">
                <a:latin typeface="Calibri" pitchFamily="34" charset="0"/>
              </a:rPr>
              <a:t>advanced</a:t>
            </a:r>
            <a:r>
              <a:rPr lang="fr-BE" sz="1800" dirty="0">
                <a:latin typeface="Calibri" pitchFamily="34" charset="0"/>
              </a:rPr>
              <a:t> design)</a:t>
            </a:r>
          </a:p>
          <a:p>
            <a:pPr lvl="2"/>
            <a:r>
              <a:rPr lang="fr-BE" sz="1800" dirty="0">
                <a:latin typeface="Calibri" pitchFamily="34" charset="0"/>
              </a:rPr>
              <a:t>The concepts (</a:t>
            </a:r>
            <a:r>
              <a:rPr lang="fr-BE" sz="1800" dirty="0" err="1">
                <a:latin typeface="Calibri" pitchFamily="34" charset="0"/>
              </a:rPr>
              <a:t>e.g</a:t>
            </a:r>
            <a:r>
              <a:rPr lang="fr-BE" sz="1800" dirty="0">
                <a:latin typeface="Calibri" pitchFamily="34" charset="0"/>
              </a:rPr>
              <a:t>., </a:t>
            </a:r>
            <a:r>
              <a:rPr lang="fr-BE" sz="1800" dirty="0" err="1">
                <a:latin typeface="Calibri" pitchFamily="34" charset="0"/>
              </a:rPr>
              <a:t>level</a:t>
            </a:r>
            <a:r>
              <a:rPr lang="fr-BE" sz="1800" dirty="0">
                <a:latin typeface="Calibri" pitchFamily="34" charset="0"/>
              </a:rPr>
              <a:t> of </a:t>
            </a:r>
            <a:r>
              <a:rPr lang="fr-BE" sz="1800" dirty="0" err="1" smtClean="0">
                <a:latin typeface="Calibri" pitchFamily="34" charset="0"/>
              </a:rPr>
              <a:t>details</a:t>
            </a:r>
            <a:r>
              <a:rPr lang="fr-BE" sz="1800" dirty="0" smtClean="0">
                <a:latin typeface="Calibri" pitchFamily="34" charset="0"/>
              </a:rPr>
              <a:t>)</a:t>
            </a:r>
            <a:endParaRPr lang="fr-BE" sz="1800" dirty="0" smtClean="0">
              <a:ea typeface="ＭＳ Ｐゴシック" pitchFamily="34" charset="-128"/>
            </a:endParaRPr>
          </a:p>
          <a:p>
            <a:pPr lvl="1">
              <a:defRPr/>
            </a:pPr>
            <a:r>
              <a:rPr lang="fr-BE" sz="2000" dirty="0">
                <a:latin typeface="Calibri" pitchFamily="34" charset="0"/>
              </a:rPr>
              <a:t>Transitions </a:t>
            </a:r>
            <a:r>
              <a:rPr lang="fr-BE" sz="2000" dirty="0" err="1">
                <a:latin typeface="Calibri" pitchFamily="34" charset="0"/>
              </a:rPr>
              <a:t>between</a:t>
            </a:r>
            <a:r>
              <a:rPr lang="fr-BE" sz="2000" dirty="0">
                <a:latin typeface="Calibri" pitchFamily="34" charset="0"/>
              </a:rPr>
              <a:t> </a:t>
            </a:r>
            <a:r>
              <a:rPr lang="fr-BE" sz="2000" dirty="0" err="1">
                <a:latin typeface="Calibri" pitchFamily="34" charset="0"/>
              </a:rPr>
              <a:t>models</a:t>
            </a:r>
            <a:r>
              <a:rPr lang="fr-BE" sz="2000" dirty="0">
                <a:latin typeface="Calibri" pitchFamily="34" charset="0"/>
              </a:rPr>
              <a:t> are </a:t>
            </a:r>
            <a:r>
              <a:rPr lang="fr-BE" sz="2000" dirty="0" err="1" smtClean="0">
                <a:latin typeface="Calibri" pitchFamily="34" charset="0"/>
              </a:rPr>
              <a:t>complex</a:t>
            </a:r>
            <a:endParaRPr lang="fr-BE" sz="2000" dirty="0" smtClean="0">
              <a:latin typeface="Calibri" pitchFamily="34" charset="0"/>
            </a:endParaRPr>
          </a:p>
          <a:p>
            <a:pPr lvl="2">
              <a:defRPr/>
            </a:pPr>
            <a:r>
              <a:rPr lang="fr-BE" sz="1800" dirty="0" err="1" smtClean="0">
                <a:latin typeface="Calibri" pitchFamily="34" charset="0"/>
              </a:rPr>
              <a:t>E.g</a:t>
            </a:r>
            <a:r>
              <a:rPr lang="fr-BE" sz="1800" dirty="0" smtClean="0">
                <a:latin typeface="Calibri" pitchFamily="34" charset="0"/>
              </a:rPr>
              <a:t>. </a:t>
            </a:r>
            <a:r>
              <a:rPr lang="fr-BE" sz="1800" dirty="0" err="1" smtClean="0">
                <a:latin typeface="Calibri" pitchFamily="34" charset="0"/>
              </a:rPr>
              <a:t>mappings</a:t>
            </a:r>
            <a:r>
              <a:rPr lang="fr-BE" sz="1800" dirty="0" smtClean="0">
                <a:latin typeface="Calibri" pitchFamily="34" charset="0"/>
              </a:rPr>
              <a:t>, transformation in MDE</a:t>
            </a:r>
            <a:endParaRPr lang="fr-FR" sz="1800" dirty="0">
              <a:latin typeface="Calibri" pitchFamily="34" charset="0"/>
            </a:endParaRPr>
          </a:p>
          <a:p>
            <a:pPr>
              <a:defRPr/>
            </a:pPr>
            <a:r>
              <a:rPr lang="fr-BE" sz="2000" dirty="0" err="1" smtClean="0"/>
              <a:t>Consequences</a:t>
            </a:r>
            <a:endParaRPr lang="fr-BE" sz="2000" dirty="0" smtClean="0"/>
          </a:p>
          <a:p>
            <a:pPr lvl="1" eaLnBrk="1" hangingPunct="1">
              <a:buFont typeface="Wingdings" pitchFamily="2" charset="2"/>
              <a:buChar char="ü"/>
            </a:pPr>
            <a:r>
              <a:rPr lang="fr-BE" sz="1800" dirty="0">
                <a:latin typeface="Calibri" pitchFamily="34" charset="0"/>
              </a:rPr>
              <a:t>Mode </a:t>
            </a:r>
            <a:r>
              <a:rPr lang="fr-BE" sz="1800" dirty="0" err="1">
                <a:latin typeface="Calibri" pitchFamily="34" charset="0"/>
              </a:rPr>
              <a:t>switching</a:t>
            </a:r>
            <a:r>
              <a:rPr lang="fr-BE" sz="1800" dirty="0">
                <a:latin typeface="Calibri" pitchFamily="34" charset="0"/>
              </a:rPr>
              <a:t> </a:t>
            </a:r>
            <a:r>
              <a:rPr lang="fr-BE" sz="1800" dirty="0" err="1">
                <a:latin typeface="Calibri" pitchFamily="34" charset="0"/>
              </a:rPr>
              <a:t>is</a:t>
            </a:r>
            <a:r>
              <a:rPr lang="fr-BE" sz="1800" dirty="0">
                <a:latin typeface="Calibri" pitchFamily="34" charset="0"/>
              </a:rPr>
              <a:t> </a:t>
            </a:r>
            <a:r>
              <a:rPr lang="fr-BE" sz="1800" dirty="0" err="1">
                <a:latin typeface="Calibri" pitchFamily="34" charset="0"/>
              </a:rPr>
              <a:t>frequent</a:t>
            </a:r>
            <a:endParaRPr lang="fr-BE" sz="1800" dirty="0">
              <a:latin typeface="Calibri" pitchFamily="34" charset="0"/>
            </a:endParaRPr>
          </a:p>
          <a:p>
            <a:pPr lvl="1" eaLnBrk="1" hangingPunct="1">
              <a:buFont typeface="Wingdings" pitchFamily="2" charset="2"/>
              <a:buChar char="ü"/>
            </a:pPr>
            <a:r>
              <a:rPr lang="fr-BE" sz="1800" dirty="0">
                <a:latin typeface="Calibri" pitchFamily="34" charset="0"/>
              </a:rPr>
              <a:t>Cognitive </a:t>
            </a:r>
            <a:r>
              <a:rPr lang="fr-BE" sz="1800" dirty="0" err="1">
                <a:latin typeface="Calibri" pitchFamily="34" charset="0"/>
              </a:rPr>
              <a:t>load</a:t>
            </a:r>
            <a:r>
              <a:rPr lang="fr-BE" sz="1800" dirty="0">
                <a:latin typeface="Calibri" pitchFamily="34" charset="0"/>
              </a:rPr>
              <a:t> </a:t>
            </a:r>
            <a:r>
              <a:rPr lang="fr-BE" sz="1800" dirty="0" err="1">
                <a:latin typeface="Calibri" pitchFamily="34" charset="0"/>
              </a:rPr>
              <a:t>is</a:t>
            </a:r>
            <a:r>
              <a:rPr lang="fr-BE" sz="1800" dirty="0">
                <a:latin typeface="Calibri" pitchFamily="34" charset="0"/>
              </a:rPr>
              <a:t> high</a:t>
            </a:r>
          </a:p>
          <a:p>
            <a:pPr lvl="1" eaLnBrk="1" hangingPunct="1">
              <a:buFont typeface="Wingdings" pitchFamily="2" charset="2"/>
              <a:buChar char="ü"/>
            </a:pPr>
            <a:r>
              <a:rPr lang="fr-BE" sz="1800" dirty="0">
                <a:latin typeface="Calibri" pitchFamily="34" charset="0"/>
              </a:rPr>
              <a:t>Learning </a:t>
            </a:r>
            <a:r>
              <a:rPr lang="fr-BE" sz="1800" dirty="0" err="1">
                <a:latin typeface="Calibri" pitchFamily="34" charset="0"/>
              </a:rPr>
              <a:t>curve</a:t>
            </a:r>
            <a:r>
              <a:rPr lang="fr-BE" sz="1800" dirty="0">
                <a:latin typeface="Calibri" pitchFamily="34" charset="0"/>
              </a:rPr>
              <a:t> </a:t>
            </a:r>
            <a:r>
              <a:rPr lang="fr-BE" sz="1800" dirty="0" err="1">
                <a:latin typeface="Calibri" pitchFamily="34" charset="0"/>
              </a:rPr>
              <a:t>is</a:t>
            </a:r>
            <a:r>
              <a:rPr lang="fr-BE" sz="1800" dirty="0">
                <a:latin typeface="Calibri" pitchFamily="34" charset="0"/>
              </a:rPr>
              <a:t> slow</a:t>
            </a:r>
            <a:endParaRPr lang="fr-BE" sz="1800" dirty="0">
              <a:ea typeface="ＭＳ Ｐゴシック" pitchFamily="34" charset="-128"/>
            </a:endParaRPr>
          </a:p>
        </p:txBody>
      </p:sp>
    </p:spTree>
    <p:extLst>
      <p:ext uri="{BB962C8B-B14F-4D97-AF65-F5344CB8AC3E}">
        <p14:creationId xmlns:p14="http://schemas.microsoft.com/office/powerpoint/2010/main" val="6693565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676456" cy="494928"/>
          </a:xfrm>
        </p:spPr>
        <p:txBody>
          <a:bodyPr/>
          <a:lstStyle/>
          <a:p>
            <a:r>
              <a:rPr lang="fr-BE" dirty="0" smtClean="0"/>
              <a:t>Background</a:t>
            </a:r>
            <a:endParaRPr lang="en-US" dirty="0"/>
          </a:p>
        </p:txBody>
      </p:sp>
      <p:sp>
        <p:nvSpPr>
          <p:cNvPr id="5" name="Content Placeholder 2"/>
          <p:cNvSpPr txBox="1">
            <a:spLocks/>
          </p:cNvSpPr>
          <p:nvPr/>
        </p:nvSpPr>
        <p:spPr bwMode="auto">
          <a:xfrm>
            <a:off x="459250" y="1988840"/>
            <a:ext cx="7986712"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fr-BE" sz="2400" dirty="0">
                <a:latin typeface="Calibri" pitchFamily="34" charset="0"/>
              </a:rPr>
              <a:t>3 types of </a:t>
            </a:r>
            <a:r>
              <a:rPr lang="fr-BE" sz="2400" dirty="0" err="1" smtClean="0">
                <a:latin typeface="Calibri" pitchFamily="34" charset="0"/>
              </a:rPr>
              <a:t>representation</a:t>
            </a:r>
            <a:endParaRPr lang="fr-BE" sz="2400" dirty="0" smtClean="0">
              <a:latin typeface="Calibri" pitchFamily="34" charset="0"/>
            </a:endParaRPr>
          </a:p>
          <a:p>
            <a:pPr lvl="1"/>
            <a:r>
              <a:rPr lang="fr-BE" sz="2000" dirty="0" err="1">
                <a:latin typeface="Calibri" pitchFamily="34" charset="0"/>
              </a:rPr>
              <a:t>Internal</a:t>
            </a:r>
            <a:r>
              <a:rPr lang="fr-BE" sz="2000" dirty="0">
                <a:latin typeface="Calibri" pitchFamily="34" charset="0"/>
              </a:rPr>
              <a:t>: UI code (in </a:t>
            </a:r>
            <a:r>
              <a:rPr lang="fr-BE" sz="2000" dirty="0" err="1">
                <a:latin typeface="Calibri" pitchFamily="34" charset="0"/>
              </a:rPr>
              <a:t>programming</a:t>
            </a:r>
            <a:r>
              <a:rPr lang="fr-BE" sz="2000" dirty="0">
                <a:latin typeface="Calibri" pitchFamily="34" charset="0"/>
              </a:rPr>
              <a:t> of </a:t>
            </a:r>
            <a:r>
              <a:rPr lang="fr-BE" sz="2000" dirty="0" err="1">
                <a:latin typeface="Calibri" pitchFamily="34" charset="0"/>
              </a:rPr>
              <a:t>markup</a:t>
            </a:r>
            <a:r>
              <a:rPr lang="fr-BE" sz="2000" dirty="0">
                <a:latin typeface="Calibri" pitchFamily="34" charset="0"/>
              </a:rPr>
              <a:t> </a:t>
            </a:r>
            <a:r>
              <a:rPr lang="fr-BE" sz="2000" dirty="0" err="1" smtClean="0">
                <a:latin typeface="Calibri" pitchFamily="34" charset="0"/>
              </a:rPr>
              <a:t>language</a:t>
            </a:r>
            <a:r>
              <a:rPr lang="fr-BE" sz="2000" dirty="0" smtClean="0">
                <a:latin typeface="Calibri" pitchFamily="34" charset="0"/>
              </a:rPr>
              <a:t>)</a:t>
            </a:r>
            <a:endParaRPr lang="fr-BE" sz="2000" dirty="0">
              <a:latin typeface="Calibri" pitchFamily="34" charset="0"/>
            </a:endParaRPr>
          </a:p>
          <a:p>
            <a:pPr lvl="1"/>
            <a:r>
              <a:rPr lang="fr-BE" sz="2000" dirty="0" err="1" smtClean="0">
                <a:latin typeface="Calibri" pitchFamily="34" charset="0"/>
              </a:rPr>
              <a:t>External</a:t>
            </a:r>
            <a:r>
              <a:rPr lang="fr-BE" sz="2000" dirty="0">
                <a:latin typeface="Calibri" pitchFamily="34" charset="0"/>
              </a:rPr>
              <a:t>: UI as </a:t>
            </a:r>
            <a:r>
              <a:rPr lang="fr-BE" sz="2000" dirty="0" err="1">
                <a:latin typeface="Calibri" pitchFamily="34" charset="0"/>
              </a:rPr>
              <a:t>experienced</a:t>
            </a:r>
            <a:r>
              <a:rPr lang="fr-BE" sz="2000" dirty="0">
                <a:latin typeface="Calibri" pitchFamily="34" charset="0"/>
              </a:rPr>
              <a:t> by the end </a:t>
            </a:r>
            <a:r>
              <a:rPr lang="fr-BE" sz="2000" dirty="0" smtClean="0">
                <a:latin typeface="Calibri" pitchFamily="34" charset="0"/>
              </a:rPr>
              <a:t>user</a:t>
            </a:r>
            <a:endParaRPr lang="fr-BE" sz="1800" dirty="0" smtClean="0">
              <a:ea typeface="ＭＳ Ｐゴシック" pitchFamily="34" charset="-128"/>
            </a:endParaRPr>
          </a:p>
          <a:p>
            <a:pPr lvl="1">
              <a:defRPr/>
            </a:pPr>
            <a:r>
              <a:rPr lang="fr-BE" sz="2000" dirty="0" err="1">
                <a:latin typeface="Calibri" pitchFamily="34" charset="0"/>
              </a:rPr>
              <a:t>Conceptual</a:t>
            </a:r>
            <a:r>
              <a:rPr lang="fr-BE" sz="2000" dirty="0">
                <a:latin typeface="Calibri" pitchFamily="34" charset="0"/>
              </a:rPr>
              <a:t>: UI </a:t>
            </a:r>
            <a:r>
              <a:rPr lang="fr-BE" sz="2000" dirty="0" err="1">
                <a:latin typeface="Calibri" pitchFamily="34" charset="0"/>
              </a:rPr>
              <a:t>representation</a:t>
            </a:r>
            <a:r>
              <a:rPr lang="fr-BE" sz="2000" dirty="0">
                <a:latin typeface="Calibri" pitchFamily="34" charset="0"/>
              </a:rPr>
              <a:t> </a:t>
            </a:r>
            <a:r>
              <a:rPr lang="fr-BE" sz="2000" dirty="0" err="1">
                <a:latin typeface="Calibri" pitchFamily="34" charset="0"/>
              </a:rPr>
              <a:t>abstracted</a:t>
            </a:r>
            <a:r>
              <a:rPr lang="fr-BE" sz="2000" dirty="0">
                <a:latin typeface="Calibri" pitchFamily="34" charset="0"/>
              </a:rPr>
              <a:t> </a:t>
            </a:r>
            <a:r>
              <a:rPr lang="fr-BE" sz="2000" dirty="0" err="1">
                <a:latin typeface="Calibri" pitchFamily="34" charset="0"/>
              </a:rPr>
              <a:t>from</a:t>
            </a:r>
            <a:r>
              <a:rPr lang="fr-BE" sz="2000" dirty="0">
                <a:latin typeface="Calibri" pitchFamily="34" charset="0"/>
              </a:rPr>
              <a:t> the UI code</a:t>
            </a:r>
            <a:endParaRPr lang="fr-BE" sz="2000" dirty="0" smtClean="0">
              <a:latin typeface="Calibri" pitchFamily="34" charset="0"/>
            </a:endParaRPr>
          </a:p>
          <a:p>
            <a:pPr lvl="2">
              <a:defRPr/>
            </a:pPr>
            <a:r>
              <a:rPr lang="fr-BE" sz="1800" dirty="0" err="1" smtClean="0">
                <a:latin typeface="Calibri" pitchFamily="34" charset="0"/>
              </a:rPr>
              <a:t>Semantics</a:t>
            </a:r>
            <a:endParaRPr lang="fr-BE" sz="1800" dirty="0" smtClean="0">
              <a:latin typeface="Calibri" pitchFamily="34" charset="0"/>
            </a:endParaRPr>
          </a:p>
          <a:p>
            <a:pPr lvl="2">
              <a:defRPr/>
            </a:pPr>
            <a:r>
              <a:rPr lang="fr-BE" sz="1800" dirty="0" err="1" smtClean="0">
                <a:latin typeface="Calibri" pitchFamily="34" charset="0"/>
              </a:rPr>
              <a:t>Syntax</a:t>
            </a:r>
            <a:endParaRPr lang="fr-BE" sz="1800" dirty="0" smtClean="0">
              <a:latin typeface="Calibri" pitchFamily="34" charset="0"/>
            </a:endParaRPr>
          </a:p>
          <a:p>
            <a:pPr lvl="2">
              <a:defRPr/>
            </a:pPr>
            <a:r>
              <a:rPr lang="fr-BE" sz="1800" dirty="0" err="1" smtClean="0">
                <a:latin typeface="Calibri" pitchFamily="34" charset="0"/>
              </a:rPr>
              <a:t>Stylistics</a:t>
            </a:r>
            <a:endParaRPr lang="fr-FR" sz="1800" dirty="0">
              <a:latin typeface="Calibri" pitchFamily="34" charset="0"/>
            </a:endParaRPr>
          </a:p>
        </p:txBody>
      </p:sp>
      <p:sp>
        <p:nvSpPr>
          <p:cNvPr id="4" name="Oval 3"/>
          <p:cNvSpPr/>
          <p:nvPr/>
        </p:nvSpPr>
        <p:spPr bwMode="auto">
          <a:xfrm>
            <a:off x="3995738" y="4445000"/>
            <a:ext cx="1512887" cy="522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200" b="1" dirty="0" err="1" smtClean="0">
                <a:solidFill>
                  <a:schemeClr val="tx1"/>
                </a:solidFill>
              </a:rPr>
              <a:t>Conceptual</a:t>
            </a:r>
            <a:r>
              <a:rPr lang="fr-BE" sz="1200" b="1" dirty="0" smtClean="0">
                <a:solidFill>
                  <a:schemeClr val="tx1"/>
                </a:solidFill>
              </a:rPr>
              <a:t> </a:t>
            </a:r>
            <a:r>
              <a:rPr lang="fr-BE" sz="1200" b="1" dirty="0" err="1">
                <a:solidFill>
                  <a:schemeClr val="tx1"/>
                </a:solidFill>
              </a:rPr>
              <a:t>view</a:t>
            </a:r>
            <a:endParaRPr lang="en-US" sz="1200" b="1" dirty="0">
              <a:solidFill>
                <a:schemeClr val="tx1"/>
              </a:solidFill>
            </a:endParaRPr>
          </a:p>
        </p:txBody>
      </p:sp>
      <p:sp>
        <p:nvSpPr>
          <p:cNvPr id="6" name="Oval 5"/>
          <p:cNvSpPr/>
          <p:nvPr/>
        </p:nvSpPr>
        <p:spPr bwMode="auto">
          <a:xfrm>
            <a:off x="2987675" y="5210175"/>
            <a:ext cx="1512888" cy="522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200" b="1" dirty="0" err="1">
                <a:solidFill>
                  <a:schemeClr val="tx1"/>
                </a:solidFill>
              </a:rPr>
              <a:t>External</a:t>
            </a:r>
            <a:r>
              <a:rPr lang="fr-BE" sz="1200" b="1" dirty="0">
                <a:solidFill>
                  <a:schemeClr val="tx1"/>
                </a:solidFill>
              </a:rPr>
              <a:t> </a:t>
            </a:r>
            <a:r>
              <a:rPr lang="fr-BE" sz="1200" b="1" dirty="0" err="1">
                <a:solidFill>
                  <a:schemeClr val="tx1"/>
                </a:solidFill>
              </a:rPr>
              <a:t>view</a:t>
            </a:r>
            <a:endParaRPr lang="en-US" sz="1200" b="1" dirty="0">
              <a:solidFill>
                <a:schemeClr val="tx1"/>
              </a:solidFill>
            </a:endParaRPr>
          </a:p>
        </p:txBody>
      </p:sp>
      <p:sp>
        <p:nvSpPr>
          <p:cNvPr id="7" name="Oval 6"/>
          <p:cNvSpPr/>
          <p:nvPr/>
        </p:nvSpPr>
        <p:spPr bwMode="auto">
          <a:xfrm>
            <a:off x="5075238" y="5210175"/>
            <a:ext cx="1512887" cy="522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200" b="1" dirty="0" err="1">
                <a:solidFill>
                  <a:schemeClr val="tx1"/>
                </a:solidFill>
              </a:rPr>
              <a:t>Internal</a:t>
            </a:r>
            <a:r>
              <a:rPr lang="fr-BE" sz="1200" b="1" dirty="0">
                <a:solidFill>
                  <a:schemeClr val="tx1"/>
                </a:solidFill>
              </a:rPr>
              <a:t> </a:t>
            </a:r>
            <a:r>
              <a:rPr lang="fr-BE" sz="1200" b="1" dirty="0" err="1">
                <a:solidFill>
                  <a:schemeClr val="tx1"/>
                </a:solidFill>
              </a:rPr>
              <a:t>view</a:t>
            </a:r>
            <a:endParaRPr lang="en-US" sz="1200" b="1" dirty="0">
              <a:solidFill>
                <a:schemeClr val="tx1"/>
              </a:solidFill>
            </a:endParaRPr>
          </a:p>
        </p:txBody>
      </p:sp>
      <p:cxnSp>
        <p:nvCxnSpPr>
          <p:cNvPr id="8" name="Curved Connector 7"/>
          <p:cNvCxnSpPr>
            <a:stCxn id="4" idx="2"/>
            <a:endCxn id="6" idx="1"/>
          </p:cNvCxnSpPr>
          <p:nvPr/>
        </p:nvCxnSpPr>
        <p:spPr bwMode="auto">
          <a:xfrm rot="10800000" flipV="1">
            <a:off x="3208338" y="4706938"/>
            <a:ext cx="787400" cy="579437"/>
          </a:xfrm>
          <a:prstGeom prst="curvedConnector2">
            <a:avLst/>
          </a:prstGeom>
          <a:ln w="254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Curved Connector 8"/>
          <p:cNvCxnSpPr>
            <a:stCxn id="4" idx="3"/>
            <a:endCxn id="6" idx="0"/>
          </p:cNvCxnSpPr>
          <p:nvPr/>
        </p:nvCxnSpPr>
        <p:spPr bwMode="auto">
          <a:xfrm rot="5400000">
            <a:off x="3821113" y="4813300"/>
            <a:ext cx="319087" cy="474663"/>
          </a:xfrm>
          <a:prstGeom prst="curvedConnector3">
            <a:avLst>
              <a:gd name="adj1" fmla="val 83688"/>
            </a:avLst>
          </a:prstGeom>
          <a:ln w="25400">
            <a:solidFill>
              <a:schemeClr val="accent1">
                <a:lumMod val="50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0" name="Curved Connector 9"/>
          <p:cNvCxnSpPr>
            <a:stCxn id="6" idx="7"/>
            <a:endCxn id="7" idx="1"/>
          </p:cNvCxnSpPr>
          <p:nvPr/>
        </p:nvCxnSpPr>
        <p:spPr bwMode="auto">
          <a:xfrm rot="5400000" flipH="1" flipV="1">
            <a:off x="4787901" y="4776787"/>
            <a:ext cx="0" cy="1019175"/>
          </a:xfrm>
          <a:prstGeom prst="curvedConnector3">
            <a:avLst>
              <a:gd name="adj1" fmla="val 2147483647"/>
            </a:avLst>
          </a:prstGeom>
          <a:ln w="254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Curved Connector 10"/>
          <p:cNvCxnSpPr>
            <a:stCxn id="7" idx="3"/>
            <a:endCxn id="6" idx="5"/>
          </p:cNvCxnSpPr>
          <p:nvPr/>
        </p:nvCxnSpPr>
        <p:spPr bwMode="auto">
          <a:xfrm rot="5400000">
            <a:off x="4787901" y="5146675"/>
            <a:ext cx="0" cy="1019175"/>
          </a:xfrm>
          <a:prstGeom prst="curvedConnector3">
            <a:avLst>
              <a:gd name="adj1" fmla="val 2147483647"/>
            </a:avLst>
          </a:prstGeom>
          <a:ln w="254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Curved Connector 11"/>
          <p:cNvCxnSpPr>
            <a:stCxn id="6" idx="2"/>
            <a:endCxn id="6" idx="3"/>
          </p:cNvCxnSpPr>
          <p:nvPr/>
        </p:nvCxnSpPr>
        <p:spPr bwMode="auto">
          <a:xfrm rot="10800000" flipH="1" flipV="1">
            <a:off x="2987675" y="5470525"/>
            <a:ext cx="220663" cy="185738"/>
          </a:xfrm>
          <a:prstGeom prst="curvedConnector4">
            <a:avLst>
              <a:gd name="adj1" fmla="val -103228"/>
              <a:gd name="adj2" fmla="val 157020"/>
            </a:avLst>
          </a:prstGeom>
          <a:ln w="254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Curved Connector 12"/>
          <p:cNvCxnSpPr>
            <a:stCxn id="7" idx="6"/>
            <a:endCxn id="7" idx="5"/>
          </p:cNvCxnSpPr>
          <p:nvPr/>
        </p:nvCxnSpPr>
        <p:spPr bwMode="auto">
          <a:xfrm flipH="1">
            <a:off x="6367463" y="5470525"/>
            <a:ext cx="220662" cy="185738"/>
          </a:xfrm>
          <a:prstGeom prst="curvedConnector4">
            <a:avLst>
              <a:gd name="adj1" fmla="val -103228"/>
              <a:gd name="adj2" fmla="val 169499"/>
            </a:avLst>
          </a:prstGeom>
          <a:ln w="254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Curved Connector 13"/>
          <p:cNvCxnSpPr>
            <a:stCxn id="4" idx="6"/>
            <a:endCxn id="7" idx="7"/>
          </p:cNvCxnSpPr>
          <p:nvPr/>
        </p:nvCxnSpPr>
        <p:spPr bwMode="auto">
          <a:xfrm>
            <a:off x="5508625" y="4706938"/>
            <a:ext cx="858838" cy="579437"/>
          </a:xfrm>
          <a:prstGeom prst="curvedConnector2">
            <a:avLst/>
          </a:prstGeom>
          <a:ln w="254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Curved Connector 14"/>
          <p:cNvCxnSpPr>
            <a:stCxn id="4" idx="5"/>
            <a:endCxn id="7" idx="0"/>
          </p:cNvCxnSpPr>
          <p:nvPr/>
        </p:nvCxnSpPr>
        <p:spPr bwMode="auto">
          <a:xfrm rot="16200000" flipH="1">
            <a:off x="5399881" y="4777582"/>
            <a:ext cx="319087" cy="546100"/>
          </a:xfrm>
          <a:prstGeom prst="curvedConnector3">
            <a:avLst>
              <a:gd name="adj1" fmla="val 76468"/>
            </a:avLst>
          </a:prstGeom>
          <a:ln w="25400">
            <a:solidFill>
              <a:schemeClr val="accent1">
                <a:lumMod val="50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6" name="Curved Connector 15"/>
          <p:cNvCxnSpPr>
            <a:stCxn id="4" idx="7"/>
            <a:endCxn id="4" idx="0"/>
          </p:cNvCxnSpPr>
          <p:nvPr/>
        </p:nvCxnSpPr>
        <p:spPr bwMode="auto">
          <a:xfrm rot="16200000" flipV="1">
            <a:off x="4980782" y="4215606"/>
            <a:ext cx="76200" cy="534987"/>
          </a:xfrm>
          <a:prstGeom prst="curvedConnector3">
            <a:avLst>
              <a:gd name="adj1" fmla="val 368628"/>
            </a:avLst>
          </a:prstGeom>
          <a:ln w="254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9210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676456" cy="494928"/>
          </a:xfrm>
        </p:spPr>
        <p:txBody>
          <a:bodyPr/>
          <a:lstStyle/>
          <a:p>
            <a:r>
              <a:rPr lang="fr-BE" dirty="0" smtClean="0"/>
              <a:t>Background</a:t>
            </a:r>
            <a:endParaRPr lang="en-US" dirty="0"/>
          </a:p>
        </p:txBody>
      </p:sp>
      <p:sp>
        <p:nvSpPr>
          <p:cNvPr id="5" name="Content Placeholder 2"/>
          <p:cNvSpPr txBox="1">
            <a:spLocks/>
          </p:cNvSpPr>
          <p:nvPr/>
        </p:nvSpPr>
        <p:spPr bwMode="auto">
          <a:xfrm>
            <a:off x="459250" y="1988840"/>
            <a:ext cx="8289214"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dirty="0">
                <a:latin typeface="Calibri" pitchFamily="34" charset="0"/>
                <a:ea typeface="ＭＳ Ｐゴシック" pitchFamily="34" charset="-128"/>
              </a:rPr>
              <a:t>Typical configuration in Integrated Development </a:t>
            </a:r>
            <a:r>
              <a:rPr lang="en-US" sz="2400" dirty="0" smtClean="0">
                <a:latin typeface="Calibri" pitchFamily="34" charset="0"/>
                <a:ea typeface="ＭＳ Ｐゴシック" pitchFamily="34" charset="-128"/>
              </a:rPr>
              <a:t>Environments</a:t>
            </a:r>
            <a:endParaRPr lang="en-US" sz="2400" dirty="0">
              <a:latin typeface="Calibri" pitchFamily="34" charset="0"/>
              <a:ea typeface="ＭＳ Ｐゴシック" pitchFamily="34" charset="-128"/>
            </a:endParaRPr>
          </a:p>
        </p:txBody>
      </p:sp>
      <p:pic>
        <p:nvPicPr>
          <p:cNvPr id="19" name="Picture 10" descr="http://wiki.eclipse.org/images/c/c1/Xwt_hello_wor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2655143"/>
            <a:ext cx="5772150"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Callout 2 (Accent Bar) 19"/>
          <p:cNvSpPr/>
          <p:nvPr/>
        </p:nvSpPr>
        <p:spPr>
          <a:xfrm>
            <a:off x="201613" y="2869624"/>
            <a:ext cx="1404937" cy="779462"/>
          </a:xfrm>
          <a:prstGeom prst="accentCallout2">
            <a:avLst>
              <a:gd name="adj1" fmla="val 22037"/>
              <a:gd name="adj2" fmla="val 103788"/>
              <a:gd name="adj3" fmla="val 34364"/>
              <a:gd name="adj4" fmla="val 105299"/>
              <a:gd name="adj5" fmla="val 47642"/>
              <a:gd name="adj6" fmla="val 12719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200" dirty="0" err="1">
                <a:solidFill>
                  <a:schemeClr val="tx1"/>
                </a:solidFill>
              </a:rPr>
              <a:t>External</a:t>
            </a:r>
            <a:r>
              <a:rPr lang="fr-BE" sz="1200" dirty="0">
                <a:solidFill>
                  <a:schemeClr val="tx1"/>
                </a:solidFill>
              </a:rPr>
              <a:t> </a:t>
            </a:r>
            <a:r>
              <a:rPr lang="fr-BE" sz="1200" dirty="0" err="1">
                <a:solidFill>
                  <a:schemeClr val="tx1"/>
                </a:solidFill>
              </a:rPr>
              <a:t>view</a:t>
            </a:r>
            <a:r>
              <a:rPr lang="fr-BE" sz="1200" dirty="0">
                <a:solidFill>
                  <a:schemeClr val="tx1"/>
                </a:solidFill>
              </a:rPr>
              <a:t>: final user interface</a:t>
            </a:r>
          </a:p>
        </p:txBody>
      </p:sp>
      <p:sp>
        <p:nvSpPr>
          <p:cNvPr id="18" name="Line Callout 2 (Accent Bar) 17"/>
          <p:cNvSpPr/>
          <p:nvPr/>
        </p:nvSpPr>
        <p:spPr>
          <a:xfrm>
            <a:off x="179388" y="3955305"/>
            <a:ext cx="1403350" cy="936625"/>
          </a:xfrm>
          <a:prstGeom prst="accentCallout2">
            <a:avLst>
              <a:gd name="adj1" fmla="val 16756"/>
              <a:gd name="adj2" fmla="val 106667"/>
              <a:gd name="adj3" fmla="val 18750"/>
              <a:gd name="adj4" fmla="val 124923"/>
              <a:gd name="adj5" fmla="val 126093"/>
              <a:gd name="adj6" fmla="val 16493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200" dirty="0" err="1">
                <a:solidFill>
                  <a:schemeClr val="tx1"/>
                </a:solidFill>
              </a:rPr>
              <a:t>Conceptual</a:t>
            </a:r>
            <a:r>
              <a:rPr lang="fr-BE" sz="1200" dirty="0">
                <a:solidFill>
                  <a:schemeClr val="tx1"/>
                </a:solidFill>
              </a:rPr>
              <a:t> </a:t>
            </a:r>
            <a:r>
              <a:rPr lang="fr-BE" sz="1200" dirty="0" err="1">
                <a:solidFill>
                  <a:schemeClr val="tx1"/>
                </a:solidFill>
              </a:rPr>
              <a:t>view</a:t>
            </a:r>
            <a:r>
              <a:rPr lang="fr-BE" sz="1200" dirty="0">
                <a:solidFill>
                  <a:schemeClr val="tx1"/>
                </a:solidFill>
              </a:rPr>
              <a:t>: </a:t>
            </a:r>
            <a:r>
              <a:rPr lang="fr-BE" sz="1200" dirty="0" err="1">
                <a:solidFill>
                  <a:schemeClr val="tx1"/>
                </a:solidFill>
              </a:rPr>
              <a:t>hierarchical</a:t>
            </a:r>
            <a:r>
              <a:rPr lang="fr-BE" sz="1200" dirty="0">
                <a:solidFill>
                  <a:schemeClr val="tx1"/>
                </a:solidFill>
              </a:rPr>
              <a:t> description</a:t>
            </a:r>
            <a:endParaRPr lang="en-US" sz="1200" dirty="0">
              <a:solidFill>
                <a:schemeClr val="tx1"/>
              </a:solidFill>
            </a:endParaRPr>
          </a:p>
        </p:txBody>
      </p:sp>
      <p:sp>
        <p:nvSpPr>
          <p:cNvPr id="17" name="Line Callout 2 (Accent Bar) 16"/>
          <p:cNvSpPr/>
          <p:nvPr/>
        </p:nvSpPr>
        <p:spPr>
          <a:xfrm>
            <a:off x="7740650" y="4423618"/>
            <a:ext cx="1403350" cy="935037"/>
          </a:xfrm>
          <a:prstGeom prst="accentCallout2">
            <a:avLst>
              <a:gd name="adj1" fmla="val 18750"/>
              <a:gd name="adj2" fmla="val -8333"/>
              <a:gd name="adj3" fmla="val 18750"/>
              <a:gd name="adj4" fmla="val -16667"/>
              <a:gd name="adj5" fmla="val 98422"/>
              <a:gd name="adj6" fmla="val -15783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200" dirty="0" err="1">
                <a:solidFill>
                  <a:schemeClr val="tx1"/>
                </a:solidFill>
              </a:rPr>
              <a:t>Internal</a:t>
            </a:r>
            <a:r>
              <a:rPr lang="fr-BE" sz="1200" dirty="0">
                <a:solidFill>
                  <a:schemeClr val="tx1"/>
                </a:solidFill>
              </a:rPr>
              <a:t> </a:t>
            </a:r>
            <a:r>
              <a:rPr lang="fr-BE" sz="1200" dirty="0" err="1">
                <a:solidFill>
                  <a:schemeClr val="tx1"/>
                </a:solidFill>
              </a:rPr>
              <a:t>view</a:t>
            </a:r>
            <a:r>
              <a:rPr lang="fr-BE" sz="1200" dirty="0">
                <a:solidFill>
                  <a:schemeClr val="tx1"/>
                </a:solidFill>
              </a:rPr>
              <a:t>: user interface code and </a:t>
            </a:r>
            <a:r>
              <a:rPr lang="fr-BE" sz="1200" dirty="0" err="1">
                <a:solidFill>
                  <a:schemeClr val="tx1"/>
                </a:solidFill>
              </a:rPr>
              <a:t>properties</a:t>
            </a:r>
            <a:endParaRPr lang="en-US" sz="1200" dirty="0">
              <a:solidFill>
                <a:schemeClr val="tx1"/>
              </a:solidFill>
            </a:endParaRPr>
          </a:p>
        </p:txBody>
      </p:sp>
    </p:spTree>
    <p:extLst>
      <p:ext uri="{BB962C8B-B14F-4D97-AF65-F5344CB8AC3E}">
        <p14:creationId xmlns:p14="http://schemas.microsoft.com/office/powerpoint/2010/main" val="2560112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676456" cy="494928"/>
          </a:xfrm>
        </p:spPr>
        <p:txBody>
          <a:bodyPr/>
          <a:lstStyle/>
          <a:p>
            <a:r>
              <a:rPr lang="fr-BE" dirty="0" smtClean="0"/>
              <a:t>Background</a:t>
            </a:r>
            <a:endParaRPr lang="en-US" dirty="0"/>
          </a:p>
        </p:txBody>
      </p:sp>
      <p:sp>
        <p:nvSpPr>
          <p:cNvPr id="5" name="Content Placeholder 2"/>
          <p:cNvSpPr txBox="1">
            <a:spLocks/>
          </p:cNvSpPr>
          <p:nvPr/>
        </p:nvSpPr>
        <p:spPr bwMode="auto">
          <a:xfrm>
            <a:off x="459250" y="1988840"/>
            <a:ext cx="8289214"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dirty="0" err="1">
                <a:latin typeface="Calibri" pitchFamily="34" charset="0"/>
                <a:ea typeface="ＭＳ Ｐゴシック" pitchFamily="34" charset="-128"/>
              </a:rPr>
              <a:t>FormsVBT</a:t>
            </a:r>
            <a:r>
              <a:rPr lang="en-US" sz="2400" dirty="0">
                <a:latin typeface="Calibri" pitchFamily="34" charset="0"/>
                <a:ea typeface="ＭＳ Ｐゴシック" pitchFamily="34" charset="-128"/>
              </a:rPr>
              <a:t> [Avrahami89] synchronizes 2 UI views</a:t>
            </a:r>
          </a:p>
        </p:txBody>
      </p:sp>
      <p:pic>
        <p:nvPicPr>
          <p:cNvPr id="8" name="Picture 2"/>
          <p:cNvPicPr>
            <a:picLocks noChangeAspect="1" noChangeArrowheads="1"/>
          </p:cNvPicPr>
          <p:nvPr/>
        </p:nvPicPr>
        <p:blipFill>
          <a:blip r:embed="rId2"/>
          <a:srcRect/>
          <a:stretch>
            <a:fillRect/>
          </a:stretch>
        </p:blipFill>
        <p:spPr bwMode="auto">
          <a:xfrm>
            <a:off x="1620391" y="2478360"/>
            <a:ext cx="6335713"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 name="Line Callout 2 (Accent Bar) 8"/>
          <p:cNvSpPr/>
          <p:nvPr/>
        </p:nvSpPr>
        <p:spPr>
          <a:xfrm>
            <a:off x="7595741" y="4278585"/>
            <a:ext cx="1404938" cy="935037"/>
          </a:xfrm>
          <a:prstGeom prst="accentCallout2">
            <a:avLst>
              <a:gd name="adj1" fmla="val 18750"/>
              <a:gd name="adj2" fmla="val -8333"/>
              <a:gd name="adj3" fmla="val 18750"/>
              <a:gd name="adj4" fmla="val -16667"/>
              <a:gd name="adj5" fmla="val 43362"/>
              <a:gd name="adj6" fmla="val -6639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200" dirty="0" err="1">
                <a:solidFill>
                  <a:schemeClr val="tx1"/>
                </a:solidFill>
              </a:rPr>
              <a:t>External</a:t>
            </a:r>
            <a:r>
              <a:rPr lang="fr-BE" sz="1200" dirty="0">
                <a:solidFill>
                  <a:schemeClr val="tx1"/>
                </a:solidFill>
              </a:rPr>
              <a:t> </a:t>
            </a:r>
            <a:r>
              <a:rPr lang="fr-BE" sz="1200" dirty="0" err="1">
                <a:solidFill>
                  <a:schemeClr val="tx1"/>
                </a:solidFill>
              </a:rPr>
              <a:t>view</a:t>
            </a:r>
            <a:r>
              <a:rPr lang="fr-BE" sz="1200" dirty="0">
                <a:solidFill>
                  <a:schemeClr val="tx1"/>
                </a:solidFill>
              </a:rPr>
              <a:t>: final user interface</a:t>
            </a:r>
          </a:p>
          <a:p>
            <a:pPr algn="ctr">
              <a:defRPr/>
            </a:pPr>
            <a:r>
              <a:rPr lang="fr-BE" sz="1200" dirty="0">
                <a:solidFill>
                  <a:schemeClr val="tx1"/>
                </a:solidFill>
              </a:rPr>
              <a:t>(</a:t>
            </a:r>
            <a:r>
              <a:rPr lang="fr-BE" sz="1200" dirty="0" err="1">
                <a:solidFill>
                  <a:schemeClr val="tx1"/>
                </a:solidFill>
              </a:rPr>
              <a:t>with</a:t>
            </a:r>
            <a:r>
              <a:rPr lang="fr-BE" sz="1200" dirty="0">
                <a:solidFill>
                  <a:schemeClr val="tx1"/>
                </a:solidFill>
              </a:rPr>
              <a:t> structure)</a:t>
            </a:r>
            <a:endParaRPr lang="en-US" sz="1200" dirty="0">
              <a:solidFill>
                <a:schemeClr val="tx1"/>
              </a:solidFill>
            </a:endParaRPr>
          </a:p>
        </p:txBody>
      </p:sp>
      <p:sp>
        <p:nvSpPr>
          <p:cNvPr id="10" name="Line Callout 2 (Accent Bar) 9"/>
          <p:cNvSpPr/>
          <p:nvPr/>
        </p:nvSpPr>
        <p:spPr>
          <a:xfrm>
            <a:off x="7637016" y="5647010"/>
            <a:ext cx="1403350" cy="935037"/>
          </a:xfrm>
          <a:prstGeom prst="accentCallout2">
            <a:avLst>
              <a:gd name="adj1" fmla="val 18750"/>
              <a:gd name="adj2" fmla="val -8333"/>
              <a:gd name="adj3" fmla="val 18750"/>
              <a:gd name="adj4" fmla="val -16667"/>
              <a:gd name="adj5" fmla="val 43362"/>
              <a:gd name="adj6" fmla="val -6639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200" dirty="0" err="1">
                <a:solidFill>
                  <a:schemeClr val="tx1"/>
                </a:solidFill>
              </a:rPr>
              <a:t>External</a:t>
            </a:r>
            <a:r>
              <a:rPr lang="fr-BE" sz="1200" dirty="0">
                <a:solidFill>
                  <a:schemeClr val="tx1"/>
                </a:solidFill>
              </a:rPr>
              <a:t> </a:t>
            </a:r>
            <a:r>
              <a:rPr lang="fr-BE" sz="1200" dirty="0" err="1">
                <a:solidFill>
                  <a:schemeClr val="tx1"/>
                </a:solidFill>
              </a:rPr>
              <a:t>view</a:t>
            </a:r>
            <a:r>
              <a:rPr lang="fr-BE" sz="1200" dirty="0">
                <a:solidFill>
                  <a:schemeClr val="tx1"/>
                </a:solidFill>
              </a:rPr>
              <a:t>: final user interface</a:t>
            </a:r>
          </a:p>
          <a:p>
            <a:pPr algn="ctr">
              <a:defRPr/>
            </a:pPr>
            <a:r>
              <a:rPr lang="fr-BE" sz="1200" dirty="0">
                <a:solidFill>
                  <a:schemeClr val="tx1"/>
                </a:solidFill>
              </a:rPr>
              <a:t>(</a:t>
            </a:r>
            <a:r>
              <a:rPr lang="fr-BE" sz="1200" dirty="0" err="1">
                <a:solidFill>
                  <a:schemeClr val="tx1"/>
                </a:solidFill>
              </a:rPr>
              <a:t>without</a:t>
            </a:r>
            <a:r>
              <a:rPr lang="fr-BE" sz="1200" dirty="0">
                <a:solidFill>
                  <a:schemeClr val="tx1"/>
                </a:solidFill>
              </a:rPr>
              <a:t> structure)</a:t>
            </a:r>
            <a:endParaRPr lang="en-US" sz="1200" dirty="0">
              <a:solidFill>
                <a:schemeClr val="tx1"/>
              </a:solidFill>
            </a:endParaRPr>
          </a:p>
        </p:txBody>
      </p:sp>
      <p:sp>
        <p:nvSpPr>
          <p:cNvPr id="11" name="Line Callout 2 (Accent Bar) 10"/>
          <p:cNvSpPr/>
          <p:nvPr/>
        </p:nvSpPr>
        <p:spPr>
          <a:xfrm>
            <a:off x="107504" y="4105547"/>
            <a:ext cx="1403350" cy="936625"/>
          </a:xfrm>
          <a:prstGeom prst="accentCallout2">
            <a:avLst>
              <a:gd name="adj1" fmla="val 16756"/>
              <a:gd name="adj2" fmla="val 106667"/>
              <a:gd name="adj3" fmla="val 18750"/>
              <a:gd name="adj4" fmla="val 124923"/>
              <a:gd name="adj5" fmla="val 126093"/>
              <a:gd name="adj6" fmla="val 16493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200" dirty="0" err="1">
                <a:solidFill>
                  <a:schemeClr val="tx1"/>
                </a:solidFill>
              </a:rPr>
              <a:t>Internal</a:t>
            </a:r>
            <a:r>
              <a:rPr lang="fr-BE" sz="1200" dirty="0">
                <a:solidFill>
                  <a:schemeClr val="tx1"/>
                </a:solidFill>
              </a:rPr>
              <a:t> </a:t>
            </a:r>
            <a:r>
              <a:rPr lang="fr-BE" sz="1200" dirty="0" err="1">
                <a:solidFill>
                  <a:schemeClr val="tx1"/>
                </a:solidFill>
              </a:rPr>
              <a:t>view</a:t>
            </a:r>
            <a:r>
              <a:rPr lang="fr-BE" sz="1200" dirty="0">
                <a:solidFill>
                  <a:schemeClr val="tx1"/>
                </a:solidFill>
              </a:rPr>
              <a:t>: </a:t>
            </a:r>
            <a:r>
              <a:rPr lang="fr-BE" sz="1200" dirty="0" err="1">
                <a:solidFill>
                  <a:schemeClr val="tx1"/>
                </a:solidFill>
              </a:rPr>
              <a:t>LaTex-like</a:t>
            </a:r>
            <a:r>
              <a:rPr lang="fr-BE" sz="1200" dirty="0">
                <a:solidFill>
                  <a:schemeClr val="tx1"/>
                </a:solidFill>
              </a:rPr>
              <a:t> description</a:t>
            </a:r>
            <a:endParaRPr lang="en-US" sz="1200" dirty="0">
              <a:solidFill>
                <a:schemeClr val="tx1"/>
              </a:solidFill>
            </a:endParaRPr>
          </a:p>
        </p:txBody>
      </p:sp>
    </p:spTree>
    <p:extLst>
      <p:ext uri="{BB962C8B-B14F-4D97-AF65-F5344CB8AC3E}">
        <p14:creationId xmlns:p14="http://schemas.microsoft.com/office/powerpoint/2010/main" val="39200568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676456" cy="494928"/>
          </a:xfrm>
        </p:spPr>
        <p:txBody>
          <a:bodyPr/>
          <a:lstStyle/>
          <a:p>
            <a:r>
              <a:rPr lang="fr-BE" dirty="0" smtClean="0"/>
              <a:t>Background</a:t>
            </a:r>
            <a:endParaRPr lang="en-US" dirty="0"/>
          </a:p>
        </p:txBody>
      </p:sp>
      <p:sp>
        <p:nvSpPr>
          <p:cNvPr id="5" name="Content Placeholder 2"/>
          <p:cNvSpPr txBox="1">
            <a:spLocks/>
          </p:cNvSpPr>
          <p:nvPr/>
        </p:nvSpPr>
        <p:spPr bwMode="auto">
          <a:xfrm>
            <a:off x="459250" y="1988840"/>
            <a:ext cx="8289214"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dirty="0">
                <a:latin typeface="Calibri" pitchFamily="34" charset="0"/>
                <a:ea typeface="ＭＳ Ｐゴシック" pitchFamily="34" charset="-128"/>
              </a:rPr>
              <a:t>GEF3D [von Pilgrim 08] synchronizes 3 views</a:t>
            </a:r>
          </a:p>
        </p:txBody>
      </p:sp>
      <p:pic>
        <p:nvPicPr>
          <p:cNvPr id="1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8788" y="2564904"/>
            <a:ext cx="6515100"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Callout 2 (Accent Bar) 12"/>
          <p:cNvSpPr/>
          <p:nvPr/>
        </p:nvSpPr>
        <p:spPr>
          <a:xfrm>
            <a:off x="179388" y="4077791"/>
            <a:ext cx="1403350" cy="936625"/>
          </a:xfrm>
          <a:prstGeom prst="accentCallout2">
            <a:avLst>
              <a:gd name="adj1" fmla="val 16756"/>
              <a:gd name="adj2" fmla="val 106667"/>
              <a:gd name="adj3" fmla="val 18750"/>
              <a:gd name="adj4" fmla="val 124923"/>
              <a:gd name="adj5" fmla="val 52334"/>
              <a:gd name="adj6" fmla="val 16294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200" dirty="0" err="1">
                <a:solidFill>
                  <a:schemeClr val="tx1"/>
                </a:solidFill>
              </a:rPr>
              <a:t>Conceptual</a:t>
            </a:r>
            <a:r>
              <a:rPr lang="fr-BE" sz="1200" dirty="0">
                <a:solidFill>
                  <a:schemeClr val="tx1"/>
                </a:solidFill>
              </a:rPr>
              <a:t> </a:t>
            </a:r>
            <a:r>
              <a:rPr lang="fr-BE" sz="1200" dirty="0" err="1">
                <a:solidFill>
                  <a:schemeClr val="tx1"/>
                </a:solidFill>
              </a:rPr>
              <a:t>view</a:t>
            </a:r>
            <a:r>
              <a:rPr lang="fr-BE" sz="1200" dirty="0">
                <a:solidFill>
                  <a:schemeClr val="tx1"/>
                </a:solidFill>
              </a:rPr>
              <a:t>: </a:t>
            </a:r>
            <a:r>
              <a:rPr lang="fr-BE" sz="1200" dirty="0" err="1">
                <a:solidFill>
                  <a:schemeClr val="tx1"/>
                </a:solidFill>
              </a:rPr>
              <a:t>domain</a:t>
            </a:r>
            <a:r>
              <a:rPr lang="fr-BE" sz="1200" dirty="0">
                <a:solidFill>
                  <a:schemeClr val="tx1"/>
                </a:solidFill>
              </a:rPr>
              <a:t> model (UML Class </a:t>
            </a:r>
            <a:r>
              <a:rPr lang="fr-BE" sz="1200" dirty="0" err="1">
                <a:solidFill>
                  <a:schemeClr val="tx1"/>
                </a:solidFill>
              </a:rPr>
              <a:t>Diagram</a:t>
            </a:r>
            <a:r>
              <a:rPr lang="fr-BE" sz="1200" dirty="0">
                <a:solidFill>
                  <a:schemeClr val="tx1"/>
                </a:solidFill>
              </a:rPr>
              <a:t>)</a:t>
            </a:r>
            <a:endParaRPr lang="en-US" sz="1200" dirty="0">
              <a:solidFill>
                <a:schemeClr val="tx1"/>
              </a:solidFill>
            </a:endParaRPr>
          </a:p>
        </p:txBody>
      </p:sp>
      <p:sp>
        <p:nvSpPr>
          <p:cNvPr id="14" name="Line Callout 2 (Accent Bar) 13"/>
          <p:cNvSpPr/>
          <p:nvPr/>
        </p:nvSpPr>
        <p:spPr>
          <a:xfrm>
            <a:off x="7512050" y="5474791"/>
            <a:ext cx="1403350" cy="935038"/>
          </a:xfrm>
          <a:prstGeom prst="accentCallout2">
            <a:avLst>
              <a:gd name="adj1" fmla="val 18750"/>
              <a:gd name="adj2" fmla="val -8333"/>
              <a:gd name="adj3" fmla="val 18750"/>
              <a:gd name="adj4" fmla="val -16667"/>
              <a:gd name="adj5" fmla="val 57316"/>
              <a:gd name="adj6" fmla="val -13098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200" dirty="0" err="1">
                <a:solidFill>
                  <a:schemeClr val="tx1"/>
                </a:solidFill>
              </a:rPr>
              <a:t>External</a:t>
            </a:r>
            <a:r>
              <a:rPr lang="fr-BE" sz="1200" dirty="0">
                <a:solidFill>
                  <a:schemeClr val="tx1"/>
                </a:solidFill>
              </a:rPr>
              <a:t> </a:t>
            </a:r>
            <a:r>
              <a:rPr lang="fr-BE" sz="1200" dirty="0" err="1">
                <a:solidFill>
                  <a:schemeClr val="tx1"/>
                </a:solidFill>
              </a:rPr>
              <a:t>view</a:t>
            </a:r>
            <a:r>
              <a:rPr lang="fr-BE" sz="1200" dirty="0">
                <a:solidFill>
                  <a:schemeClr val="tx1"/>
                </a:solidFill>
              </a:rPr>
              <a:t>: final user interface</a:t>
            </a:r>
          </a:p>
          <a:p>
            <a:pPr algn="ctr">
              <a:defRPr/>
            </a:pPr>
            <a:r>
              <a:rPr lang="fr-BE" sz="1200" dirty="0">
                <a:solidFill>
                  <a:schemeClr val="tx1"/>
                </a:solidFill>
              </a:rPr>
              <a:t>(</a:t>
            </a:r>
            <a:r>
              <a:rPr lang="fr-BE" sz="1200" dirty="0" err="1">
                <a:solidFill>
                  <a:schemeClr val="tx1"/>
                </a:solidFill>
              </a:rPr>
              <a:t>with</a:t>
            </a:r>
            <a:r>
              <a:rPr lang="fr-BE" sz="1200" dirty="0">
                <a:solidFill>
                  <a:schemeClr val="tx1"/>
                </a:solidFill>
              </a:rPr>
              <a:t> structure)</a:t>
            </a:r>
            <a:endParaRPr lang="en-US" sz="1200" dirty="0">
              <a:solidFill>
                <a:schemeClr val="tx1"/>
              </a:solidFill>
            </a:endParaRPr>
          </a:p>
        </p:txBody>
      </p:sp>
      <p:sp>
        <p:nvSpPr>
          <p:cNvPr id="15" name="Line Callout 2 (Accent Bar) 14"/>
          <p:cNvSpPr/>
          <p:nvPr/>
        </p:nvSpPr>
        <p:spPr>
          <a:xfrm>
            <a:off x="7507288" y="4077791"/>
            <a:ext cx="1403350" cy="936625"/>
          </a:xfrm>
          <a:prstGeom prst="accentCallout2">
            <a:avLst>
              <a:gd name="adj1" fmla="val 18750"/>
              <a:gd name="adj2" fmla="val -8333"/>
              <a:gd name="adj3" fmla="val 18750"/>
              <a:gd name="adj4" fmla="val -16667"/>
              <a:gd name="adj5" fmla="val 43362"/>
              <a:gd name="adj6" fmla="val -6639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200" dirty="0" err="1">
                <a:solidFill>
                  <a:schemeClr val="tx1"/>
                </a:solidFill>
              </a:rPr>
              <a:t>External</a:t>
            </a:r>
            <a:r>
              <a:rPr lang="fr-BE" sz="1200" dirty="0">
                <a:solidFill>
                  <a:schemeClr val="tx1"/>
                </a:solidFill>
              </a:rPr>
              <a:t> </a:t>
            </a:r>
            <a:r>
              <a:rPr lang="fr-BE" sz="1200" dirty="0" err="1">
                <a:solidFill>
                  <a:schemeClr val="tx1"/>
                </a:solidFill>
              </a:rPr>
              <a:t>view</a:t>
            </a:r>
            <a:r>
              <a:rPr lang="fr-BE" sz="1200" dirty="0">
                <a:solidFill>
                  <a:schemeClr val="tx1"/>
                </a:solidFill>
              </a:rPr>
              <a:t>: final user interface</a:t>
            </a:r>
          </a:p>
          <a:p>
            <a:pPr algn="ctr">
              <a:defRPr/>
            </a:pPr>
            <a:r>
              <a:rPr lang="fr-BE" sz="1200" dirty="0">
                <a:solidFill>
                  <a:schemeClr val="tx1"/>
                </a:solidFill>
              </a:rPr>
              <a:t>(</a:t>
            </a:r>
            <a:r>
              <a:rPr lang="fr-BE" sz="1200" dirty="0" err="1">
                <a:solidFill>
                  <a:schemeClr val="tx1"/>
                </a:solidFill>
              </a:rPr>
              <a:t>without</a:t>
            </a:r>
            <a:r>
              <a:rPr lang="fr-BE" sz="1200" dirty="0">
                <a:solidFill>
                  <a:schemeClr val="tx1"/>
                </a:solidFill>
              </a:rPr>
              <a:t> structure)</a:t>
            </a:r>
            <a:endParaRPr lang="en-US" sz="1200" dirty="0">
              <a:solidFill>
                <a:schemeClr val="tx1"/>
              </a:solidFill>
            </a:endParaRPr>
          </a:p>
        </p:txBody>
      </p:sp>
    </p:spTree>
    <p:extLst>
      <p:ext uri="{BB962C8B-B14F-4D97-AF65-F5344CB8AC3E}">
        <p14:creationId xmlns:p14="http://schemas.microsoft.com/office/powerpoint/2010/main" val="19734998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676456" cy="494928"/>
          </a:xfrm>
        </p:spPr>
        <p:txBody>
          <a:bodyPr/>
          <a:lstStyle/>
          <a:p>
            <a:r>
              <a:rPr lang="fr-BE" dirty="0" err="1" smtClean="0"/>
              <a:t>Methodology</a:t>
            </a:r>
            <a:endParaRPr lang="en-US" dirty="0"/>
          </a:p>
        </p:txBody>
      </p:sp>
      <p:sp>
        <p:nvSpPr>
          <p:cNvPr id="5" name="Content Placeholder 2"/>
          <p:cNvSpPr txBox="1">
            <a:spLocks/>
          </p:cNvSpPr>
          <p:nvPr/>
        </p:nvSpPr>
        <p:spPr bwMode="auto">
          <a:xfrm>
            <a:off x="459250" y="1988840"/>
            <a:ext cx="7986712"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41338" indent="-541338" eaLnBrk="1" hangingPunct="1">
              <a:buFont typeface="Wingdings" pitchFamily="2" charset="2"/>
              <a:buChar char="ü"/>
            </a:pPr>
            <a:r>
              <a:rPr lang="en-US" sz="2400" dirty="0">
                <a:latin typeface="Calibri" pitchFamily="34" charset="0"/>
                <a:ea typeface="ＭＳ Ｐゴシック" pitchFamily="34" charset="-128"/>
              </a:rPr>
              <a:t>1) Define the initial view</a:t>
            </a:r>
          </a:p>
          <a:p>
            <a:pPr marL="541338" indent="-541338" eaLnBrk="1" hangingPunct="1">
              <a:buFont typeface="Wingdings" pitchFamily="2" charset="2"/>
              <a:buChar char="ü"/>
            </a:pPr>
            <a:r>
              <a:rPr lang="en-US" sz="2400" dirty="0" smtClean="0">
                <a:latin typeface="Calibri" pitchFamily="34" charset="0"/>
                <a:ea typeface="ＭＳ Ｐゴシック" pitchFamily="34" charset="-128"/>
              </a:rPr>
              <a:t>2</a:t>
            </a:r>
            <a:r>
              <a:rPr lang="en-US" sz="2400" dirty="0">
                <a:latin typeface="Calibri" pitchFamily="34" charset="0"/>
                <a:ea typeface="ＭＳ Ｐゴシック" pitchFamily="34" charset="-128"/>
              </a:rPr>
              <a:t>) Define the final view</a:t>
            </a:r>
          </a:p>
          <a:p>
            <a:pPr marL="541338" indent="-541338" eaLnBrk="1" hangingPunct="1">
              <a:buFont typeface="Wingdings" pitchFamily="2" charset="2"/>
              <a:buChar char="ü"/>
            </a:pPr>
            <a:r>
              <a:rPr lang="en-US" sz="2400" dirty="0" smtClean="0">
                <a:latin typeface="Calibri" pitchFamily="34" charset="0"/>
                <a:ea typeface="ＭＳ Ｐゴシック" pitchFamily="34" charset="-128"/>
              </a:rPr>
              <a:t>3</a:t>
            </a:r>
            <a:r>
              <a:rPr lang="en-US" sz="2400" dirty="0">
                <a:latin typeface="Calibri" pitchFamily="34" charset="0"/>
                <a:ea typeface="ＭＳ Ｐゴシック" pitchFamily="34" charset="-128"/>
              </a:rPr>
              <a:t>) Define mappings between views</a:t>
            </a:r>
          </a:p>
          <a:p>
            <a:pPr marL="541338" indent="-541338" eaLnBrk="1" hangingPunct="1">
              <a:buFont typeface="Wingdings" pitchFamily="2" charset="2"/>
              <a:buChar char="ü"/>
            </a:pPr>
            <a:r>
              <a:rPr lang="en-US" sz="2400" dirty="0" smtClean="0">
                <a:latin typeface="Calibri" pitchFamily="34" charset="0"/>
                <a:ea typeface="ＭＳ Ｐゴシック" pitchFamily="34" charset="-128"/>
              </a:rPr>
              <a:t>4</a:t>
            </a:r>
            <a:r>
              <a:rPr lang="en-US" sz="2400" dirty="0">
                <a:latin typeface="Calibri" pitchFamily="34" charset="0"/>
                <a:ea typeface="ＭＳ Ｐゴシック" pitchFamily="34" charset="-128"/>
              </a:rPr>
              <a:t>) Derive the transition based on mappings previously </a:t>
            </a:r>
            <a:r>
              <a:rPr lang="en-US" sz="2400" dirty="0" smtClean="0">
                <a:latin typeface="Calibri" pitchFamily="34" charset="0"/>
                <a:ea typeface="ＭＳ Ｐゴシック" pitchFamily="34" charset="-128"/>
              </a:rPr>
              <a:t>defined</a:t>
            </a:r>
          </a:p>
          <a:p>
            <a:pPr marL="541338" indent="-541338" eaLnBrk="1" hangingPunct="1">
              <a:buFont typeface="Wingdings" charset="0"/>
              <a:buChar char="ü"/>
              <a:defRPr/>
            </a:pPr>
            <a:r>
              <a:rPr lang="en-US" sz="2400" dirty="0">
                <a:latin typeface="Calibri" pitchFamily="34" charset="0"/>
                <a:ea typeface="ＭＳ Ｐゴシック" pitchFamily="34" charset="-128"/>
              </a:rPr>
              <a:t>5) Identify animation technique to produce the transition</a:t>
            </a:r>
          </a:p>
          <a:p>
            <a:pPr marL="941388" lvl="1" indent="-541338" eaLnBrk="1" hangingPunct="1">
              <a:buFont typeface="Wingdings" charset="0"/>
              <a:buChar char="ü"/>
              <a:defRPr/>
            </a:pPr>
            <a:r>
              <a:rPr lang="en-US" sz="2400" dirty="0">
                <a:latin typeface="Calibri" pitchFamily="34" charset="0"/>
                <a:ea typeface="ＭＳ Ｐゴシック" pitchFamily="34" charset="-128"/>
              </a:rPr>
              <a:t>Text-to-text</a:t>
            </a:r>
          </a:p>
          <a:p>
            <a:pPr marL="941388" lvl="1" indent="-541338" eaLnBrk="1" hangingPunct="1">
              <a:buFont typeface="Wingdings" charset="0"/>
              <a:buChar char="ü"/>
              <a:defRPr/>
            </a:pPr>
            <a:r>
              <a:rPr lang="en-US" sz="2400" dirty="0">
                <a:latin typeface="Calibri" pitchFamily="34" charset="0"/>
                <a:ea typeface="ＭＳ Ｐゴシック" pitchFamily="34" charset="-128"/>
              </a:rPr>
              <a:t>Text-to-color</a:t>
            </a:r>
          </a:p>
          <a:p>
            <a:pPr marL="941388" lvl="1" indent="-541338" eaLnBrk="1" hangingPunct="1">
              <a:buFont typeface="Wingdings" charset="0"/>
              <a:buChar char="ü"/>
              <a:defRPr/>
            </a:pPr>
            <a:r>
              <a:rPr lang="en-US" sz="2400" dirty="0">
                <a:latin typeface="Calibri" pitchFamily="34" charset="0"/>
                <a:ea typeface="ＭＳ Ｐゴシック" pitchFamily="34" charset="-128"/>
              </a:rPr>
              <a:t>Text-to-shape</a:t>
            </a:r>
          </a:p>
          <a:p>
            <a:pPr marL="941388" lvl="1" indent="-541338" eaLnBrk="1" hangingPunct="1">
              <a:buFont typeface="Wingdings" charset="0"/>
              <a:buChar char="ü"/>
              <a:defRPr/>
            </a:pPr>
            <a:r>
              <a:rPr lang="en-US" sz="2400" dirty="0">
                <a:latin typeface="Calibri" pitchFamily="34" charset="0"/>
                <a:ea typeface="ＭＳ Ｐゴシック" pitchFamily="34" charset="-128"/>
              </a:rPr>
              <a:t>Disappearing elements</a:t>
            </a:r>
          </a:p>
          <a:p>
            <a:pPr marL="541338" indent="-541338" eaLnBrk="1" hangingPunct="1">
              <a:buFont typeface="Wingdings" charset="0"/>
              <a:buChar char="ü"/>
              <a:defRPr/>
            </a:pPr>
            <a:r>
              <a:rPr lang="en-US" sz="2400" dirty="0">
                <a:latin typeface="Calibri" pitchFamily="34" charset="0"/>
                <a:ea typeface="ＭＳ Ｐゴシック" pitchFamily="34" charset="-128"/>
              </a:rPr>
              <a:t>6) Execute the animated transition</a:t>
            </a:r>
          </a:p>
        </p:txBody>
      </p:sp>
    </p:spTree>
    <p:extLst>
      <p:ext uri="{BB962C8B-B14F-4D97-AF65-F5344CB8AC3E}">
        <p14:creationId xmlns:p14="http://schemas.microsoft.com/office/powerpoint/2010/main" val="11987711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676456" cy="494928"/>
          </a:xfrm>
        </p:spPr>
        <p:txBody>
          <a:bodyPr/>
          <a:lstStyle/>
          <a:p>
            <a:r>
              <a:rPr lang="fr-BE" dirty="0" err="1" smtClean="0"/>
              <a:t>Animated</a:t>
            </a:r>
            <a:r>
              <a:rPr lang="fr-BE" dirty="0" smtClean="0"/>
              <a:t> transitions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323046632"/>
              </p:ext>
            </p:extLst>
          </p:nvPr>
        </p:nvGraphicFramePr>
        <p:xfrm>
          <a:off x="468313" y="2054497"/>
          <a:ext cx="8064500" cy="4614863"/>
        </p:xfrm>
        <a:graphic>
          <a:graphicData uri="http://schemas.openxmlformats.org/drawingml/2006/table">
            <a:tbl>
              <a:tblPr firstRow="1" firstCol="1" bandRow="1">
                <a:tableStyleId>{5C22544A-7EE6-4342-B048-85BDC9FD1C3A}</a:tableStyleId>
              </a:tblPr>
              <a:tblGrid>
                <a:gridCol w="1533368"/>
                <a:gridCol w="3083100"/>
                <a:gridCol w="3448032"/>
              </a:tblGrid>
              <a:tr h="426775">
                <a:tc>
                  <a:txBody>
                    <a:bodyPr/>
                    <a:lstStyle/>
                    <a:p>
                      <a:pPr algn="just">
                        <a:spcAft>
                          <a:spcPts val="0"/>
                        </a:spcAft>
                      </a:pPr>
                      <a:r>
                        <a:rPr lang="en-US" sz="1400" dirty="0">
                          <a:effectLst/>
                        </a:rPr>
                        <a:t>Transition type</a:t>
                      </a:r>
                      <a:endParaRPr lang="en-US" sz="1400" dirty="0">
                        <a:effectLst/>
                        <a:latin typeface="Times New Roman"/>
                        <a:ea typeface="Times New Roman"/>
                      </a:endParaRPr>
                    </a:p>
                  </a:txBody>
                  <a:tcPr marL="68577" marR="68577" marT="0" marB="0"/>
                </a:tc>
                <a:tc>
                  <a:txBody>
                    <a:bodyPr/>
                    <a:lstStyle/>
                    <a:p>
                      <a:pPr algn="just">
                        <a:spcAft>
                          <a:spcPts val="0"/>
                        </a:spcAft>
                      </a:pPr>
                      <a:r>
                        <a:rPr lang="en-US" sz="1400">
                          <a:effectLst/>
                        </a:rPr>
                        <a:t>Internal view</a:t>
                      </a:r>
                      <a:endParaRPr lang="en-US" sz="1400">
                        <a:effectLst/>
                        <a:latin typeface="Times New Roman"/>
                        <a:ea typeface="Times New Roman"/>
                      </a:endParaRPr>
                    </a:p>
                  </a:txBody>
                  <a:tcPr marL="68577" marR="68577" marT="0" marB="0"/>
                </a:tc>
                <a:tc>
                  <a:txBody>
                    <a:bodyPr/>
                    <a:lstStyle/>
                    <a:p>
                      <a:pPr algn="just">
                        <a:spcAft>
                          <a:spcPts val="0"/>
                        </a:spcAft>
                      </a:pPr>
                      <a:r>
                        <a:rPr lang="en-US" sz="1400">
                          <a:effectLst/>
                        </a:rPr>
                        <a:t>External view</a:t>
                      </a:r>
                      <a:endParaRPr lang="en-US" sz="1400">
                        <a:effectLst/>
                        <a:latin typeface="Times New Roman"/>
                        <a:ea typeface="Times New Roman"/>
                      </a:endParaRPr>
                    </a:p>
                  </a:txBody>
                  <a:tcPr marL="68577" marR="68577" marT="0" marB="0"/>
                </a:tc>
              </a:tr>
              <a:tr h="349007">
                <a:tc>
                  <a:txBody>
                    <a:bodyPr/>
                    <a:lstStyle/>
                    <a:p>
                      <a:pPr algn="just">
                        <a:spcAft>
                          <a:spcPts val="0"/>
                        </a:spcAft>
                      </a:pPr>
                      <a:r>
                        <a:rPr lang="en-US" sz="1400">
                          <a:effectLst/>
                        </a:rPr>
                        <a:t>Text-to-text</a:t>
                      </a:r>
                      <a:endParaRPr lang="en-US" sz="1400">
                        <a:effectLst/>
                        <a:latin typeface="Times New Roman"/>
                        <a:ea typeface="Times New Roman"/>
                      </a:endParaRPr>
                    </a:p>
                  </a:txBody>
                  <a:tcPr marL="68577" marR="68577" marT="0" marB="0"/>
                </a:tc>
                <a:tc>
                  <a:txBody>
                    <a:bodyPr/>
                    <a:lstStyle/>
                    <a:p>
                      <a:pPr algn="just">
                        <a:spcAft>
                          <a:spcPts val="0"/>
                        </a:spcAft>
                      </a:pPr>
                      <a:r>
                        <a:rPr lang="en-US" sz="1400" spc="-10">
                          <a:effectLst/>
                        </a:rPr>
                        <a:t>&lt;label_short=”Birthdate”&gt;</a:t>
                      </a:r>
                      <a:endParaRPr lang="en-US" sz="1400">
                        <a:effectLst/>
                        <a:latin typeface="Times New Roman"/>
                        <a:ea typeface="Times New Roman"/>
                      </a:endParaRPr>
                    </a:p>
                  </a:txBody>
                  <a:tcPr marL="68577" marR="68577" marT="0" marB="0"/>
                </a:tc>
                <a:tc>
                  <a:txBody>
                    <a:bodyPr/>
                    <a:lstStyle/>
                    <a:p>
                      <a:pPr algn="just">
                        <a:spcAft>
                          <a:spcPts val="0"/>
                        </a:spcAft>
                      </a:pPr>
                      <a:endParaRPr lang="en-US" sz="1400" dirty="0">
                        <a:effectLst/>
                        <a:latin typeface="Times New Roman"/>
                        <a:ea typeface="Times New Roman"/>
                      </a:endParaRPr>
                    </a:p>
                  </a:txBody>
                  <a:tcPr marL="68577" marR="68577" marT="0" marB="0"/>
                </a:tc>
              </a:tr>
              <a:tr h="698015">
                <a:tc>
                  <a:txBody>
                    <a:bodyPr/>
                    <a:lstStyle/>
                    <a:p>
                      <a:pPr algn="just">
                        <a:spcAft>
                          <a:spcPts val="0"/>
                        </a:spcAft>
                      </a:pPr>
                      <a:r>
                        <a:rPr lang="en-US" sz="1400">
                          <a:effectLst/>
                        </a:rPr>
                        <a:t>Text-to-position</a:t>
                      </a:r>
                      <a:endParaRPr lang="en-US" sz="1400">
                        <a:effectLst/>
                        <a:latin typeface="Times New Roman"/>
                        <a:ea typeface="Times New Roman"/>
                      </a:endParaRPr>
                    </a:p>
                  </a:txBody>
                  <a:tcPr marL="68577" marR="68577" marT="0" marB="0"/>
                </a:tc>
                <a:tc>
                  <a:txBody>
                    <a:bodyPr/>
                    <a:lstStyle/>
                    <a:p>
                      <a:pPr algn="just">
                        <a:spcAft>
                          <a:spcPts val="0"/>
                        </a:spcAft>
                      </a:pPr>
                      <a:r>
                        <a:rPr lang="en-US" sz="1400" spc="-10" dirty="0">
                          <a:effectLst/>
                        </a:rPr>
                        <a:t>&lt;</a:t>
                      </a:r>
                      <a:r>
                        <a:rPr lang="en-US" sz="1400" spc="-10" dirty="0" err="1">
                          <a:effectLst/>
                        </a:rPr>
                        <a:t>textfield</a:t>
                      </a:r>
                      <a:r>
                        <a:rPr lang="en-US" sz="1400" spc="-10" dirty="0">
                          <a:effectLst/>
                        </a:rPr>
                        <a:t> … col=”4”…&gt;</a:t>
                      </a:r>
                      <a:endParaRPr lang="en-US" sz="1400" dirty="0">
                        <a:effectLst/>
                        <a:latin typeface="Times New Roman"/>
                        <a:ea typeface="Times New Roman"/>
                      </a:endParaRPr>
                    </a:p>
                  </a:txBody>
                  <a:tcPr marL="68577" marR="68577" marT="0" marB="0"/>
                </a:tc>
                <a:tc>
                  <a:txBody>
                    <a:bodyPr/>
                    <a:lstStyle/>
                    <a:p>
                      <a:pPr algn="just">
                        <a:spcAft>
                          <a:spcPts val="0"/>
                        </a:spcAft>
                      </a:pPr>
                      <a:endParaRPr lang="en-US" sz="1400" dirty="0">
                        <a:effectLst/>
                        <a:latin typeface="Times New Roman"/>
                        <a:ea typeface="Times New Roman"/>
                      </a:endParaRPr>
                    </a:p>
                  </a:txBody>
                  <a:tcPr marL="68577" marR="68577" marT="0" marB="0"/>
                </a:tc>
              </a:tr>
              <a:tr h="523511">
                <a:tc>
                  <a:txBody>
                    <a:bodyPr/>
                    <a:lstStyle/>
                    <a:p>
                      <a:pPr algn="just">
                        <a:spcAft>
                          <a:spcPts val="0"/>
                        </a:spcAft>
                      </a:pPr>
                      <a:r>
                        <a:rPr lang="en-US" sz="1400">
                          <a:effectLst/>
                        </a:rPr>
                        <a:t>Test-to-length</a:t>
                      </a:r>
                      <a:endParaRPr lang="en-US" sz="1400">
                        <a:effectLst/>
                        <a:latin typeface="Times New Roman"/>
                        <a:ea typeface="Times New Roman"/>
                      </a:endParaRPr>
                    </a:p>
                  </a:txBody>
                  <a:tcPr marL="68577" marR="68577" marT="0" marB="0"/>
                </a:tc>
                <a:tc>
                  <a:txBody>
                    <a:bodyPr/>
                    <a:lstStyle/>
                    <a:p>
                      <a:pPr algn="just">
                        <a:spcAft>
                          <a:spcPts val="0"/>
                        </a:spcAft>
                      </a:pPr>
                      <a:r>
                        <a:rPr lang="en-US" sz="1400" spc="-10">
                          <a:effectLst/>
                        </a:rPr>
                        <a:t>&lt;textfield … length=”20”.&gt;</a:t>
                      </a:r>
                      <a:endParaRPr lang="en-US" sz="1400">
                        <a:effectLst/>
                        <a:latin typeface="Times New Roman"/>
                        <a:ea typeface="Times New Roman"/>
                      </a:endParaRPr>
                    </a:p>
                  </a:txBody>
                  <a:tcPr marL="68577" marR="68577" marT="0" marB="0"/>
                </a:tc>
                <a:tc>
                  <a:txBody>
                    <a:bodyPr/>
                    <a:lstStyle/>
                    <a:p>
                      <a:pPr algn="just">
                        <a:spcAft>
                          <a:spcPts val="0"/>
                        </a:spcAft>
                      </a:pPr>
                      <a:endParaRPr lang="en-US" sz="1400" dirty="0">
                        <a:effectLst/>
                        <a:latin typeface="Times New Roman"/>
                        <a:ea typeface="Times New Roman"/>
                      </a:endParaRPr>
                    </a:p>
                  </a:txBody>
                  <a:tcPr marL="68577" marR="68577" marT="0" marB="0"/>
                </a:tc>
              </a:tr>
              <a:tr h="872518">
                <a:tc>
                  <a:txBody>
                    <a:bodyPr/>
                    <a:lstStyle/>
                    <a:p>
                      <a:pPr algn="just">
                        <a:spcAft>
                          <a:spcPts val="0"/>
                        </a:spcAft>
                      </a:pPr>
                      <a:r>
                        <a:rPr lang="en-US" sz="1400">
                          <a:effectLst/>
                        </a:rPr>
                        <a:t>Text-to-color-saturation</a:t>
                      </a:r>
                      <a:endParaRPr lang="en-US" sz="1400">
                        <a:effectLst/>
                        <a:latin typeface="Times New Roman"/>
                        <a:ea typeface="Times New Roman"/>
                      </a:endParaRPr>
                    </a:p>
                  </a:txBody>
                  <a:tcPr marL="68577" marR="68577" marT="0" marB="0"/>
                </a:tc>
                <a:tc>
                  <a:txBody>
                    <a:bodyPr/>
                    <a:lstStyle/>
                    <a:p>
                      <a:pPr algn="just">
                        <a:spcAft>
                          <a:spcPts val="0"/>
                        </a:spcAft>
                      </a:pPr>
                      <a:r>
                        <a:rPr lang="en-US" sz="1400" spc="-10">
                          <a:effectLst/>
                        </a:rPr>
                        <a:t>&lt;textfield. fgColor=”red”.&gt;</a:t>
                      </a:r>
                      <a:endParaRPr lang="en-US" sz="1400">
                        <a:effectLst/>
                        <a:latin typeface="Times New Roman"/>
                        <a:ea typeface="Times New Roman"/>
                      </a:endParaRPr>
                    </a:p>
                  </a:txBody>
                  <a:tcPr marL="68577" marR="68577" marT="0" marB="0"/>
                </a:tc>
                <a:tc>
                  <a:txBody>
                    <a:bodyPr/>
                    <a:lstStyle/>
                    <a:p>
                      <a:pPr algn="just">
                        <a:spcAft>
                          <a:spcPts val="0"/>
                        </a:spcAft>
                      </a:pPr>
                      <a:endParaRPr lang="en-US" sz="1400" dirty="0">
                        <a:effectLst/>
                        <a:latin typeface="Times New Roman"/>
                        <a:ea typeface="Times New Roman"/>
                      </a:endParaRPr>
                    </a:p>
                  </a:txBody>
                  <a:tcPr marL="68577" marR="68577" marT="0" marB="0"/>
                </a:tc>
              </a:tr>
              <a:tr h="698015">
                <a:tc>
                  <a:txBody>
                    <a:bodyPr/>
                    <a:lstStyle/>
                    <a:p>
                      <a:pPr algn="just">
                        <a:spcAft>
                          <a:spcPts val="0"/>
                        </a:spcAft>
                      </a:pPr>
                      <a:r>
                        <a:rPr lang="en-US" sz="1400">
                          <a:effectLst/>
                        </a:rPr>
                        <a:t>Text-to-color-texture</a:t>
                      </a:r>
                      <a:endParaRPr lang="en-US" sz="1400">
                        <a:effectLst/>
                        <a:latin typeface="Times New Roman"/>
                        <a:ea typeface="Times New Roman"/>
                      </a:endParaRPr>
                    </a:p>
                  </a:txBody>
                  <a:tcPr marL="68577" marR="68577" marT="0" marB="0"/>
                </a:tc>
                <a:tc>
                  <a:txBody>
                    <a:bodyPr/>
                    <a:lstStyle/>
                    <a:p>
                      <a:pPr algn="just">
                        <a:spcAft>
                          <a:spcPts val="0"/>
                        </a:spcAft>
                      </a:pPr>
                      <a:r>
                        <a:rPr lang="en-US" sz="1400" spc="-10">
                          <a:effectLst/>
                        </a:rPr>
                        <a:t>&lt;textfield … bgTexture=”checkerboard”…&gt;</a:t>
                      </a:r>
                      <a:endParaRPr lang="en-US" sz="1400">
                        <a:effectLst/>
                        <a:latin typeface="Times New Roman"/>
                        <a:ea typeface="Times New Roman"/>
                      </a:endParaRPr>
                    </a:p>
                  </a:txBody>
                  <a:tcPr marL="68577" marR="68577" marT="0" marB="0"/>
                </a:tc>
                <a:tc>
                  <a:txBody>
                    <a:bodyPr/>
                    <a:lstStyle/>
                    <a:p>
                      <a:pPr algn="just">
                        <a:spcAft>
                          <a:spcPts val="0"/>
                        </a:spcAft>
                      </a:pPr>
                      <a:endParaRPr lang="en-US" sz="1400">
                        <a:effectLst/>
                        <a:latin typeface="Times New Roman"/>
                        <a:ea typeface="Times New Roman"/>
                      </a:endParaRPr>
                    </a:p>
                  </a:txBody>
                  <a:tcPr marL="68577" marR="68577" marT="0" marB="0"/>
                </a:tc>
              </a:tr>
              <a:tr h="523511">
                <a:tc>
                  <a:txBody>
                    <a:bodyPr/>
                    <a:lstStyle/>
                    <a:p>
                      <a:pPr algn="just">
                        <a:spcAft>
                          <a:spcPts val="0"/>
                        </a:spcAft>
                      </a:pPr>
                      <a:r>
                        <a:rPr lang="en-US" sz="1400">
                          <a:effectLst/>
                        </a:rPr>
                        <a:t>Text-to-shape</a:t>
                      </a:r>
                      <a:endParaRPr lang="en-US" sz="1400">
                        <a:effectLst/>
                        <a:latin typeface="Times New Roman"/>
                        <a:ea typeface="Times New Roman"/>
                      </a:endParaRPr>
                    </a:p>
                  </a:txBody>
                  <a:tcPr marL="68577" marR="68577" marT="0" marB="0"/>
                </a:tc>
                <a:tc>
                  <a:txBody>
                    <a:bodyPr/>
                    <a:lstStyle/>
                    <a:p>
                      <a:pPr algn="l">
                        <a:spcAft>
                          <a:spcPts val="0"/>
                        </a:spcAft>
                      </a:pPr>
                      <a:r>
                        <a:rPr lang="en-US" sz="1400" spc="-10">
                          <a:effectLst/>
                        </a:rPr>
                        <a:t>&lt;textfield name=”Birthdate”&gt;</a:t>
                      </a:r>
                      <a:endParaRPr lang="en-US" sz="1400">
                        <a:effectLst/>
                        <a:latin typeface="Times New Roman"/>
                        <a:ea typeface="Times New Roman"/>
                      </a:endParaRPr>
                    </a:p>
                  </a:txBody>
                  <a:tcPr marL="68577" marR="68577" marT="0" marB="0"/>
                </a:tc>
                <a:tc>
                  <a:txBody>
                    <a:bodyPr/>
                    <a:lstStyle/>
                    <a:p>
                      <a:pPr algn="just">
                        <a:spcAft>
                          <a:spcPts val="0"/>
                        </a:spcAft>
                      </a:pPr>
                      <a:endParaRPr lang="en-US" sz="1400" dirty="0">
                        <a:effectLst/>
                        <a:latin typeface="Times New Roman"/>
                        <a:ea typeface="Times New Roman"/>
                      </a:endParaRPr>
                    </a:p>
                  </a:txBody>
                  <a:tcPr marL="68577" marR="68577" marT="0" marB="0"/>
                </a:tc>
              </a:tr>
              <a:tr h="523511">
                <a:tc>
                  <a:txBody>
                    <a:bodyPr/>
                    <a:lstStyle/>
                    <a:p>
                      <a:pPr algn="just">
                        <a:spcAft>
                          <a:spcPts val="0"/>
                        </a:spcAft>
                      </a:pPr>
                      <a:r>
                        <a:rPr lang="en-US" sz="1400" dirty="0">
                          <a:effectLst/>
                        </a:rPr>
                        <a:t>Text-to-symbol</a:t>
                      </a:r>
                      <a:endParaRPr lang="en-US" sz="1400" dirty="0">
                        <a:effectLst/>
                        <a:latin typeface="Times New Roman"/>
                        <a:ea typeface="Times New Roman"/>
                      </a:endParaRPr>
                    </a:p>
                  </a:txBody>
                  <a:tcPr marL="68577" marR="68577" marT="0" marB="0"/>
                </a:tc>
                <a:tc>
                  <a:txBody>
                    <a:bodyPr/>
                    <a:lstStyle/>
                    <a:p>
                      <a:pPr algn="l">
                        <a:spcAft>
                          <a:spcPts val="0"/>
                        </a:spcAft>
                      </a:pPr>
                      <a:r>
                        <a:rPr lang="en-US" sz="1400" spc="-10" dirty="0">
                          <a:effectLst/>
                        </a:rPr>
                        <a:t>&lt;</a:t>
                      </a:r>
                      <a:r>
                        <a:rPr lang="en-US" sz="1400" spc="-10" dirty="0" err="1">
                          <a:effectLst/>
                        </a:rPr>
                        <a:t>textfield</a:t>
                      </a:r>
                      <a:r>
                        <a:rPr lang="en-US" sz="1400" spc="-10" dirty="0">
                          <a:effectLst/>
                        </a:rPr>
                        <a:t> …</a:t>
                      </a:r>
                      <a:br>
                        <a:rPr lang="en-US" sz="1400" spc="-10" dirty="0">
                          <a:effectLst/>
                        </a:rPr>
                      </a:br>
                      <a:r>
                        <a:rPr lang="en-US" sz="1400" spc="-10" dirty="0">
                          <a:effectLst/>
                        </a:rPr>
                        <a:t>required=”yes”… &gt;</a:t>
                      </a:r>
                      <a:endParaRPr lang="en-US" sz="1400" dirty="0">
                        <a:effectLst/>
                        <a:latin typeface="Times New Roman"/>
                        <a:ea typeface="Times New Roman"/>
                      </a:endParaRPr>
                    </a:p>
                  </a:txBody>
                  <a:tcPr marL="68577" marR="68577" marT="0" marB="0"/>
                </a:tc>
                <a:tc>
                  <a:txBody>
                    <a:bodyPr/>
                    <a:lstStyle/>
                    <a:p>
                      <a:pPr algn="just">
                        <a:spcAft>
                          <a:spcPts val="0"/>
                        </a:spcAft>
                      </a:pPr>
                      <a:endParaRPr lang="en-US" sz="1400" dirty="0">
                        <a:effectLst/>
                        <a:latin typeface="Times New Roman"/>
                        <a:ea typeface="Times New Roman"/>
                      </a:endParaRPr>
                    </a:p>
                  </a:txBody>
                  <a:tcPr marL="68577" marR="68577" marT="0" marB="0"/>
                </a:tc>
              </a:tr>
            </a:tbl>
          </a:graphicData>
        </a:graphic>
      </p:graphicFrame>
    </p:spTree>
    <p:extLst>
      <p:ext uri="{BB962C8B-B14F-4D97-AF65-F5344CB8AC3E}">
        <p14:creationId xmlns:p14="http://schemas.microsoft.com/office/powerpoint/2010/main" val="1671861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676456" cy="494928"/>
          </a:xfrm>
        </p:spPr>
        <p:txBody>
          <a:bodyPr/>
          <a:lstStyle/>
          <a:p>
            <a:r>
              <a:rPr lang="fr-BE" dirty="0" smtClean="0"/>
              <a:t>How to </a:t>
            </a:r>
            <a:r>
              <a:rPr lang="fr-BE" dirty="0" err="1" smtClean="0"/>
              <a:t>animate</a:t>
            </a:r>
            <a:endParaRPr lang="en-US" dirty="0"/>
          </a:p>
        </p:txBody>
      </p:sp>
      <p:pic>
        <p:nvPicPr>
          <p:cNvPr id="4" name="Picture 2" descr="Scale-Fig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987716"/>
            <a:ext cx="7560840" cy="477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57024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229600" cy="494928"/>
          </a:xfrm>
        </p:spPr>
        <p:txBody>
          <a:bodyPr/>
          <a:lstStyle/>
          <a:p>
            <a:r>
              <a:rPr lang="fr-BE" dirty="0" err="1" smtClean="0"/>
              <a:t>Related</a:t>
            </a:r>
            <a:r>
              <a:rPr lang="fr-BE" dirty="0" smtClean="0"/>
              <a:t> </a:t>
            </a:r>
            <a:r>
              <a:rPr lang="fr-BE" dirty="0" err="1" smtClean="0"/>
              <a:t>Work</a:t>
            </a:r>
            <a:endParaRPr lang="en-US" dirty="0"/>
          </a:p>
        </p:txBody>
      </p:sp>
      <p:sp>
        <p:nvSpPr>
          <p:cNvPr id="3" name="Text Placeholder 2"/>
          <p:cNvSpPr>
            <a:spLocks noGrp="1"/>
          </p:cNvSpPr>
          <p:nvPr>
            <p:ph type="body" idx="1"/>
          </p:nvPr>
        </p:nvSpPr>
        <p:spPr>
          <a:xfrm>
            <a:off x="457200" y="1988840"/>
            <a:ext cx="8229600" cy="4464496"/>
          </a:xfrm>
        </p:spPr>
        <p:txBody>
          <a:bodyPr/>
          <a:lstStyle/>
          <a:p>
            <a:pPr eaLnBrk="1" hangingPunct="1">
              <a:buClr>
                <a:srgbClr val="998714"/>
              </a:buClr>
              <a:buFont typeface="Wingdings" pitchFamily="2" charset="2"/>
              <a:buChar char="ü"/>
            </a:pPr>
            <a:r>
              <a:rPr lang="fr-BE" dirty="0" err="1" smtClean="0">
                <a:latin typeface="Calibri" pitchFamily="34" charset="0"/>
              </a:rPr>
              <a:t>PivotViewer</a:t>
            </a:r>
            <a:endParaRPr lang="fr-BE" dirty="0">
              <a:latin typeface="Calibri" pitchFamily="34" charset="0"/>
            </a:endParaRPr>
          </a:p>
          <a:p>
            <a:pPr lvl="1" eaLnBrk="1" hangingPunct="1">
              <a:buClr>
                <a:srgbClr val="998714"/>
              </a:buClr>
              <a:buFont typeface="Wingdings" pitchFamily="2" charset="2"/>
              <a:buChar char="ü"/>
            </a:pPr>
            <a:endParaRPr lang="en-US" dirty="0"/>
          </a:p>
        </p:txBody>
      </p:sp>
      <p:sp>
        <p:nvSpPr>
          <p:cNvPr id="5" name="Rectangle 309"/>
          <p:cNvSpPr>
            <a:spLocks noChangeArrowheads="1"/>
          </p:cNvSpPr>
          <p:nvPr/>
        </p:nvSpPr>
        <p:spPr bwMode="auto">
          <a:xfrm>
            <a:off x="3226970" y="6375424"/>
            <a:ext cx="27670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r>
              <a:rPr lang="fr-FR" sz="1200" dirty="0"/>
              <a:t>[www.silverlight.net/learn/pivotviewer/]</a:t>
            </a:r>
          </a:p>
        </p:txBody>
      </p:sp>
      <p:pic>
        <p:nvPicPr>
          <p:cNvPr id="8" name="pivo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45982" y="1941536"/>
            <a:ext cx="5874490" cy="4405868"/>
          </a:xfrm>
          <a:prstGeom prst="rect">
            <a:avLst/>
          </a:prstGeom>
        </p:spPr>
      </p:pic>
    </p:spTree>
    <p:extLst>
      <p:ext uri="{BB962C8B-B14F-4D97-AF65-F5344CB8AC3E}">
        <p14:creationId xmlns:p14="http://schemas.microsoft.com/office/powerpoint/2010/main" val="39670893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676456" cy="494928"/>
          </a:xfrm>
        </p:spPr>
        <p:txBody>
          <a:bodyPr/>
          <a:lstStyle/>
          <a:p>
            <a:r>
              <a:rPr lang="fr-BE" sz="4000" dirty="0" err="1" smtClean="0"/>
              <a:t>UsiView</a:t>
            </a:r>
            <a:r>
              <a:rPr lang="fr-BE" sz="4000" dirty="0" smtClean="0"/>
              <a:t>: transitions </a:t>
            </a:r>
            <a:r>
              <a:rPr lang="fr-BE" sz="4000" dirty="0" err="1" smtClean="0"/>
              <a:t>between</a:t>
            </a:r>
            <a:r>
              <a:rPr lang="fr-BE" sz="4000" dirty="0" smtClean="0"/>
              <a:t> </a:t>
            </a:r>
            <a:r>
              <a:rPr lang="fr-BE" sz="4000" dirty="0" err="1" smtClean="0"/>
              <a:t>views</a:t>
            </a:r>
            <a:endParaRPr lang="en-US" sz="40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1292"/>
          <a:stretch>
            <a:fillRect/>
          </a:stretch>
        </p:blipFill>
        <p:spPr bwMode="auto">
          <a:xfrm>
            <a:off x="1115616" y="1997626"/>
            <a:ext cx="6768752" cy="469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74764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V2EV.avi">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547664" y="2276872"/>
            <a:ext cx="3481281" cy="437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67544" y="1340768"/>
            <a:ext cx="8676456" cy="494928"/>
          </a:xfrm>
        </p:spPr>
        <p:txBody>
          <a:bodyPr/>
          <a:lstStyle/>
          <a:p>
            <a:r>
              <a:rPr lang="en-US" sz="4000" dirty="0"/>
              <a:t>Animated Transition from CV to EV</a:t>
            </a:r>
          </a:p>
        </p:txBody>
      </p:sp>
    </p:spTree>
    <p:extLst>
      <p:ext uri="{BB962C8B-B14F-4D97-AF65-F5344CB8AC3E}">
        <p14:creationId xmlns:p14="http://schemas.microsoft.com/office/powerpoint/2010/main" val="427280871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V2EV.avi">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619672" y="2029624"/>
            <a:ext cx="4633562" cy="4665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67544" y="1340768"/>
            <a:ext cx="8676456" cy="494928"/>
          </a:xfrm>
        </p:spPr>
        <p:txBody>
          <a:bodyPr/>
          <a:lstStyle/>
          <a:p>
            <a:r>
              <a:rPr lang="en-US" sz="4000" dirty="0">
                <a:solidFill>
                  <a:schemeClr val="tx1"/>
                </a:solidFill>
                <a:latin typeface="Calibri" pitchFamily="34" charset="0"/>
                <a:cs typeface="Calibri" pitchFamily="34" charset="0"/>
              </a:rPr>
              <a:t>Animated Transition from IV to EV</a:t>
            </a:r>
            <a:endParaRPr lang="en-US" sz="4000" dirty="0">
              <a:solidFill>
                <a:schemeClr val="tx1"/>
              </a:solidFill>
            </a:endParaRPr>
          </a:p>
        </p:txBody>
      </p:sp>
    </p:spTree>
    <p:extLst>
      <p:ext uri="{BB962C8B-B14F-4D97-AF65-F5344CB8AC3E}">
        <p14:creationId xmlns:p14="http://schemas.microsoft.com/office/powerpoint/2010/main" val="372665226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dentifiedField.avi">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835696" y="2060848"/>
            <a:ext cx="5108384" cy="4613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67544" y="1340768"/>
            <a:ext cx="8676456" cy="494928"/>
          </a:xfrm>
        </p:spPr>
        <p:txBody>
          <a:bodyPr/>
          <a:lstStyle/>
          <a:p>
            <a:r>
              <a:rPr lang="en-US" sz="4000" kern="1200" dirty="0">
                <a:solidFill>
                  <a:schemeClr val="tx1"/>
                </a:solidFill>
                <a:latin typeface="Calibri"/>
                <a:ea typeface="ＭＳ Ｐゴシック"/>
                <a:cs typeface="Calibri"/>
              </a:rPr>
              <a:t>Anim. Trans. from IV to EV (identified)</a:t>
            </a:r>
            <a:endParaRPr lang="en-US" sz="4000" dirty="0">
              <a:solidFill>
                <a:schemeClr val="tx1"/>
              </a:solidFill>
            </a:endParaRPr>
          </a:p>
        </p:txBody>
      </p:sp>
    </p:spTree>
    <p:extLst>
      <p:ext uri="{BB962C8B-B14F-4D97-AF65-F5344CB8AC3E}">
        <p14:creationId xmlns:p14="http://schemas.microsoft.com/office/powerpoint/2010/main" val="314762799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owFast.avi">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619672" y="2049265"/>
            <a:ext cx="4824536" cy="469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67544" y="1340768"/>
            <a:ext cx="8676456" cy="494928"/>
          </a:xfrm>
        </p:spPr>
        <p:txBody>
          <a:bodyPr/>
          <a:lstStyle/>
          <a:p>
            <a:r>
              <a:rPr lang="en-US" sz="4000" kern="1200" dirty="0">
                <a:solidFill>
                  <a:schemeClr val="tx1"/>
                </a:solidFill>
                <a:latin typeface="Calibri"/>
                <a:ea typeface="ＭＳ Ｐゴシック"/>
                <a:cs typeface="Calibri"/>
              </a:rPr>
              <a:t>Anim. Trans. from IV to EV (Slow down)</a:t>
            </a:r>
            <a:endParaRPr lang="en-US" sz="4000" dirty="0">
              <a:solidFill>
                <a:schemeClr val="tx1"/>
              </a:solidFill>
            </a:endParaRPr>
          </a:p>
        </p:txBody>
      </p:sp>
    </p:spTree>
    <p:extLst>
      <p:ext uri="{BB962C8B-B14F-4D97-AF65-F5344CB8AC3E}">
        <p14:creationId xmlns:p14="http://schemas.microsoft.com/office/powerpoint/2010/main" val="388777291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67544" y="1340768"/>
            <a:ext cx="8676456" cy="494928"/>
          </a:xfrm>
        </p:spPr>
        <p:txBody>
          <a:bodyPr/>
          <a:lstStyle/>
          <a:p>
            <a:r>
              <a:rPr lang="en-US" sz="3600" kern="1200" dirty="0" smtClean="0">
                <a:solidFill>
                  <a:schemeClr val="tx1"/>
                </a:solidFill>
                <a:latin typeface="Calibri"/>
                <a:ea typeface="ＭＳ Ｐゴシック"/>
                <a:cs typeface="Calibri"/>
              </a:rPr>
              <a:t>Related work: </a:t>
            </a:r>
            <a:r>
              <a:rPr lang="en-US" sz="3600" kern="1200" dirty="0" err="1" smtClean="0">
                <a:solidFill>
                  <a:schemeClr val="tx1"/>
                </a:solidFill>
                <a:latin typeface="Calibri"/>
                <a:ea typeface="ＭＳ Ｐゴシック"/>
                <a:cs typeface="Calibri"/>
              </a:rPr>
              <a:t>Gliimpse</a:t>
            </a:r>
            <a:r>
              <a:rPr lang="en-US" sz="3600" kern="1200" dirty="0" smtClean="0">
                <a:solidFill>
                  <a:schemeClr val="tx1"/>
                </a:solidFill>
                <a:latin typeface="Calibri"/>
                <a:ea typeface="ＭＳ Ｐゴシック"/>
                <a:cs typeface="Calibri"/>
              </a:rPr>
              <a:t> from P. Dragicevic</a:t>
            </a:r>
            <a:endParaRPr lang="en-US" sz="3600" dirty="0">
              <a:solidFill>
                <a:schemeClr val="tx1"/>
              </a:solidFill>
            </a:endParaRPr>
          </a:p>
        </p:txBody>
      </p:sp>
      <p:pic>
        <p:nvPicPr>
          <p:cNvPr id="5" name="Picture 6" descr="mapping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988840"/>
            <a:ext cx="6840760" cy="444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057564" y="3244334"/>
            <a:ext cx="1028871" cy="369332"/>
          </a:xfrm>
          <a:prstGeom prst="rect">
            <a:avLst/>
          </a:prstGeom>
        </p:spPr>
        <p:txBody>
          <a:bodyPr wrap="none">
            <a:spAutoFit/>
          </a:bodyPr>
          <a:lstStyle/>
          <a:p>
            <a:r>
              <a:rPr lang="fr-BE" dirty="0" err="1">
                <a:latin typeface="Calibri" pitchFamily="34" charset="0"/>
              </a:rPr>
              <a:t>found</a:t>
            </a:r>
            <a:r>
              <a:rPr lang="fr-BE" dirty="0">
                <a:latin typeface="Calibri" pitchFamily="34" charset="0"/>
              </a:rPr>
              <a:t> </a:t>
            </a:r>
            <a:r>
              <a:rPr lang="fr-BE" dirty="0" err="1">
                <a:latin typeface="Calibri" pitchFamily="34" charset="0"/>
              </a:rPr>
              <a:t>at</a:t>
            </a:r>
            <a:r>
              <a:rPr lang="fr-BE" dirty="0">
                <a:latin typeface="Calibri" pitchFamily="34" charset="0"/>
              </a:rPr>
              <a:t> </a:t>
            </a:r>
            <a:endParaRPr lang="en-US" dirty="0"/>
          </a:p>
        </p:txBody>
      </p:sp>
      <p:sp>
        <p:nvSpPr>
          <p:cNvPr id="4" name="Rectangle 3"/>
          <p:cNvSpPr/>
          <p:nvPr/>
        </p:nvSpPr>
        <p:spPr>
          <a:xfrm>
            <a:off x="192758" y="6436001"/>
            <a:ext cx="3873368" cy="369332"/>
          </a:xfrm>
          <a:prstGeom prst="rect">
            <a:avLst/>
          </a:prstGeom>
        </p:spPr>
        <p:txBody>
          <a:bodyPr wrap="none">
            <a:spAutoFit/>
          </a:bodyPr>
          <a:lstStyle/>
          <a:p>
            <a:r>
              <a:rPr lang="fr-BE" dirty="0" smtClean="0">
                <a:latin typeface="Calibri" pitchFamily="34" charset="0"/>
              </a:rPr>
              <a:t>[Dragicevic, </a:t>
            </a:r>
            <a:r>
              <a:rPr lang="fr-BE" dirty="0" err="1" smtClean="0">
                <a:latin typeface="Calibri" pitchFamily="34" charset="0"/>
              </a:rPr>
              <a:t>Huot</a:t>
            </a:r>
            <a:r>
              <a:rPr lang="fr-BE" dirty="0" smtClean="0">
                <a:latin typeface="Calibri" pitchFamily="34" charset="0"/>
              </a:rPr>
              <a:t>, Chevalier, UIST'2011]</a:t>
            </a:r>
            <a:endParaRPr lang="en-US" dirty="0"/>
          </a:p>
        </p:txBody>
      </p:sp>
    </p:spTree>
    <p:extLst>
      <p:ext uri="{BB962C8B-B14F-4D97-AF65-F5344CB8AC3E}">
        <p14:creationId xmlns:p14="http://schemas.microsoft.com/office/powerpoint/2010/main" val="370871273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67544" y="1340768"/>
            <a:ext cx="8676456" cy="494928"/>
          </a:xfrm>
        </p:spPr>
        <p:txBody>
          <a:bodyPr/>
          <a:lstStyle/>
          <a:p>
            <a:r>
              <a:rPr lang="en-US" sz="4000" kern="1200" dirty="0" smtClean="0">
                <a:solidFill>
                  <a:schemeClr val="tx1"/>
                </a:solidFill>
                <a:latin typeface="Calibri"/>
                <a:ea typeface="ＭＳ Ｐゴシック"/>
                <a:cs typeface="Calibri"/>
              </a:rPr>
              <a:t>Conclusion</a:t>
            </a:r>
            <a:endParaRPr lang="en-US" sz="4000" dirty="0">
              <a:solidFill>
                <a:schemeClr val="tx1"/>
              </a:solidFill>
            </a:endParaRPr>
          </a:p>
        </p:txBody>
      </p:sp>
      <p:sp>
        <p:nvSpPr>
          <p:cNvPr id="5" name="Content Placeholder 2"/>
          <p:cNvSpPr txBox="1">
            <a:spLocks/>
          </p:cNvSpPr>
          <p:nvPr/>
        </p:nvSpPr>
        <p:spPr bwMode="auto">
          <a:xfrm>
            <a:off x="459250" y="1988840"/>
            <a:ext cx="7986712"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fr-BE" sz="2400" dirty="0" err="1">
                <a:latin typeface="Calibri" pitchFamily="34" charset="0"/>
                <a:ea typeface="ＭＳ Ｐゴシック" pitchFamily="34" charset="-128"/>
                <a:cs typeface="Calibri" pitchFamily="34" charset="0"/>
              </a:rPr>
              <a:t>Animated</a:t>
            </a:r>
            <a:r>
              <a:rPr lang="fr-BE" sz="2400" dirty="0">
                <a:latin typeface="Calibri" pitchFamily="34" charset="0"/>
                <a:ea typeface="ＭＳ Ｐゴシック" pitchFamily="34" charset="-128"/>
                <a:cs typeface="Calibri" pitchFamily="34" charset="0"/>
              </a:rPr>
              <a:t> transitions are a viable </a:t>
            </a:r>
            <a:r>
              <a:rPr lang="fr-BE" sz="2400" dirty="0" err="1">
                <a:latin typeface="Calibri" pitchFamily="34" charset="0"/>
                <a:ea typeface="ＭＳ Ｐゴシック" pitchFamily="34" charset="-128"/>
                <a:cs typeface="Calibri" pitchFamily="34" charset="0"/>
              </a:rPr>
              <a:t>approach</a:t>
            </a:r>
            <a:r>
              <a:rPr lang="fr-BE" sz="2400" dirty="0">
                <a:latin typeface="Calibri" pitchFamily="34" charset="0"/>
                <a:ea typeface="ＭＳ Ｐゴシック" pitchFamily="34" charset="-128"/>
                <a:cs typeface="Calibri" pitchFamily="34" charset="0"/>
              </a:rPr>
              <a:t> for </a:t>
            </a:r>
            <a:r>
              <a:rPr lang="fr-BE" sz="2400" dirty="0" err="1">
                <a:latin typeface="Calibri" pitchFamily="34" charset="0"/>
                <a:ea typeface="ＭＳ Ｐゴシック" pitchFamily="34" charset="-128"/>
                <a:cs typeface="Calibri" pitchFamily="34" charset="0"/>
              </a:rPr>
              <a:t>depicting</a:t>
            </a:r>
            <a:r>
              <a:rPr lang="fr-BE" sz="2400" dirty="0">
                <a:latin typeface="Calibri" pitchFamily="34" charset="0"/>
                <a:ea typeface="ＭＳ Ｐゴシック" pitchFamily="34" charset="-128"/>
                <a:cs typeface="Calibri" pitchFamily="34" charset="0"/>
              </a:rPr>
              <a:t> the </a:t>
            </a:r>
            <a:r>
              <a:rPr lang="fr-BE" sz="2400" dirty="0" err="1">
                <a:latin typeface="Calibri" pitchFamily="34" charset="0"/>
                <a:ea typeface="ＭＳ Ｐゴシック" pitchFamily="34" charset="-128"/>
                <a:cs typeface="Calibri" pitchFamily="34" charset="0"/>
              </a:rPr>
              <a:t>behaviour</a:t>
            </a:r>
            <a:r>
              <a:rPr lang="fr-BE" sz="2400" dirty="0">
                <a:latin typeface="Calibri" pitchFamily="34" charset="0"/>
                <a:ea typeface="ＭＳ Ｐゴシック" pitchFamily="34" charset="-128"/>
                <a:cs typeface="Calibri" pitchFamily="34" charset="0"/>
              </a:rPr>
              <a:t> of </a:t>
            </a:r>
            <a:r>
              <a:rPr lang="fr-BE" sz="2400" dirty="0" err="1">
                <a:latin typeface="Calibri" pitchFamily="34" charset="0"/>
                <a:ea typeface="ＭＳ Ｐゴシック" pitchFamily="34" charset="-128"/>
                <a:cs typeface="Calibri" pitchFamily="34" charset="0"/>
              </a:rPr>
              <a:t>some</a:t>
            </a:r>
            <a:r>
              <a:rPr lang="fr-BE" sz="2400" dirty="0">
                <a:latin typeface="Calibri" pitchFamily="34" charset="0"/>
                <a:ea typeface="ＭＳ Ｐゴシック" pitchFamily="34" charset="-128"/>
                <a:cs typeface="Calibri" pitchFamily="34" charset="0"/>
              </a:rPr>
              <a:t> </a:t>
            </a:r>
            <a:r>
              <a:rPr lang="fr-BE" sz="2400" dirty="0" err="1">
                <a:latin typeface="Calibri" pitchFamily="34" charset="0"/>
                <a:ea typeface="ＭＳ Ｐゴシック" pitchFamily="34" charset="-128"/>
                <a:cs typeface="Calibri" pitchFamily="34" charset="0"/>
              </a:rPr>
              <a:t>phenomenon</a:t>
            </a:r>
            <a:endParaRPr lang="fr-BE" sz="2400" dirty="0" smtClean="0">
              <a:latin typeface="Calibri" pitchFamily="34" charset="0"/>
            </a:endParaRPr>
          </a:p>
          <a:p>
            <a:pPr lvl="1"/>
            <a:r>
              <a:rPr lang="fr-BE" sz="2000" dirty="0">
                <a:latin typeface="Calibri" pitchFamily="34" charset="0"/>
                <a:ea typeface="ＭＳ Ｐゴシック" pitchFamily="34" charset="-128"/>
                <a:cs typeface="Calibri" pitchFamily="34" charset="0"/>
              </a:rPr>
              <a:t>For a change of </a:t>
            </a:r>
            <a:r>
              <a:rPr lang="fr-BE" sz="2000" dirty="0" err="1">
                <a:latin typeface="Calibri" pitchFamily="34" charset="0"/>
                <a:ea typeface="ＭＳ Ｐゴシック" pitchFamily="34" charset="-128"/>
                <a:cs typeface="Calibri" pitchFamily="34" charset="0"/>
              </a:rPr>
              <a:t>context</a:t>
            </a:r>
            <a:endParaRPr lang="fr-BE" sz="2000" dirty="0" smtClean="0">
              <a:latin typeface="Calibri" pitchFamily="34" charset="0"/>
            </a:endParaRPr>
          </a:p>
          <a:p>
            <a:pPr lvl="1"/>
            <a:r>
              <a:rPr lang="fr-BE" sz="2000" dirty="0" err="1">
                <a:latin typeface="Calibri" pitchFamily="34" charset="0"/>
                <a:ea typeface="ＭＳ Ｐゴシック" pitchFamily="34" charset="-128"/>
                <a:cs typeface="Calibri" pitchFamily="34" charset="0"/>
              </a:rPr>
              <a:t>Between</a:t>
            </a:r>
            <a:r>
              <a:rPr lang="fr-BE" sz="2000" dirty="0">
                <a:latin typeface="Calibri" pitchFamily="34" charset="0"/>
                <a:ea typeface="ＭＳ Ｐゴシック" pitchFamily="34" charset="-128"/>
                <a:cs typeface="Calibri" pitchFamily="34" charset="0"/>
              </a:rPr>
              <a:t> an initial and a final </a:t>
            </a:r>
            <a:r>
              <a:rPr lang="fr-BE" sz="2000" dirty="0" smtClean="0">
                <a:latin typeface="Calibri" pitchFamily="34" charset="0"/>
                <a:ea typeface="ＭＳ Ｐゴシック" pitchFamily="34" charset="-128"/>
                <a:cs typeface="Calibri" pitchFamily="34" charset="0"/>
              </a:rPr>
              <a:t>state</a:t>
            </a:r>
            <a:endParaRPr lang="fr-FR" sz="1800" dirty="0">
              <a:latin typeface="Calibri" pitchFamily="34" charset="0"/>
            </a:endParaRPr>
          </a:p>
          <a:p>
            <a:pPr>
              <a:defRPr/>
            </a:pPr>
            <a:r>
              <a:rPr lang="fr-BE" sz="2000" dirty="0" err="1" smtClean="0"/>
              <a:t>Provided</a:t>
            </a:r>
            <a:r>
              <a:rPr lang="fr-BE" sz="2000" dirty="0" smtClean="0"/>
              <a:t> </a:t>
            </a:r>
            <a:r>
              <a:rPr lang="fr-BE" sz="2000" dirty="0" err="1" smtClean="0"/>
              <a:t>that</a:t>
            </a:r>
            <a:endParaRPr lang="fr-BE" sz="2000" dirty="0" smtClean="0"/>
          </a:p>
          <a:p>
            <a:pPr lvl="1" eaLnBrk="1" hangingPunct="1">
              <a:buFont typeface="Wingdings" pitchFamily="2" charset="2"/>
              <a:buChar char="ü"/>
            </a:pPr>
            <a:r>
              <a:rPr lang="fr-BE" sz="1800" dirty="0">
                <a:latin typeface="Calibri" pitchFamily="34" charset="0"/>
                <a:ea typeface="ＭＳ Ｐゴシック" pitchFamily="34" charset="-128"/>
                <a:cs typeface="Calibri" pitchFamily="34" charset="0"/>
              </a:rPr>
              <a:t>Temporal aspects are </a:t>
            </a:r>
            <a:r>
              <a:rPr lang="fr-BE" sz="1800" dirty="0" err="1">
                <a:latin typeface="Calibri" pitchFamily="34" charset="0"/>
                <a:ea typeface="ＭＳ Ｐゴシック" pitchFamily="34" charset="-128"/>
                <a:cs typeface="Calibri" pitchFamily="34" charset="0"/>
              </a:rPr>
              <a:t>well</a:t>
            </a:r>
            <a:r>
              <a:rPr lang="fr-BE" sz="1800" dirty="0">
                <a:latin typeface="Calibri" pitchFamily="34" charset="0"/>
                <a:ea typeface="ＭＳ Ｐゴシック" pitchFamily="34" charset="-128"/>
                <a:cs typeface="Calibri" pitchFamily="34" charset="0"/>
              </a:rPr>
              <a:t> </a:t>
            </a:r>
            <a:r>
              <a:rPr lang="fr-BE" sz="1800" dirty="0" err="1">
                <a:latin typeface="Calibri" pitchFamily="34" charset="0"/>
                <a:ea typeface="ＭＳ Ｐゴシック" pitchFamily="34" charset="-128"/>
                <a:cs typeface="Calibri" pitchFamily="34" charset="0"/>
              </a:rPr>
              <a:t>designed</a:t>
            </a:r>
            <a:endParaRPr lang="fr-BE" sz="1800" dirty="0">
              <a:latin typeface="Calibri" pitchFamily="34" charset="0"/>
            </a:endParaRPr>
          </a:p>
          <a:p>
            <a:pPr lvl="1" eaLnBrk="1" hangingPunct="1">
              <a:buFont typeface="Wingdings" pitchFamily="2" charset="2"/>
              <a:buChar char="ü"/>
            </a:pPr>
            <a:r>
              <a:rPr lang="fr-BE" sz="1800" dirty="0">
                <a:latin typeface="Calibri" pitchFamily="34" charset="0"/>
                <a:ea typeface="ＭＳ Ｐゴシック" pitchFamily="34" charset="-128"/>
                <a:cs typeface="Calibri" pitchFamily="34" charset="0"/>
              </a:rPr>
              <a:t>Spatial aspects are </a:t>
            </a:r>
            <a:r>
              <a:rPr lang="fr-BE" sz="1800" dirty="0" err="1">
                <a:latin typeface="Calibri" pitchFamily="34" charset="0"/>
                <a:ea typeface="ＭＳ Ｐゴシック" pitchFamily="34" charset="-128"/>
                <a:cs typeface="Calibri" pitchFamily="34" charset="0"/>
              </a:rPr>
              <a:t>adequately</a:t>
            </a:r>
            <a:r>
              <a:rPr lang="fr-BE" sz="1800" dirty="0">
                <a:latin typeface="Calibri" pitchFamily="34" charset="0"/>
                <a:ea typeface="ＭＳ Ｐゴシック" pitchFamily="34" charset="-128"/>
                <a:cs typeface="Calibri" pitchFamily="34" charset="0"/>
              </a:rPr>
              <a:t> </a:t>
            </a:r>
            <a:r>
              <a:rPr lang="fr-BE" sz="1800" dirty="0" err="1" smtClean="0">
                <a:latin typeface="Calibri" pitchFamily="34" charset="0"/>
                <a:ea typeface="ＭＳ Ｐゴシック" pitchFamily="34" charset="-128"/>
                <a:cs typeface="Calibri" pitchFamily="34" charset="0"/>
              </a:rPr>
              <a:t>programmed</a:t>
            </a:r>
            <a:endParaRPr lang="fr-BE" sz="1800" dirty="0" smtClean="0">
              <a:latin typeface="Calibri" pitchFamily="34" charset="0"/>
              <a:ea typeface="ＭＳ Ｐゴシック" pitchFamily="34" charset="-128"/>
              <a:cs typeface="Calibri" pitchFamily="34" charset="0"/>
            </a:endParaRPr>
          </a:p>
          <a:p>
            <a:pPr lvl="1" eaLnBrk="1" hangingPunct="1">
              <a:buFont typeface="Wingdings" pitchFamily="2" charset="2"/>
              <a:buChar char="ü"/>
            </a:pPr>
            <a:r>
              <a:rPr lang="fr-BE" sz="1800" dirty="0" err="1">
                <a:latin typeface="Calibri" pitchFamily="34" charset="0"/>
                <a:ea typeface="ＭＳ Ｐゴシック" pitchFamily="34" charset="-128"/>
                <a:cs typeface="Calibri" pitchFamily="34" charset="0"/>
              </a:rPr>
              <a:t>Effects</a:t>
            </a:r>
            <a:r>
              <a:rPr lang="fr-BE" sz="1800" dirty="0">
                <a:latin typeface="Calibri" pitchFamily="34" charset="0"/>
                <a:ea typeface="ＭＳ Ｐゴシック" pitchFamily="34" charset="-128"/>
                <a:cs typeface="Calibri" pitchFamily="34" charset="0"/>
              </a:rPr>
              <a:t> are </a:t>
            </a:r>
            <a:r>
              <a:rPr lang="fr-BE" sz="1800" dirty="0" err="1">
                <a:latin typeface="Calibri" pitchFamily="34" charset="0"/>
                <a:ea typeface="ＭＳ Ｐゴシック" pitchFamily="34" charset="-128"/>
                <a:cs typeface="Calibri" pitchFamily="34" charset="0"/>
              </a:rPr>
              <a:t>derived</a:t>
            </a:r>
            <a:r>
              <a:rPr lang="fr-BE" sz="1800" dirty="0">
                <a:latin typeface="Calibri" pitchFamily="34" charset="0"/>
                <a:ea typeface="ＭＳ Ｐゴシック" pitchFamily="34" charset="-128"/>
                <a:cs typeface="Calibri" pitchFamily="34" charset="0"/>
              </a:rPr>
              <a:t> </a:t>
            </a:r>
            <a:r>
              <a:rPr lang="fr-BE" sz="1800" dirty="0" err="1">
                <a:latin typeface="Calibri" pitchFamily="34" charset="0"/>
                <a:ea typeface="ＭＳ Ｐゴシック" pitchFamily="34" charset="-128"/>
                <a:cs typeface="Calibri" pitchFamily="34" charset="0"/>
              </a:rPr>
              <a:t>from</a:t>
            </a:r>
            <a:r>
              <a:rPr lang="fr-BE" sz="1800" dirty="0">
                <a:latin typeface="Calibri" pitchFamily="34" charset="0"/>
                <a:ea typeface="ＭＳ Ｐゴシック" pitchFamily="34" charset="-128"/>
                <a:cs typeface="Calibri" pitchFamily="34" charset="0"/>
              </a:rPr>
              <a:t> the model </a:t>
            </a:r>
            <a:r>
              <a:rPr lang="fr-BE" sz="1800" dirty="0" err="1">
                <a:latin typeface="Calibri" pitchFamily="34" charset="0"/>
                <a:ea typeface="ＭＳ Ｐゴシック" pitchFamily="34" charset="-128"/>
                <a:cs typeface="Calibri" pitchFamily="34" charset="0"/>
              </a:rPr>
              <a:t>views</a:t>
            </a:r>
            <a:r>
              <a:rPr lang="fr-BE" sz="1800" dirty="0">
                <a:latin typeface="Calibri" pitchFamily="34" charset="0"/>
                <a:ea typeface="ＭＳ Ｐゴシック" pitchFamily="34" charset="-128"/>
                <a:cs typeface="Calibri" pitchFamily="34" charset="0"/>
              </a:rPr>
              <a:t>, not </a:t>
            </a:r>
            <a:r>
              <a:rPr lang="fr-BE" sz="1800">
                <a:latin typeface="Calibri" pitchFamily="34" charset="0"/>
                <a:ea typeface="ＭＳ Ｐゴシック" pitchFamily="34" charset="-128"/>
                <a:cs typeface="Calibri" pitchFamily="34" charset="0"/>
              </a:rPr>
              <a:t>randomly</a:t>
            </a:r>
            <a:endParaRPr lang="fr-BE" sz="1800" dirty="0">
              <a:ea typeface="ＭＳ Ｐゴシック" pitchFamily="34" charset="-128"/>
            </a:endParaRPr>
          </a:p>
        </p:txBody>
      </p:sp>
    </p:spTree>
    <p:extLst>
      <p:ext uri="{BB962C8B-B14F-4D97-AF65-F5344CB8AC3E}">
        <p14:creationId xmlns:p14="http://schemas.microsoft.com/office/powerpoint/2010/main" val="337599442"/>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251520" y="1556792"/>
            <a:ext cx="8589963" cy="1368425"/>
          </a:xfrm>
        </p:spPr>
        <p:txBody>
          <a:bodyPr/>
          <a:lstStyle/>
          <a:p>
            <a:pPr algn="ctr">
              <a:buFontTx/>
              <a:buNone/>
            </a:pPr>
            <a:r>
              <a:rPr lang="es-ES" b="1" dirty="0" err="1" smtClean="0"/>
              <a:t>Thank</a:t>
            </a:r>
            <a:r>
              <a:rPr lang="es-ES" b="1" dirty="0" smtClean="0"/>
              <a:t> </a:t>
            </a:r>
            <a:r>
              <a:rPr lang="es-ES" b="1" dirty="0" err="1" smtClean="0"/>
              <a:t>you</a:t>
            </a:r>
            <a:r>
              <a:rPr lang="es-ES" b="1" dirty="0" smtClean="0"/>
              <a:t> </a:t>
            </a:r>
            <a:r>
              <a:rPr lang="es-ES" b="1" dirty="0" err="1" smtClean="0"/>
              <a:t>very</a:t>
            </a:r>
            <a:r>
              <a:rPr lang="es-ES" b="1" dirty="0" smtClean="0"/>
              <a:t> </a:t>
            </a:r>
            <a:r>
              <a:rPr lang="es-ES" b="1" dirty="0" err="1" smtClean="0"/>
              <a:t>much</a:t>
            </a:r>
            <a:r>
              <a:rPr lang="es-ES" b="1" dirty="0" smtClean="0"/>
              <a:t> </a:t>
            </a:r>
            <a:r>
              <a:rPr lang="es-ES" b="1" dirty="0" err="1" smtClean="0"/>
              <a:t>for</a:t>
            </a:r>
            <a:r>
              <a:rPr lang="es-ES" b="1" dirty="0" smtClean="0"/>
              <a:t> </a:t>
            </a:r>
            <a:r>
              <a:rPr lang="es-ES" b="1" dirty="0" err="1" smtClean="0"/>
              <a:t>your</a:t>
            </a:r>
            <a:r>
              <a:rPr lang="es-ES" b="1" dirty="0" smtClean="0"/>
              <a:t> </a:t>
            </a:r>
            <a:r>
              <a:rPr lang="es-ES" b="1" dirty="0" err="1" smtClean="0"/>
              <a:t>attention</a:t>
            </a:r>
            <a:r>
              <a:rPr lang="es-ES" b="1" dirty="0" smtClean="0"/>
              <a:t>!</a:t>
            </a:r>
          </a:p>
          <a:p>
            <a:pPr algn="ctr">
              <a:buFontTx/>
              <a:buNone/>
            </a:pPr>
            <a:r>
              <a:rPr lang="es-ES" b="1" dirty="0" err="1" smtClean="0"/>
              <a:t>This</a:t>
            </a:r>
            <a:r>
              <a:rPr lang="es-ES" b="1" dirty="0" smtClean="0"/>
              <a:t> </a:t>
            </a:r>
            <a:r>
              <a:rPr lang="es-ES" b="1" dirty="0" err="1" smtClean="0"/>
              <a:t>work</a:t>
            </a:r>
            <a:r>
              <a:rPr lang="es-ES" b="1" dirty="0" smtClean="0"/>
              <a:t> </a:t>
            </a:r>
            <a:r>
              <a:rPr lang="es-ES" b="1" dirty="0" err="1" smtClean="0"/>
              <a:t>is</a:t>
            </a:r>
            <a:r>
              <a:rPr lang="es-ES" b="1" dirty="0" smtClean="0"/>
              <a:t> </a:t>
            </a:r>
            <a:r>
              <a:rPr lang="es-ES" b="1" dirty="0" err="1" smtClean="0"/>
              <a:t>supported</a:t>
            </a:r>
            <a:r>
              <a:rPr lang="es-ES" b="1" dirty="0" smtClean="0"/>
              <a:t> </a:t>
            </a:r>
            <a:r>
              <a:rPr lang="es-ES" b="1" dirty="0" err="1" smtClean="0"/>
              <a:t>by</a:t>
            </a:r>
            <a:endParaRPr lang="es-ES" b="1" dirty="0" smtClean="0"/>
          </a:p>
          <a:p>
            <a:pPr algn="ctr">
              <a:buFontTx/>
              <a:buNone/>
            </a:pPr>
            <a:r>
              <a:rPr lang="es-ES" b="1" dirty="0" smtClean="0"/>
              <a:t>FP7 </a:t>
            </a:r>
            <a:r>
              <a:rPr lang="es-ES" b="1" dirty="0" err="1" smtClean="0"/>
              <a:t>Serenoa</a:t>
            </a:r>
            <a:r>
              <a:rPr lang="es-ES" b="1" dirty="0" smtClean="0"/>
              <a:t> </a:t>
            </a:r>
            <a:r>
              <a:rPr lang="es-ES" b="1" dirty="0" err="1" smtClean="0"/>
              <a:t>European</a:t>
            </a:r>
            <a:r>
              <a:rPr lang="es-ES" b="1" dirty="0" smtClean="0"/>
              <a:t> Project (www.serenoa-fp7.eu)</a:t>
            </a:r>
          </a:p>
        </p:txBody>
      </p:sp>
      <p:pic>
        <p:nvPicPr>
          <p:cNvPr id="18435" name="Picture 4" descr="image1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9888" y="4292302"/>
            <a:ext cx="18129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5" descr="image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4999757"/>
            <a:ext cx="3167062"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11960" y="3789040"/>
            <a:ext cx="1773237"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33728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229600" cy="494928"/>
          </a:xfrm>
        </p:spPr>
        <p:txBody>
          <a:bodyPr/>
          <a:lstStyle/>
          <a:p>
            <a:r>
              <a:rPr lang="fr-BE" dirty="0" err="1" smtClean="0"/>
              <a:t>Related</a:t>
            </a:r>
            <a:r>
              <a:rPr lang="fr-BE" dirty="0" smtClean="0"/>
              <a:t> </a:t>
            </a:r>
            <a:r>
              <a:rPr lang="fr-BE" dirty="0" err="1" smtClean="0"/>
              <a:t>Work</a:t>
            </a:r>
            <a:endParaRPr lang="en-US" dirty="0"/>
          </a:p>
        </p:txBody>
      </p:sp>
      <p:sp>
        <p:nvSpPr>
          <p:cNvPr id="3" name="Text Placeholder 2"/>
          <p:cNvSpPr>
            <a:spLocks noGrp="1"/>
          </p:cNvSpPr>
          <p:nvPr>
            <p:ph type="body" idx="1"/>
          </p:nvPr>
        </p:nvSpPr>
        <p:spPr>
          <a:xfrm>
            <a:off x="457200" y="1988840"/>
            <a:ext cx="8229600" cy="4464496"/>
          </a:xfrm>
        </p:spPr>
        <p:txBody>
          <a:bodyPr/>
          <a:lstStyle/>
          <a:p>
            <a:pPr eaLnBrk="1" hangingPunct="1">
              <a:buClr>
                <a:srgbClr val="998714"/>
              </a:buClr>
              <a:buFont typeface="Wingdings" pitchFamily="2" charset="2"/>
              <a:buChar char="ü"/>
            </a:pPr>
            <a:r>
              <a:rPr lang="fr-BE" dirty="0" err="1" smtClean="0">
                <a:latin typeface="Calibri" pitchFamily="34" charset="0"/>
              </a:rPr>
              <a:t>InfoVis</a:t>
            </a:r>
            <a:endParaRPr lang="fr-BE" dirty="0">
              <a:latin typeface="Calibri" pitchFamily="34" charset="0"/>
            </a:endParaRPr>
          </a:p>
          <a:p>
            <a:pPr lvl="1" eaLnBrk="1" hangingPunct="1">
              <a:buClr>
                <a:srgbClr val="998714"/>
              </a:buClr>
              <a:buFont typeface="Wingdings" pitchFamily="2" charset="2"/>
              <a:buChar char="ü"/>
            </a:pPr>
            <a:endParaRPr lang="en-US" dirty="0"/>
          </a:p>
        </p:txBody>
      </p:sp>
      <p:pic>
        <p:nvPicPr>
          <p:cNvPr id="4" name="scatter-car.mov.WMV">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2915816" y="1915107"/>
            <a:ext cx="5688632" cy="4627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09"/>
          <p:cNvSpPr>
            <a:spLocks noChangeArrowheads="1"/>
          </p:cNvSpPr>
          <p:nvPr/>
        </p:nvSpPr>
        <p:spPr bwMode="auto">
          <a:xfrm>
            <a:off x="539552" y="6221552"/>
            <a:ext cx="1654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r>
              <a:rPr lang="fr-FR" sz="1200"/>
              <a:t>[Elmqvist </a:t>
            </a:r>
            <a:r>
              <a:rPr lang="fr-FR" sz="1200" i="1"/>
              <a:t>et al</a:t>
            </a:r>
            <a:r>
              <a:rPr lang="fr-FR" sz="1200"/>
              <a:t>., 2008]</a:t>
            </a:r>
          </a:p>
        </p:txBody>
      </p:sp>
    </p:spTree>
    <p:extLst>
      <p:ext uri="{BB962C8B-B14F-4D97-AF65-F5344CB8AC3E}">
        <p14:creationId xmlns:p14="http://schemas.microsoft.com/office/powerpoint/2010/main" val="152780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3" presetClass="mediacall" presetSubtype="0" fill="hold" nodeType="clickEffect">
                                  <p:stCondLst>
                                    <p:cond delay="0"/>
                                  </p:stCondLst>
                                  <p:childTnLst>
                                    <p:cmd type="call" cmd="stop">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229600" cy="494928"/>
          </a:xfrm>
        </p:spPr>
        <p:txBody>
          <a:bodyPr/>
          <a:lstStyle/>
          <a:p>
            <a:r>
              <a:rPr lang="fr-BE" dirty="0" err="1" smtClean="0"/>
              <a:t>Related</a:t>
            </a:r>
            <a:r>
              <a:rPr lang="fr-BE" dirty="0" smtClean="0"/>
              <a:t> </a:t>
            </a:r>
            <a:r>
              <a:rPr lang="fr-BE" dirty="0" err="1" smtClean="0"/>
              <a:t>Work</a:t>
            </a:r>
            <a:endParaRPr lang="en-US" dirty="0"/>
          </a:p>
        </p:txBody>
      </p:sp>
      <p:sp>
        <p:nvSpPr>
          <p:cNvPr id="3" name="Text Placeholder 2"/>
          <p:cNvSpPr>
            <a:spLocks noGrp="1"/>
          </p:cNvSpPr>
          <p:nvPr>
            <p:ph type="body" idx="1"/>
          </p:nvPr>
        </p:nvSpPr>
        <p:spPr>
          <a:xfrm>
            <a:off x="457200" y="1988840"/>
            <a:ext cx="8229600" cy="4464496"/>
          </a:xfrm>
        </p:spPr>
        <p:txBody>
          <a:bodyPr/>
          <a:lstStyle/>
          <a:p>
            <a:pPr eaLnBrk="1" hangingPunct="1">
              <a:buClr>
                <a:srgbClr val="998714"/>
              </a:buClr>
              <a:buFont typeface="Wingdings" pitchFamily="2" charset="2"/>
              <a:buChar char="ü"/>
            </a:pPr>
            <a:r>
              <a:rPr lang="fr-BE" dirty="0" err="1" smtClean="0">
                <a:latin typeface="Calibri" pitchFamily="34" charset="0"/>
              </a:rPr>
              <a:t>Mnemonic</a:t>
            </a:r>
            <a:r>
              <a:rPr lang="fr-BE" dirty="0" smtClean="0">
                <a:latin typeface="Calibri" pitchFamily="34" charset="0"/>
              </a:rPr>
              <a:t> </a:t>
            </a:r>
            <a:r>
              <a:rPr lang="fr-BE" dirty="0" err="1" smtClean="0">
                <a:latin typeface="Calibri" pitchFamily="34" charset="0"/>
              </a:rPr>
              <a:t>rendering</a:t>
            </a:r>
            <a:endParaRPr lang="fr-BE" dirty="0">
              <a:latin typeface="Calibri" pitchFamily="34" charset="0"/>
            </a:endParaRPr>
          </a:p>
          <a:p>
            <a:pPr lvl="1" eaLnBrk="1" hangingPunct="1">
              <a:buClr>
                <a:srgbClr val="998714"/>
              </a:buClr>
              <a:buFont typeface="Wingdings" pitchFamily="2" charset="2"/>
              <a:buChar char="ü"/>
            </a:pP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2564904"/>
            <a:ext cx="5334000" cy="401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09"/>
          <p:cNvSpPr>
            <a:spLocks noChangeArrowheads="1"/>
          </p:cNvSpPr>
          <p:nvPr/>
        </p:nvSpPr>
        <p:spPr bwMode="auto">
          <a:xfrm>
            <a:off x="179512" y="6237312"/>
            <a:ext cx="3236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r>
              <a:rPr lang="fr-FR" sz="1200" dirty="0"/>
              <a:t>[</a:t>
            </a:r>
            <a:r>
              <a:rPr lang="fr-FR" sz="1200" dirty="0" err="1"/>
              <a:t>Bezerianos</a:t>
            </a:r>
            <a:r>
              <a:rPr lang="fr-FR" sz="1200" dirty="0"/>
              <a:t>, Dragicevic, </a:t>
            </a:r>
            <a:r>
              <a:rPr lang="fr-FR" sz="1200" dirty="0" err="1"/>
              <a:t>Balakrishnan</a:t>
            </a:r>
            <a:r>
              <a:rPr lang="fr-FR" sz="1200" dirty="0"/>
              <a:t>, 2008]</a:t>
            </a:r>
          </a:p>
        </p:txBody>
      </p:sp>
    </p:spTree>
    <p:extLst>
      <p:ext uri="{BB962C8B-B14F-4D97-AF65-F5344CB8AC3E}">
        <p14:creationId xmlns:p14="http://schemas.microsoft.com/office/powerpoint/2010/main" val="22528602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229600" cy="494928"/>
          </a:xfrm>
        </p:spPr>
        <p:txBody>
          <a:bodyPr/>
          <a:lstStyle/>
          <a:p>
            <a:r>
              <a:rPr lang="fr-BE" dirty="0" err="1" smtClean="0"/>
              <a:t>Related</a:t>
            </a:r>
            <a:r>
              <a:rPr lang="fr-BE" dirty="0" smtClean="0"/>
              <a:t> </a:t>
            </a:r>
            <a:r>
              <a:rPr lang="fr-BE" dirty="0" err="1" smtClean="0"/>
              <a:t>Work</a:t>
            </a:r>
            <a:endParaRPr lang="en-US" dirty="0"/>
          </a:p>
        </p:txBody>
      </p:sp>
      <p:sp>
        <p:nvSpPr>
          <p:cNvPr id="3" name="Text Placeholder 2"/>
          <p:cNvSpPr>
            <a:spLocks noGrp="1"/>
          </p:cNvSpPr>
          <p:nvPr>
            <p:ph type="body" idx="1"/>
          </p:nvPr>
        </p:nvSpPr>
        <p:spPr>
          <a:xfrm>
            <a:off x="457200" y="1988840"/>
            <a:ext cx="8229600" cy="4464496"/>
          </a:xfrm>
        </p:spPr>
        <p:txBody>
          <a:bodyPr/>
          <a:lstStyle/>
          <a:p>
            <a:pPr eaLnBrk="1" hangingPunct="1">
              <a:buClr>
                <a:srgbClr val="998714"/>
              </a:buClr>
              <a:buFont typeface="Wingdings" pitchFamily="2" charset="2"/>
              <a:buChar char="ü"/>
            </a:pPr>
            <a:r>
              <a:rPr lang="fr-BE" dirty="0" smtClean="0">
                <a:latin typeface="Calibri" pitchFamily="34" charset="0"/>
              </a:rPr>
              <a:t>Spatial aspects</a:t>
            </a:r>
            <a:endParaRPr lang="fr-BE" dirty="0">
              <a:latin typeface="Calibri" pitchFamily="34" charset="0"/>
            </a:endParaRPr>
          </a:p>
          <a:p>
            <a:pPr lvl="1" eaLnBrk="1" hangingPunct="1">
              <a:buClr>
                <a:srgbClr val="998714"/>
              </a:buClr>
              <a:buFont typeface="Wingdings" pitchFamily="2" charset="2"/>
              <a:buChar char="ü"/>
            </a:pPr>
            <a:endParaRPr lang="en-US" dirty="0"/>
          </a:p>
        </p:txBody>
      </p:sp>
      <p:pic>
        <p:nvPicPr>
          <p:cNvPr id="4" name="Picture 4" descr="he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3071813"/>
            <a:ext cx="774065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371975" y="3324225"/>
            <a:ext cx="406400" cy="523875"/>
          </a:xfrm>
          <a:prstGeom prst="rect">
            <a:avLst/>
          </a:prstGeom>
          <a:noFill/>
        </p:spPr>
        <p:txBody>
          <a:bodyPr wrap="none">
            <a:spAutoFit/>
          </a:bodyPr>
          <a:lstStyle/>
          <a:p>
            <a:pPr>
              <a:defRPr/>
            </a:pPr>
            <a:r>
              <a:rPr lang="en-US" sz="2800" b="1" dirty="0">
                <a:solidFill>
                  <a:schemeClr val="accent5">
                    <a:lumMod val="75000"/>
                  </a:schemeClr>
                </a:solidFill>
                <a:latin typeface="+mj-lt"/>
              </a:rPr>
              <a:t>?</a:t>
            </a:r>
            <a:endParaRPr lang="fr-FR" sz="2800" b="1" dirty="0">
              <a:solidFill>
                <a:schemeClr val="accent5">
                  <a:lumMod val="75000"/>
                </a:schemeClr>
              </a:solidFill>
              <a:latin typeface="+mj-lt"/>
            </a:endParaRPr>
          </a:p>
        </p:txBody>
      </p:sp>
      <p:sp>
        <p:nvSpPr>
          <p:cNvPr id="6" name="TextBox 5"/>
          <p:cNvSpPr txBox="1"/>
          <p:nvPr/>
        </p:nvSpPr>
        <p:spPr>
          <a:xfrm>
            <a:off x="4381500" y="4286250"/>
            <a:ext cx="406400" cy="523875"/>
          </a:xfrm>
          <a:prstGeom prst="rect">
            <a:avLst/>
          </a:prstGeom>
          <a:noFill/>
        </p:spPr>
        <p:txBody>
          <a:bodyPr wrap="none">
            <a:spAutoFit/>
          </a:bodyPr>
          <a:lstStyle/>
          <a:p>
            <a:pPr>
              <a:defRPr/>
            </a:pPr>
            <a:r>
              <a:rPr lang="en-US" sz="2800" b="1" dirty="0">
                <a:solidFill>
                  <a:schemeClr val="accent5">
                    <a:lumMod val="75000"/>
                  </a:schemeClr>
                </a:solidFill>
                <a:latin typeface="+mj-lt"/>
              </a:rPr>
              <a:t>?</a:t>
            </a:r>
            <a:endParaRPr lang="fr-FR" sz="2800" b="1" dirty="0">
              <a:solidFill>
                <a:schemeClr val="accent5">
                  <a:lumMod val="75000"/>
                </a:schemeClr>
              </a:solidFill>
              <a:latin typeface="+mj-lt"/>
            </a:endParaRPr>
          </a:p>
        </p:txBody>
      </p:sp>
      <p:grpSp>
        <p:nvGrpSpPr>
          <p:cNvPr id="7" name="Group 8"/>
          <p:cNvGrpSpPr>
            <a:grpSpLocks/>
          </p:cNvGrpSpPr>
          <p:nvPr/>
        </p:nvGrpSpPr>
        <p:grpSpPr bwMode="auto">
          <a:xfrm>
            <a:off x="1787525" y="2990850"/>
            <a:ext cx="5616575" cy="2232025"/>
            <a:chOff x="1835696" y="3212976"/>
            <a:chExt cx="5616624" cy="2232248"/>
          </a:xfrm>
        </p:grpSpPr>
        <p:sp>
          <p:nvSpPr>
            <p:cNvPr id="8" name="Rectangle 7"/>
            <p:cNvSpPr/>
            <p:nvPr/>
          </p:nvSpPr>
          <p:spPr>
            <a:xfrm>
              <a:off x="2556427" y="3212976"/>
              <a:ext cx="3959260" cy="2160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Rectangle 8"/>
            <p:cNvSpPr/>
            <p:nvPr/>
          </p:nvSpPr>
          <p:spPr>
            <a:xfrm>
              <a:off x="1835696" y="3284421"/>
              <a:ext cx="5545186" cy="576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 name="Rectangle 9"/>
            <p:cNvSpPr/>
            <p:nvPr/>
          </p:nvSpPr>
          <p:spPr>
            <a:xfrm>
              <a:off x="1907135" y="4797459"/>
              <a:ext cx="5545185" cy="647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11" name="Group 11"/>
          <p:cNvGrpSpPr>
            <a:grpSpLocks/>
          </p:cNvGrpSpPr>
          <p:nvPr/>
        </p:nvGrpSpPr>
        <p:grpSpPr bwMode="auto">
          <a:xfrm>
            <a:off x="676275" y="3076575"/>
            <a:ext cx="7718425" cy="461963"/>
            <a:chOff x="600075" y="3152772"/>
            <a:chExt cx="7717646" cy="461734"/>
          </a:xfrm>
        </p:grpSpPr>
        <p:sp>
          <p:nvSpPr>
            <p:cNvPr id="12" name="TextBox 9"/>
            <p:cNvSpPr txBox="1">
              <a:spLocks noChangeArrowheads="1"/>
            </p:cNvSpPr>
            <p:nvPr/>
          </p:nvSpPr>
          <p:spPr bwMode="auto">
            <a:xfrm>
              <a:off x="600075" y="3152772"/>
              <a:ext cx="1845297"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400" b="1">
                  <a:solidFill>
                    <a:srgbClr val="829EBC"/>
                  </a:solidFill>
                  <a:latin typeface="Corbel" pitchFamily="34" charset="0"/>
                </a:rPr>
                <a:t>Initial Image</a:t>
              </a:r>
              <a:endParaRPr lang="fr-FR" sz="2400" b="1">
                <a:solidFill>
                  <a:srgbClr val="829EBC"/>
                </a:solidFill>
                <a:latin typeface="Corbel" pitchFamily="34" charset="0"/>
              </a:endParaRPr>
            </a:p>
          </p:txBody>
        </p:sp>
        <p:sp>
          <p:nvSpPr>
            <p:cNvPr id="13" name="TextBox 10"/>
            <p:cNvSpPr txBox="1">
              <a:spLocks noChangeArrowheads="1"/>
            </p:cNvSpPr>
            <p:nvPr/>
          </p:nvSpPr>
          <p:spPr bwMode="auto">
            <a:xfrm>
              <a:off x="6591041" y="3152772"/>
              <a:ext cx="1726680"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400" b="1">
                  <a:solidFill>
                    <a:srgbClr val="829EBC"/>
                  </a:solidFill>
                  <a:latin typeface="Corbel" pitchFamily="34" charset="0"/>
                </a:rPr>
                <a:t>Final Image</a:t>
              </a:r>
              <a:endParaRPr lang="fr-FR" sz="2400" b="1">
                <a:solidFill>
                  <a:srgbClr val="829EBC"/>
                </a:solidFill>
                <a:latin typeface="Corbel" pitchFamily="34" charset="0"/>
              </a:endParaRPr>
            </a:p>
          </p:txBody>
        </p:sp>
      </p:grpSp>
      <p:sp>
        <p:nvSpPr>
          <p:cNvPr id="14" name="Rectangle 309"/>
          <p:cNvSpPr>
            <a:spLocks noChangeArrowheads="1"/>
          </p:cNvSpPr>
          <p:nvPr/>
        </p:nvSpPr>
        <p:spPr bwMode="auto">
          <a:xfrm>
            <a:off x="676275" y="6226175"/>
            <a:ext cx="1814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r>
              <a:rPr lang="fr-FR" sz="1200" dirty="0"/>
              <a:t>[Heer, Robertson, 2007]</a:t>
            </a:r>
          </a:p>
        </p:txBody>
      </p:sp>
    </p:spTree>
    <p:extLst>
      <p:ext uri="{BB962C8B-B14F-4D97-AF65-F5344CB8AC3E}">
        <p14:creationId xmlns:p14="http://schemas.microsoft.com/office/powerpoint/2010/main" val="89155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xit" presetSubtype="0" fill="hold" nodeType="withEffect">
                                  <p:stCondLst>
                                    <p:cond delay="0"/>
                                  </p:stCondLst>
                                  <p:childTnLst>
                                    <p:set>
                                      <p:cBhvr>
                                        <p:cTn id="9"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229600" cy="494928"/>
          </a:xfrm>
        </p:spPr>
        <p:txBody>
          <a:bodyPr/>
          <a:lstStyle/>
          <a:p>
            <a:r>
              <a:rPr lang="fr-BE" dirty="0" err="1" smtClean="0"/>
              <a:t>Related</a:t>
            </a:r>
            <a:r>
              <a:rPr lang="fr-BE" dirty="0" smtClean="0"/>
              <a:t> </a:t>
            </a:r>
            <a:r>
              <a:rPr lang="fr-BE" dirty="0" err="1" smtClean="0"/>
              <a:t>Work</a:t>
            </a:r>
            <a:endParaRPr lang="en-US" dirty="0"/>
          </a:p>
        </p:txBody>
      </p:sp>
      <p:sp>
        <p:nvSpPr>
          <p:cNvPr id="3" name="Text Placeholder 2"/>
          <p:cNvSpPr>
            <a:spLocks noGrp="1"/>
          </p:cNvSpPr>
          <p:nvPr>
            <p:ph type="body" idx="1"/>
          </p:nvPr>
        </p:nvSpPr>
        <p:spPr>
          <a:xfrm>
            <a:off x="457200" y="1988840"/>
            <a:ext cx="8229600" cy="4464496"/>
          </a:xfrm>
        </p:spPr>
        <p:txBody>
          <a:bodyPr/>
          <a:lstStyle/>
          <a:p>
            <a:pPr eaLnBrk="1" hangingPunct="1">
              <a:buClr>
                <a:srgbClr val="998714"/>
              </a:buClr>
              <a:buFont typeface="Wingdings" pitchFamily="2" charset="2"/>
              <a:buChar char="ü"/>
            </a:pPr>
            <a:r>
              <a:rPr lang="fr-BE" dirty="0" smtClean="0">
                <a:latin typeface="Calibri" pitchFamily="34" charset="0"/>
              </a:rPr>
              <a:t>Animation</a:t>
            </a:r>
            <a:br>
              <a:rPr lang="fr-BE" dirty="0" smtClean="0">
                <a:latin typeface="Calibri" pitchFamily="34" charset="0"/>
              </a:rPr>
            </a:br>
            <a:r>
              <a:rPr lang="fr-BE" dirty="0" smtClean="0">
                <a:latin typeface="Calibri" pitchFamily="34" charset="0"/>
              </a:rPr>
              <a:t>in </a:t>
            </a:r>
            <a:r>
              <a:rPr lang="fr-BE" dirty="0" err="1" smtClean="0">
                <a:latin typeface="Calibri" pitchFamily="34" charset="0"/>
              </a:rPr>
              <a:t>statistics</a:t>
            </a:r>
            <a:endParaRPr lang="fr-BE" dirty="0">
              <a:latin typeface="Calibri" pitchFamily="34" charset="0"/>
            </a:endParaRPr>
          </a:p>
          <a:p>
            <a:pPr lvl="1" eaLnBrk="1" hangingPunct="1">
              <a:buClr>
                <a:srgbClr val="998714"/>
              </a:buClr>
              <a:buFont typeface="Wingdings" pitchFamily="2" charset="2"/>
              <a:buChar char="ü"/>
            </a:pPr>
            <a:endParaRPr lang="en-US" dirty="0"/>
          </a:p>
        </p:txBody>
      </p:sp>
      <p:sp>
        <p:nvSpPr>
          <p:cNvPr id="14" name="Rectangle 309"/>
          <p:cNvSpPr>
            <a:spLocks noChangeArrowheads="1"/>
          </p:cNvSpPr>
          <p:nvPr/>
        </p:nvSpPr>
        <p:spPr bwMode="auto">
          <a:xfrm>
            <a:off x="676275" y="6226175"/>
            <a:ext cx="1814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r>
              <a:rPr lang="fr-FR" sz="1200" dirty="0"/>
              <a:t>[Heer, Robertson, 2007]</a:t>
            </a:r>
          </a:p>
        </p:txBody>
      </p:sp>
      <p:pic>
        <p:nvPicPr>
          <p:cNvPr id="15" name="Heer-InfoVis2007.mov">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2782757" y="1988840"/>
            <a:ext cx="6208712"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89394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229600" cy="494928"/>
          </a:xfrm>
        </p:spPr>
        <p:txBody>
          <a:bodyPr/>
          <a:lstStyle/>
          <a:p>
            <a:r>
              <a:rPr lang="fr-BE" dirty="0" err="1" smtClean="0"/>
              <a:t>Related</a:t>
            </a:r>
            <a:r>
              <a:rPr lang="fr-BE" dirty="0" smtClean="0"/>
              <a:t> </a:t>
            </a:r>
            <a:r>
              <a:rPr lang="fr-BE" dirty="0" err="1" smtClean="0"/>
              <a:t>Work</a:t>
            </a:r>
            <a:endParaRPr lang="en-US" dirty="0"/>
          </a:p>
        </p:txBody>
      </p:sp>
      <p:sp>
        <p:nvSpPr>
          <p:cNvPr id="3" name="Text Placeholder 2"/>
          <p:cNvSpPr>
            <a:spLocks noGrp="1"/>
          </p:cNvSpPr>
          <p:nvPr>
            <p:ph type="body" idx="1"/>
          </p:nvPr>
        </p:nvSpPr>
        <p:spPr>
          <a:xfrm>
            <a:off x="457200" y="1988840"/>
            <a:ext cx="8229600" cy="4464496"/>
          </a:xfrm>
        </p:spPr>
        <p:txBody>
          <a:bodyPr/>
          <a:lstStyle/>
          <a:p>
            <a:pPr eaLnBrk="1" hangingPunct="1">
              <a:buClr>
                <a:srgbClr val="998714"/>
              </a:buClr>
              <a:buFont typeface="Wingdings" pitchFamily="2" charset="2"/>
              <a:buChar char="ü"/>
            </a:pPr>
            <a:r>
              <a:rPr lang="fr-BE" dirty="0" err="1" smtClean="0">
                <a:latin typeface="Calibri" pitchFamily="34" charset="0"/>
              </a:rPr>
              <a:t>Phosphor</a:t>
            </a:r>
            <a:r>
              <a:rPr lang="fr-BE" dirty="0" smtClean="0">
                <a:latin typeface="Calibri" pitchFamily="34" charset="0"/>
              </a:rPr>
              <a:t/>
            </a:r>
            <a:br>
              <a:rPr lang="fr-BE" dirty="0" smtClean="0">
                <a:latin typeface="Calibri" pitchFamily="34" charset="0"/>
              </a:rPr>
            </a:br>
            <a:r>
              <a:rPr lang="fr-BE" dirty="0" err="1" smtClean="0">
                <a:latin typeface="Calibri" pitchFamily="34" charset="0"/>
              </a:rPr>
              <a:t>Widgets</a:t>
            </a:r>
            <a:endParaRPr lang="fr-BE" dirty="0">
              <a:latin typeface="Calibri" pitchFamily="34" charset="0"/>
            </a:endParaRPr>
          </a:p>
          <a:p>
            <a:pPr lvl="1" eaLnBrk="1" hangingPunct="1">
              <a:buClr>
                <a:srgbClr val="998714"/>
              </a:buClr>
              <a:buFont typeface="Wingdings" pitchFamily="2" charset="2"/>
              <a:buChar char="ü"/>
            </a:pPr>
            <a:endParaRPr lang="en-US" dirty="0"/>
          </a:p>
        </p:txBody>
      </p:sp>
      <p:sp>
        <p:nvSpPr>
          <p:cNvPr id="14" name="Rectangle 309"/>
          <p:cNvSpPr>
            <a:spLocks noChangeArrowheads="1"/>
          </p:cNvSpPr>
          <p:nvPr/>
        </p:nvSpPr>
        <p:spPr bwMode="auto">
          <a:xfrm>
            <a:off x="395536" y="6503174"/>
            <a:ext cx="78628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r>
              <a:rPr lang="fr-FR" sz="1200" dirty="0" smtClean="0"/>
              <a:t>[</a:t>
            </a:r>
            <a:r>
              <a:rPr lang="en-US" sz="1200" dirty="0" err="1"/>
              <a:t>Baudisch</a:t>
            </a:r>
            <a:r>
              <a:rPr lang="en-US" sz="1200" dirty="0"/>
              <a:t>, P., Tan, D., </a:t>
            </a:r>
            <a:r>
              <a:rPr lang="en-US" sz="1200" dirty="0" err="1"/>
              <a:t>Collomb</a:t>
            </a:r>
            <a:r>
              <a:rPr lang="en-US" sz="1200" dirty="0"/>
              <a:t>, M., Robbins, D., Hinckley, K., </a:t>
            </a:r>
            <a:r>
              <a:rPr lang="en-US" sz="1200" dirty="0" err="1"/>
              <a:t>Agrawala</a:t>
            </a:r>
            <a:r>
              <a:rPr lang="en-US" sz="1200" dirty="0"/>
              <a:t>, M., Zhao, S., and Ramos, G</a:t>
            </a:r>
            <a:r>
              <a:rPr lang="fr-FR" sz="1200" dirty="0" smtClean="0"/>
              <a:t>, UIST'2007</a:t>
            </a:r>
            <a:r>
              <a:rPr lang="fr-FR" sz="1200" dirty="0"/>
              <a:t>]</a:t>
            </a:r>
          </a:p>
        </p:txBody>
      </p:sp>
      <p:pic>
        <p:nvPicPr>
          <p:cNvPr id="6" name="Baudisch-UIST2006-Phosphor.avi">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2627784" y="1844824"/>
            <a:ext cx="6316662"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9527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2345</TotalTime>
  <Words>1928</Words>
  <Application>Microsoft Office PowerPoint</Application>
  <PresentationFormat>On-screen Show (4:3)</PresentationFormat>
  <Paragraphs>262</Paragraphs>
  <Slides>47</Slides>
  <Notes>8</Notes>
  <HiddenSlides>0</HiddenSlides>
  <MMClips>12</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Diseño predeterminado</vt:lpstr>
      <vt:lpstr>PowerPoint Presentation</vt:lpstr>
      <vt:lpstr>PowerPoint Presentation</vt:lpstr>
      <vt:lpstr>Motivations</vt:lpstr>
      <vt:lpstr>Related Work</vt:lpstr>
      <vt:lpstr>Related Work</vt:lpstr>
      <vt:lpstr>Related Work</vt:lpstr>
      <vt:lpstr>Related Work</vt:lpstr>
      <vt:lpstr>Related Work</vt:lpstr>
      <vt:lpstr>Related Work</vt:lpstr>
      <vt:lpstr>PowerPoint Presentation</vt:lpstr>
      <vt:lpstr>Related Work</vt:lpstr>
      <vt:lpstr>Related Work</vt:lpstr>
      <vt:lpstr>When to use animated transition</vt:lpstr>
      <vt:lpstr>Examples of animated transition</vt:lpstr>
      <vt:lpstr>Examples of animated transition</vt:lpstr>
      <vt:lpstr>Examples of animated transition</vt:lpstr>
      <vt:lpstr>Examples of animated transition</vt:lpstr>
      <vt:lpstr>Examples of animated transition</vt:lpstr>
      <vt:lpstr>Framework for animated transition</vt:lpstr>
      <vt:lpstr>Example of instantiation: visual transitions</vt:lpstr>
      <vt:lpstr>First instantiation for user interface adaptation</vt:lpstr>
      <vt:lpstr>Software architecture</vt:lpstr>
      <vt:lpstr>Adaptation operations</vt:lpstr>
      <vt:lpstr>Associate an animated transition</vt:lpstr>
      <vt:lpstr>Sample #1</vt:lpstr>
      <vt:lpstr>Sample #2</vt:lpstr>
      <vt:lpstr>Sample #3</vt:lpstr>
      <vt:lpstr>Sample #4</vt:lpstr>
      <vt:lpstr>Examples of application</vt:lpstr>
      <vt:lpstr>User study</vt:lpstr>
      <vt:lpstr>Second instantiation: transitions between UI views</vt:lpstr>
      <vt:lpstr>Motivations</vt:lpstr>
      <vt:lpstr>Background</vt:lpstr>
      <vt:lpstr>Background</vt:lpstr>
      <vt:lpstr>Background</vt:lpstr>
      <vt:lpstr>Background</vt:lpstr>
      <vt:lpstr>Methodology</vt:lpstr>
      <vt:lpstr>Animated transitions</vt:lpstr>
      <vt:lpstr>How to animate</vt:lpstr>
      <vt:lpstr>UsiView: transitions between views</vt:lpstr>
      <vt:lpstr>Animated Transition from CV to EV</vt:lpstr>
      <vt:lpstr>Animated Transition from IV to EV</vt:lpstr>
      <vt:lpstr>Anim. Trans. from IV to EV (identified)</vt:lpstr>
      <vt:lpstr>Anim. Trans. from IV to EV (Slow down)</vt:lpstr>
      <vt:lpstr>Related work: Gliimpse from P. Dragicevic</vt:lpstr>
      <vt:lpstr>Conclusion</vt:lpstr>
      <vt:lpstr>PowerPoint Presentation</vt:lpstr>
    </vt:vector>
  </TitlesOfParts>
  <Company>Université catholique de Louvain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review of Animation Techniques for User Interface Design</dc:title>
  <dc:creator>jean.vanderdonckt@uclouvain.be;vivian.genaromotti@uclouvain.be</dc:creator>
  <cp:keywords>user interface design, graphical user interfaces, user interface description language, usixml</cp:keywords>
  <dc:description>Keynote address at Armenia'2012 conference (Quindio, Columbia, October 10, 2012)</dc:description>
  <cp:lastModifiedBy>Jean Vanderdonckt</cp:lastModifiedBy>
  <cp:revision>52</cp:revision>
  <cp:lastPrinted>2011-08-16T12:46:25Z</cp:lastPrinted>
  <dcterms:created xsi:type="dcterms:W3CDTF">2006-08-25T14:31:31Z</dcterms:created>
  <dcterms:modified xsi:type="dcterms:W3CDTF">2012-10-10T13:49:52Z</dcterms:modified>
  <cp:category>Technology, computer science</cp:category>
</cp:coreProperties>
</file>