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2"/>
  </p:notesMasterIdLst>
  <p:sldIdLst>
    <p:sldId id="256" r:id="rId2"/>
    <p:sldId id="292" r:id="rId3"/>
    <p:sldId id="277" r:id="rId4"/>
    <p:sldId id="271" r:id="rId5"/>
    <p:sldId id="293" r:id="rId6"/>
    <p:sldId id="294" r:id="rId7"/>
    <p:sldId id="275" r:id="rId8"/>
    <p:sldId id="279" r:id="rId9"/>
    <p:sldId id="280" r:id="rId10"/>
    <p:sldId id="281" r:id="rId11"/>
    <p:sldId id="282" r:id="rId12"/>
    <p:sldId id="283" r:id="rId13"/>
    <p:sldId id="267" r:id="rId14"/>
    <p:sldId id="263" r:id="rId15"/>
    <p:sldId id="264" r:id="rId16"/>
    <p:sldId id="289" r:id="rId17"/>
    <p:sldId id="290" r:id="rId18"/>
    <p:sldId id="268" r:id="rId19"/>
    <p:sldId id="269"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5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8170" autoAdjust="0"/>
  </p:normalViewPr>
  <p:slideViewPr>
    <p:cSldViewPr>
      <p:cViewPr>
        <p:scale>
          <a:sx n="80" d="100"/>
          <a:sy n="80" d="100"/>
        </p:scale>
        <p:origin x="-1512" y="-28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A2797-0D05-4AE4-95D2-1810DD8074F8}" type="datetimeFigureOut">
              <a:rPr lang="en-US" smtClean="0"/>
              <a:pPr/>
              <a:t>10/15/2010</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0EAE0-0C18-49A9-9404-B857D746E57B}" type="slidenum">
              <a:rPr lang="en-US" smtClean="0"/>
              <a:pPr/>
              <a:t>‹#›</a:t>
            </a:fld>
            <a:endParaRPr lang="en-US"/>
          </a:p>
        </p:txBody>
      </p:sp>
    </p:spTree>
    <p:extLst>
      <p:ext uri="{BB962C8B-B14F-4D97-AF65-F5344CB8AC3E}">
        <p14:creationId xmlns:p14="http://schemas.microsoft.com/office/powerpoint/2010/main" val="122082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09A0EAE0-0C18-49A9-9404-B857D746E57B}" type="slidenum">
              <a:rPr lang="en-US" smtClean="0"/>
              <a:pPr/>
              <a:t>1</a:t>
            </a:fld>
            <a:endParaRPr lang="en-US"/>
          </a:p>
        </p:txBody>
      </p:sp>
    </p:spTree>
    <p:extLst>
      <p:ext uri="{BB962C8B-B14F-4D97-AF65-F5344CB8AC3E}">
        <p14:creationId xmlns:p14="http://schemas.microsoft.com/office/powerpoint/2010/main" val="215371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The menu allows Users (Patients,</a:t>
            </a:r>
            <a:r>
              <a:rPr lang="en-US" baseline="0" dirty="0" smtClean="0"/>
              <a:t> in this case) to login and select a drink, a meal and a dessert according to their state.</a:t>
            </a:r>
          </a:p>
          <a:p>
            <a:endParaRPr lang="en-US" baseline="0" dirty="0" smtClean="0"/>
          </a:p>
          <a:p>
            <a:r>
              <a:rPr lang="en-US" baseline="0" dirty="0" err="1" smtClean="0"/>
              <a:t>NormalPatients</a:t>
            </a:r>
            <a:r>
              <a:rPr lang="en-US" baseline="0" dirty="0" smtClean="0"/>
              <a:t> are able to choose a Drink (3 options: Water, Orange, Juice and Wine)</a:t>
            </a:r>
          </a:p>
          <a:p>
            <a:r>
              <a:rPr lang="en-US" baseline="0" dirty="0" smtClean="0"/>
              <a:t>However, the </a:t>
            </a:r>
            <a:r>
              <a:rPr lang="en-US" baseline="0" dirty="0" err="1" smtClean="0"/>
              <a:t>Organce</a:t>
            </a:r>
            <a:r>
              <a:rPr lang="en-US" baseline="0" dirty="0" smtClean="0"/>
              <a:t> Juice is forbidden for Patients with </a:t>
            </a:r>
            <a:r>
              <a:rPr lang="en-US" baseline="0" dirty="0" err="1" smtClean="0"/>
              <a:t>Gycemia</a:t>
            </a:r>
            <a:r>
              <a:rPr lang="en-US" baseline="0" dirty="0" smtClean="0"/>
              <a:t> (</a:t>
            </a:r>
            <a:r>
              <a:rPr lang="en-US" baseline="0" dirty="0" err="1" smtClean="0"/>
              <a:t>Hipo</a:t>
            </a:r>
            <a:r>
              <a:rPr lang="en-US" baseline="0" dirty="0" smtClean="0"/>
              <a:t> or Hyper)</a:t>
            </a:r>
          </a:p>
          <a:p>
            <a:endParaRPr lang="en-US" baseline="0" dirty="0" smtClean="0"/>
          </a:p>
          <a:p>
            <a:r>
              <a:rPr lang="en-US" baseline="0" dirty="0" smtClean="0"/>
              <a:t>(point out the zoom)</a:t>
            </a:r>
          </a:p>
          <a:p>
            <a:r>
              <a:rPr lang="en-US" baseline="0" dirty="0" smtClean="0"/>
              <a:t>Show more example if time.</a:t>
            </a:r>
          </a:p>
          <a:p>
            <a:endParaRPr lang="en-US" baseline="0" dirty="0" smtClean="0"/>
          </a:p>
          <a:p>
            <a:endParaRPr lang="en-US" baseline="0" dirty="0" smtClean="0"/>
          </a:p>
          <a:p>
            <a:endParaRPr lang="en-US" dirty="0"/>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After defining the AUI,  we define the mappings between the Task</a:t>
            </a:r>
            <a:r>
              <a:rPr lang="en-US" baseline="0" dirty="0" smtClean="0"/>
              <a:t> &amp; Concepts layer and the AUI components.</a:t>
            </a:r>
          </a:p>
          <a:p>
            <a:endParaRPr lang="en-US" baseline="0" dirty="0" smtClean="0"/>
          </a:p>
          <a:p>
            <a:r>
              <a:rPr lang="en-US" baseline="0" dirty="0" smtClean="0"/>
              <a:t>Thus, we have defined the </a:t>
            </a:r>
            <a:r>
              <a:rPr lang="en-US" baseline="0" dirty="0" err="1" smtClean="0"/>
              <a:t>ContainerObserves</a:t>
            </a:r>
            <a:r>
              <a:rPr lang="en-US" baseline="0" dirty="0" smtClean="0"/>
              <a:t> mapping between Individuals and Abstract Containers.</a:t>
            </a:r>
          </a:p>
          <a:p>
            <a:r>
              <a:rPr lang="en-US" baseline="0" dirty="0" smtClean="0"/>
              <a:t>As consequence, we define different containers for different roles.</a:t>
            </a:r>
          </a:p>
          <a:p>
            <a:endParaRPr lang="en-US" baseline="0" dirty="0" smtClean="0"/>
          </a:p>
          <a:p>
            <a:r>
              <a:rPr lang="en-US" baseline="0" dirty="0" smtClean="0"/>
              <a:t>[Next Slide]</a:t>
            </a:r>
          </a:p>
          <a:p>
            <a:r>
              <a:rPr lang="en-US" baseline="0" dirty="0" smtClean="0"/>
              <a:t>Then, we define the </a:t>
            </a:r>
            <a:r>
              <a:rPr lang="en-US" baseline="0" dirty="0" err="1" smtClean="0"/>
              <a:t>FacetObserves</a:t>
            </a:r>
            <a:r>
              <a:rPr lang="en-US" baseline="0" dirty="0" smtClean="0"/>
              <a:t> mapping between Individuals and Facets.</a:t>
            </a:r>
          </a:p>
          <a:p>
            <a:r>
              <a:rPr lang="en-US" baseline="0" dirty="0" smtClean="0"/>
              <a:t>As </a:t>
            </a:r>
            <a:r>
              <a:rPr lang="en-US" baseline="0" dirty="0" err="1" smtClean="0"/>
              <a:t>concequence</a:t>
            </a:r>
            <a:r>
              <a:rPr lang="en-US" baseline="0" dirty="0" smtClean="0"/>
              <a:t>, we are able to “change” the abstract </a:t>
            </a:r>
            <a:r>
              <a:rPr lang="en-US" baseline="0" dirty="0" err="1" smtClean="0"/>
              <a:t>behaviour</a:t>
            </a:r>
            <a:r>
              <a:rPr lang="en-US" baseline="0" dirty="0" smtClean="0"/>
              <a:t> of the component according to the entity “state” (Individual).</a:t>
            </a:r>
            <a:endParaRPr lang="en-US" dirty="0"/>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Lets see how it works,</a:t>
            </a:r>
          </a:p>
          <a:p>
            <a:endParaRPr lang="en-US" dirty="0" smtClean="0"/>
          </a:p>
          <a:p>
            <a:r>
              <a:rPr lang="en-US" dirty="0" smtClean="0"/>
              <a:t>First, sensors perceive the bio-physical</a:t>
            </a:r>
            <a:r>
              <a:rPr lang="en-US" baseline="0" dirty="0" smtClean="0"/>
              <a:t> conditions of the user.</a:t>
            </a:r>
          </a:p>
          <a:p>
            <a:r>
              <a:rPr lang="en-US" baseline="0" dirty="0" smtClean="0"/>
              <a:t>[step]</a:t>
            </a:r>
          </a:p>
          <a:p>
            <a:r>
              <a:rPr lang="en-US" baseline="0" dirty="0" smtClean="0"/>
              <a:t>Then, interpreters process this information and is sent to the “user model”</a:t>
            </a:r>
          </a:p>
          <a:p>
            <a:r>
              <a:rPr lang="en-US" baseline="0" dirty="0" smtClean="0"/>
              <a:t>[step]</a:t>
            </a:r>
          </a:p>
          <a:p>
            <a:r>
              <a:rPr lang="en-US" baseline="0" dirty="0" smtClean="0"/>
              <a:t>Afterwards, the individual propagates the user “state” to the components</a:t>
            </a:r>
          </a:p>
          <a:p>
            <a:r>
              <a:rPr lang="en-US" baseline="0" dirty="0" smtClean="0"/>
              <a:t>[step]</a:t>
            </a:r>
          </a:p>
          <a:p>
            <a:r>
              <a:rPr lang="en-US" baseline="0" dirty="0" smtClean="0"/>
              <a:t>Finally, the information is represented into the FUI through the refine/abstract mappings.</a:t>
            </a:r>
            <a:endParaRPr lang="en-US" dirty="0"/>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Again, lets see how it works,</a:t>
            </a:r>
          </a:p>
          <a:p>
            <a:endParaRPr lang="en-US" dirty="0" smtClean="0"/>
          </a:p>
          <a:p>
            <a:r>
              <a:rPr lang="en-US" dirty="0" smtClean="0"/>
              <a:t>First, sensors perceive the bio-physical</a:t>
            </a:r>
            <a:r>
              <a:rPr lang="en-US" baseline="0" dirty="0" smtClean="0"/>
              <a:t> conditions of the user.</a:t>
            </a:r>
          </a:p>
          <a:p>
            <a:r>
              <a:rPr lang="en-US" baseline="0" dirty="0" smtClean="0"/>
              <a:t>[step]</a:t>
            </a:r>
          </a:p>
          <a:p>
            <a:r>
              <a:rPr lang="en-US" baseline="0" dirty="0" smtClean="0"/>
              <a:t>Then, interpreters process this information and is sent to the “user model” (note that the Individual has changed due to the definition of the “temperature above 38,5ºC” feature constraint)</a:t>
            </a:r>
          </a:p>
          <a:p>
            <a:r>
              <a:rPr lang="en-US" baseline="0" dirty="0" smtClean="0"/>
              <a:t>[step]</a:t>
            </a:r>
          </a:p>
          <a:p>
            <a:r>
              <a:rPr lang="en-US" baseline="0" dirty="0" smtClean="0"/>
              <a:t>Afterwards, the individual propagates the user “state” to the components (there were two changes, that we will explain afterwards)</a:t>
            </a:r>
          </a:p>
          <a:p>
            <a:r>
              <a:rPr lang="en-US" baseline="0" dirty="0" smtClean="0"/>
              <a:t>[step]</a:t>
            </a:r>
          </a:p>
          <a:p>
            <a:r>
              <a:rPr lang="en-US" baseline="0" dirty="0" smtClean="0"/>
              <a:t>Finally, the information is represented into the FUI through the refine/abstract mappings.</a:t>
            </a:r>
            <a:endParaRPr lang="en-US" dirty="0" smtClean="0"/>
          </a:p>
          <a:p>
            <a:endParaRPr lang="en-US" dirty="0" smtClean="0"/>
          </a:p>
          <a:p>
            <a:r>
              <a:rPr lang="en-US" dirty="0" smtClean="0"/>
              <a:t>Thus, the changes we have mentioned</a:t>
            </a:r>
            <a:r>
              <a:rPr lang="en-US" baseline="0" dirty="0" smtClean="0"/>
              <a:t> are the following:</a:t>
            </a:r>
          </a:p>
          <a:p>
            <a:endParaRPr lang="en-US" baseline="0" dirty="0" smtClean="0"/>
          </a:p>
          <a:p>
            <a:r>
              <a:rPr lang="en-US" baseline="0" dirty="0" smtClean="0"/>
              <a:t>The fist one affects the (drink) component.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due to the Task Model (</a:t>
            </a:r>
            <a:r>
              <a:rPr lang="en-US" baseline="0" dirty="0" err="1" smtClean="0"/>
              <a:t>SelectWine</a:t>
            </a:r>
            <a:r>
              <a:rPr lang="en-US" baseline="0" dirty="0" smtClean="0"/>
              <a:t> is not associated to </a:t>
            </a:r>
            <a:r>
              <a:rPr lang="en-US" baseline="0" dirty="0" err="1" smtClean="0"/>
              <a:t>aPatientWithFever</a:t>
            </a:r>
            <a:r>
              <a:rPr lang="en-US" baseline="0" dirty="0" smtClean="0"/>
              <a:t>)</a:t>
            </a:r>
          </a:p>
          <a:p>
            <a:r>
              <a:rPr lang="en-US" baseline="0" dirty="0" smtClean="0"/>
              <a:t>Thus, the (drink) component is modified. So, Wine is out!</a:t>
            </a:r>
          </a:p>
          <a:p>
            <a:endParaRPr lang="en-US" baseline="0" dirty="0" smtClean="0"/>
          </a:p>
          <a:p>
            <a:r>
              <a:rPr lang="en-US" baseline="0" dirty="0" smtClean="0"/>
              <a:t>The second one affects the (meal) component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due to the change on the Facet</a:t>
            </a:r>
            <a:endParaRPr lang="en-US" dirty="0" smtClean="0"/>
          </a:p>
          <a:p>
            <a:r>
              <a:rPr lang="en-US" baseline="0" dirty="0" smtClean="0"/>
              <a:t>Thus, the (meal) component changes according to the facet </a:t>
            </a:r>
          </a:p>
          <a:p>
            <a:r>
              <a:rPr lang="en-US" baseline="0" dirty="0" smtClean="0"/>
              <a:t>From Radio Button to Label.</a:t>
            </a:r>
          </a:p>
          <a:p>
            <a:r>
              <a:rPr lang="en-US" baseline="0" dirty="0" smtClean="0"/>
              <a:t>Therefore, the patient cannot choose the meal (green salad only)</a:t>
            </a:r>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Finally, lets see how it works</a:t>
            </a:r>
            <a:r>
              <a:rPr lang="en-US" baseline="0" dirty="0" smtClean="0"/>
              <a:t> for </a:t>
            </a:r>
            <a:r>
              <a:rPr lang="en-US" baseline="0" dirty="0" err="1" smtClean="0"/>
              <a:t>HyperGlycemia</a:t>
            </a:r>
            <a:endParaRPr lang="en-US" dirty="0" smtClean="0"/>
          </a:p>
          <a:p>
            <a:endParaRPr lang="en-US" dirty="0" smtClean="0"/>
          </a:p>
          <a:p>
            <a:r>
              <a:rPr lang="en-US" dirty="0" smtClean="0"/>
              <a:t>First, sensors perceive the bio-physical</a:t>
            </a:r>
            <a:r>
              <a:rPr lang="en-US" baseline="0" dirty="0" smtClean="0"/>
              <a:t> conditions of the user.</a:t>
            </a:r>
          </a:p>
          <a:p>
            <a:r>
              <a:rPr lang="en-US" baseline="0" dirty="0" smtClean="0"/>
              <a:t>[step]</a:t>
            </a:r>
          </a:p>
          <a:p>
            <a:r>
              <a:rPr lang="en-US" baseline="0" dirty="0" smtClean="0"/>
              <a:t>Then, interpreters process this information and is sent to the “user model” (note that the Individual has changed due to the definition of the “glucose above 110” feature constraint)</a:t>
            </a:r>
          </a:p>
          <a:p>
            <a:r>
              <a:rPr lang="en-US" baseline="0" dirty="0" smtClean="0"/>
              <a:t>[step]</a:t>
            </a:r>
          </a:p>
          <a:p>
            <a:r>
              <a:rPr lang="en-US" baseline="0" dirty="0" smtClean="0"/>
              <a:t>Afterwards, the individual propagates the user “state” to the components.</a:t>
            </a:r>
          </a:p>
          <a:p>
            <a:r>
              <a:rPr lang="en-US" baseline="0" dirty="0" smtClean="0"/>
              <a:t>[step]</a:t>
            </a:r>
          </a:p>
          <a:p>
            <a:r>
              <a:rPr lang="en-US" baseline="0" dirty="0" smtClean="0"/>
              <a:t>Finally, the information is represented into the FUI through the refine/abstract mappings.</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We can find ubiquitous computing is everywhere, at home, at work,</a:t>
            </a:r>
            <a:r>
              <a:rPr lang="en-US" baseline="0" dirty="0" smtClean="0"/>
              <a:t> in public spaces and so on.</a:t>
            </a:r>
          </a:p>
          <a:p>
            <a:endParaRPr lang="en-US" baseline="0" dirty="0" smtClean="0"/>
          </a:p>
          <a:p>
            <a:r>
              <a:rPr lang="en-US" baseline="0" dirty="0" smtClean="0"/>
              <a:t>In ubiquitous computing many, computers are shared by each of us. </a:t>
            </a:r>
          </a:p>
          <a:p>
            <a:r>
              <a:rPr lang="en-US" baseline="0" dirty="0" smtClean="0"/>
              <a:t>So, users interact with many computers, and vice-versa.</a:t>
            </a:r>
          </a:p>
          <a:p>
            <a:r>
              <a:rPr lang="en-US" baseline="0" dirty="0" smtClean="0"/>
              <a:t>When </a:t>
            </a:r>
            <a:r>
              <a:rPr lang="en-US" b="1" u="sng" baseline="0" dirty="0" smtClean="0"/>
              <a:t>users interact with many computers the information overload tends to be problem</a:t>
            </a:r>
            <a:r>
              <a:rPr lang="en-US" baseline="0" dirty="0" smtClean="0"/>
              <a:t>.</a:t>
            </a:r>
          </a:p>
          <a:p>
            <a:r>
              <a:rPr lang="en-US" baseline="0" dirty="0" smtClean="0"/>
              <a:t>The Calm Technology tends to reduce this overload. One way to achieve it is through the context-awareness.</a:t>
            </a:r>
          </a:p>
          <a:p>
            <a:endParaRPr lang="en-US" baseline="0" dirty="0" smtClean="0"/>
          </a:p>
          <a:p>
            <a:r>
              <a:rPr lang="en-US" baseline="0" dirty="0" smtClean="0"/>
              <a:t>Moving to another subject,  these computers are embedded into the environment in different ways.</a:t>
            </a:r>
          </a:p>
          <a:p>
            <a:r>
              <a:rPr lang="en-US" baseline="0" dirty="0" smtClean="0"/>
              <a:t>The </a:t>
            </a:r>
            <a:r>
              <a:rPr lang="en-US" b="1" u="sng" baseline="0" dirty="0" smtClean="0"/>
              <a:t>way we interact with them is different according to the device</a:t>
            </a:r>
            <a:r>
              <a:rPr lang="en-US" baseline="0" dirty="0" smtClean="0"/>
              <a:t>.</a:t>
            </a:r>
          </a:p>
          <a:p>
            <a:r>
              <a:rPr lang="en-US" baseline="0" dirty="0" smtClean="0"/>
              <a:t>Therefore, we have to deal with multi-modal user interfaces.</a:t>
            </a:r>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smtClean="0"/>
          </a:p>
          <a:p>
            <a:r>
              <a:rPr lang="en-US" dirty="0" smtClean="0"/>
              <a:t>As the context is any information that can be used to characterize</a:t>
            </a:r>
            <a:r>
              <a:rPr lang="en-US" baseline="0" dirty="0" smtClean="0"/>
              <a:t> the situation of an entity, we have focused our effort on describing those characteristics that are focused on the user, particularly:</a:t>
            </a:r>
          </a:p>
          <a:p>
            <a:pPr>
              <a:buFont typeface="Arial" pitchFamily="34" charset="0"/>
              <a:buChar char="•"/>
            </a:pPr>
            <a:r>
              <a:rPr lang="en-US" sz="1200" dirty="0" smtClean="0"/>
              <a:t>Information on the user (emotional state, bio-physiological conditions, skills, experience, etc.)</a:t>
            </a:r>
          </a:p>
          <a:p>
            <a:pPr>
              <a:buFont typeface="Arial" pitchFamily="34" charset="0"/>
              <a:buChar char="•"/>
            </a:pPr>
            <a:r>
              <a:rPr lang="en-US" sz="1200" dirty="0" smtClean="0"/>
              <a:t>Users’ tasks (usually defined by the role played in the society)</a:t>
            </a:r>
          </a:p>
          <a:p>
            <a:pPr>
              <a:buFont typeface="Arial" pitchFamily="34" charset="0"/>
              <a:buChar char="•"/>
            </a:pPr>
            <a:r>
              <a:rPr lang="en-US" sz="1200" dirty="0" smtClean="0"/>
              <a:t>The social environment is also partially boarded</a:t>
            </a:r>
          </a:p>
          <a:p>
            <a:endParaRPr lang="en-US" baseline="0" dirty="0" smtClean="0"/>
          </a:p>
          <a:p>
            <a:r>
              <a:rPr lang="en-US" baseline="0" dirty="0" smtClean="0"/>
              <a:t>From the physical environment, we also board the physical conditions and location, from the user perspective.</a:t>
            </a:r>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For those that are not familiar with UsiXML, the framework</a:t>
            </a:r>
            <a:r>
              <a:rPr lang="en-US" baseline="0" dirty="0" smtClean="0"/>
              <a:t> is </a:t>
            </a:r>
            <a:r>
              <a:rPr lang="en-US" dirty="0" smtClean="0"/>
              <a:t>divided into four layers:</a:t>
            </a:r>
          </a:p>
          <a:p>
            <a:pPr marL="228600" indent="-228600">
              <a:buFont typeface="+mj-lt"/>
              <a:buAutoNum type="arabicPeriod"/>
            </a:pPr>
            <a:r>
              <a:rPr lang="en-US" dirty="0" smtClean="0"/>
              <a:t>The Task &amp; Concepts (T&amp;C) layer describes users’ tasks to be carried out, and the domain-oriented concepts required to perform these tasks.</a:t>
            </a:r>
          </a:p>
          <a:p>
            <a:pPr marL="228600" indent="-228600">
              <a:buFont typeface="+mj-lt"/>
              <a:buAutoNum type="arabicPeriod"/>
            </a:pPr>
            <a:r>
              <a:rPr lang="en-US" dirty="0" smtClean="0"/>
              <a:t>The Abstract User Interface (AUI) defines abstract containers and individual components,</a:t>
            </a:r>
            <a:r>
              <a:rPr lang="en-US" baseline="0" dirty="0" smtClean="0"/>
              <a:t>  to specify the interface independently from the modality</a:t>
            </a:r>
          </a:p>
          <a:p>
            <a:pPr marL="228600" indent="-228600">
              <a:buFont typeface="+mj-lt"/>
              <a:buAutoNum type="arabicPeriod"/>
            </a:pPr>
            <a:r>
              <a:rPr lang="en-US" sz="1200" kern="1200" baseline="0" dirty="0" smtClean="0">
                <a:solidFill>
                  <a:schemeClr val="tx1"/>
                </a:solidFill>
                <a:latin typeface="+mn-lt"/>
                <a:ea typeface="+mn-ea"/>
                <a:cs typeface="+mn-cs"/>
              </a:rPr>
              <a:t>The Concrete User Interface (CUI) concretizes an abstract UI for a given context of use into Concrete Interaction Objects (CIOs), the specification is independent of the computing  platform.</a:t>
            </a:r>
          </a:p>
          <a:p>
            <a:pPr marL="228600" indent="-228600">
              <a:buFont typeface="+mj-lt"/>
              <a:buAutoNum type="arabicPeriod"/>
            </a:pPr>
            <a:r>
              <a:rPr lang="en-US" sz="1200" kern="1200" baseline="0" dirty="0" smtClean="0">
                <a:solidFill>
                  <a:schemeClr val="tx1"/>
                </a:solidFill>
                <a:latin typeface="+mn-lt"/>
                <a:ea typeface="+mn-ea"/>
                <a:cs typeface="+mn-cs"/>
              </a:rPr>
              <a:t>Finally, the Final User Interface (FUI) is the operational UI running on a particular computing platform either by interpretation or execution.</a:t>
            </a:r>
          </a:p>
          <a:p>
            <a:pPr marL="228600" indent="-228600">
              <a:buFont typeface="+mj-lt"/>
              <a:buAutoNum type="arabicPeriod"/>
            </a:pPr>
            <a:endParaRPr lang="en-US" sz="1200" kern="1200" baseline="0" dirty="0" smtClean="0">
              <a:solidFill>
                <a:schemeClr val="tx1"/>
              </a:solidFill>
              <a:latin typeface="+mn-lt"/>
              <a:ea typeface="+mn-ea"/>
              <a:cs typeface="+mn-cs"/>
            </a:endParaRPr>
          </a:p>
          <a:p>
            <a:pPr marL="228600" indent="-228600">
              <a:buFont typeface="+mj-lt"/>
              <a:buNone/>
            </a:pPr>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UIModel</a:t>
            </a:r>
            <a:r>
              <a:rPr lang="en-US" sz="1200" kern="1200" baseline="0" dirty="0" smtClean="0">
                <a:solidFill>
                  <a:schemeClr val="tx1"/>
                </a:solidFill>
                <a:latin typeface="+mn-lt"/>
                <a:ea typeface="+mn-ea"/>
                <a:cs typeface="+mn-cs"/>
              </a:rPr>
              <a:t> defines a completely new model, the </a:t>
            </a:r>
            <a:r>
              <a:rPr lang="en-US" sz="1200" kern="1200" baseline="0" dirty="0" err="1" smtClean="0">
                <a:solidFill>
                  <a:schemeClr val="tx1"/>
                </a:solidFill>
                <a:latin typeface="+mn-lt"/>
                <a:ea typeface="+mn-ea"/>
                <a:cs typeface="+mn-cs"/>
              </a:rPr>
              <a:t>UserModel</a:t>
            </a:r>
            <a:r>
              <a:rPr lang="en-US" sz="1200" kern="1200" baseline="0" dirty="0" smtClean="0">
                <a:solidFill>
                  <a:schemeClr val="tx1"/>
                </a:solidFill>
                <a:latin typeface="+mn-lt"/>
                <a:ea typeface="+mn-ea"/>
                <a:cs typeface="+mn-cs"/>
              </a:rPr>
              <a:t>.</a:t>
            </a:r>
          </a:p>
          <a:p>
            <a:pPr marL="228600" indent="-228600">
              <a:buFont typeface="+mj-lt"/>
              <a:buNone/>
            </a:pPr>
            <a:r>
              <a:rPr lang="en-US" sz="1200" kern="1200" baseline="0" dirty="0" smtClean="0">
                <a:solidFill>
                  <a:schemeClr val="tx1"/>
                </a:solidFill>
                <a:latin typeface="+mn-lt"/>
                <a:ea typeface="+mn-ea"/>
                <a:cs typeface="+mn-cs"/>
              </a:rPr>
              <a:t>Besides, introduces some extensions to the </a:t>
            </a:r>
            <a:r>
              <a:rPr lang="en-US" sz="1200" kern="1200" baseline="0" dirty="0" err="1" smtClean="0">
                <a:solidFill>
                  <a:schemeClr val="tx1"/>
                </a:solidFill>
                <a:latin typeface="+mn-lt"/>
                <a:ea typeface="+mn-ea"/>
                <a:cs typeface="+mn-cs"/>
              </a:rPr>
              <a:t>MappingModel</a:t>
            </a:r>
            <a:r>
              <a:rPr lang="en-US" sz="1200" kern="1200" baseline="0" dirty="0" smtClean="0">
                <a:solidFill>
                  <a:schemeClr val="tx1"/>
                </a:solidFill>
                <a:latin typeface="+mn-lt"/>
                <a:ea typeface="+mn-ea"/>
                <a:cs typeface="+mn-cs"/>
              </a:rPr>
              <a:t> (to relate the </a:t>
            </a:r>
            <a:r>
              <a:rPr lang="en-US" sz="1200" kern="1200" baseline="0" dirty="0" err="1" smtClean="0">
                <a:solidFill>
                  <a:schemeClr val="tx1"/>
                </a:solidFill>
                <a:latin typeface="+mn-lt"/>
                <a:ea typeface="+mn-ea"/>
                <a:cs typeface="+mn-cs"/>
              </a:rPr>
              <a:t>UserModel</a:t>
            </a:r>
            <a:r>
              <a:rPr lang="en-US" sz="1200" kern="1200" baseline="0" dirty="0" smtClean="0">
                <a:solidFill>
                  <a:schemeClr val="tx1"/>
                </a:solidFill>
                <a:latin typeface="+mn-lt"/>
                <a:ea typeface="+mn-ea"/>
                <a:cs typeface="+mn-cs"/>
              </a:rPr>
              <a:t> to all framework layers) and the </a:t>
            </a:r>
            <a:r>
              <a:rPr lang="en-US" sz="1200" kern="1200" baseline="0" dirty="0" err="1" smtClean="0">
                <a:solidFill>
                  <a:schemeClr val="tx1"/>
                </a:solidFill>
                <a:latin typeface="+mn-lt"/>
                <a:ea typeface="+mn-ea"/>
                <a:cs typeface="+mn-cs"/>
              </a:rPr>
              <a:t>CUIModel</a:t>
            </a:r>
            <a:r>
              <a:rPr lang="en-US" sz="1200" kern="1200" baseline="0" dirty="0" smtClean="0">
                <a:solidFill>
                  <a:schemeClr val="tx1"/>
                </a:solidFill>
                <a:latin typeface="+mn-lt"/>
                <a:ea typeface="+mn-ea"/>
                <a:cs typeface="+mn-cs"/>
              </a:rPr>
              <a:t> (to support new sensors and interpreters in order to capture information).</a:t>
            </a:r>
          </a:p>
          <a:p>
            <a:endParaRPr lang="en-US" sz="1200" kern="1200" baseline="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goal of this model is the representation of the user features that affect the UI.</a:t>
            </a:r>
          </a:p>
          <a:p>
            <a:r>
              <a:rPr lang="en-US" sz="1200" kern="1200" baseline="0" dirty="0" smtClean="0">
                <a:solidFill>
                  <a:schemeClr val="tx1"/>
                </a:solidFill>
                <a:latin typeface="+mn-lt"/>
                <a:ea typeface="+mn-ea"/>
                <a:cs typeface="+mn-cs"/>
              </a:rPr>
              <a:t>To carry out this task, the model represents this information in two levels of abstraction: the user feature level and the user profile level.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feature level, we have the Role entity representing a “type of” user.</a:t>
            </a:r>
          </a:p>
          <a:p>
            <a:r>
              <a:rPr lang="en-US" sz="1200" kern="1200" baseline="0" dirty="0" smtClean="0">
                <a:solidFill>
                  <a:schemeClr val="tx1"/>
                </a:solidFill>
                <a:latin typeface="+mn-lt"/>
                <a:ea typeface="+mn-ea"/>
                <a:cs typeface="+mn-cs"/>
              </a:rPr>
              <a:t>Roles are describes in terms of Features that represents the characteristics (or qualities) that define a “type of” user.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order to describe the “relevant states” of the user, we have to “quantify” the characteristics of a user.</a:t>
            </a:r>
          </a:p>
          <a:p>
            <a:r>
              <a:rPr lang="en-US" sz="1200" kern="1200" baseline="0" dirty="0" smtClean="0">
                <a:solidFill>
                  <a:schemeClr val="tx1"/>
                </a:solidFill>
                <a:latin typeface="+mn-lt"/>
                <a:ea typeface="+mn-ea"/>
                <a:cs typeface="+mn-cs"/>
              </a:rPr>
              <a:t>Therefore, we define the an Individual that is the “realization of” a Role where Role Features are “quantified” by </a:t>
            </a:r>
            <a:r>
              <a:rPr lang="en-US" sz="1200" kern="1200" baseline="0" dirty="0" err="1" smtClean="0">
                <a:solidFill>
                  <a:schemeClr val="tx1"/>
                </a:solidFill>
                <a:latin typeface="+mn-lt"/>
                <a:ea typeface="+mn-ea"/>
                <a:cs typeface="+mn-cs"/>
              </a:rPr>
              <a:t>FeatureConstranints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Finally, tasks are associated to Individuals in order to describe which task “is allowed” to be performed according to the entity “state” represented by the Individual.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instance,</a:t>
            </a:r>
          </a:p>
          <a:p>
            <a:r>
              <a:rPr lang="en-US" sz="1200" kern="1200" baseline="0" dirty="0" smtClean="0">
                <a:solidFill>
                  <a:schemeClr val="tx1"/>
                </a:solidFill>
                <a:latin typeface="+mn-lt"/>
                <a:ea typeface="+mn-ea"/>
                <a:cs typeface="+mn-cs"/>
              </a:rPr>
              <a:t>In a Hospital environment, a Patient, a Doctor and a Visitor can be defined as Roles.</a:t>
            </a:r>
          </a:p>
          <a:p>
            <a:r>
              <a:rPr lang="en-US" sz="1200" kern="1200" baseline="0" dirty="0" smtClean="0">
                <a:solidFill>
                  <a:schemeClr val="tx1"/>
                </a:solidFill>
                <a:latin typeface="+mn-lt"/>
                <a:ea typeface="+mn-ea"/>
                <a:cs typeface="+mn-cs"/>
              </a:rPr>
              <a:t>The body temperature of a Patient can be defined as a Feature of a Patient</a:t>
            </a:r>
          </a:p>
          <a:p>
            <a:r>
              <a:rPr lang="en-US" sz="1200" kern="1200" baseline="0" dirty="0" smtClean="0">
                <a:solidFill>
                  <a:schemeClr val="tx1"/>
                </a:solidFill>
                <a:latin typeface="+mn-lt"/>
                <a:ea typeface="+mn-ea"/>
                <a:cs typeface="+mn-cs"/>
              </a:rPr>
              <a:t>And a patient with fever can be defined as an Individual with body temperature above 38.5·C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According to this description the patient may be allowed, or not, to perform tasks in the system.</a:t>
            </a:r>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Individuals</a:t>
            </a:r>
            <a:r>
              <a:rPr lang="en-US" baseline="0" dirty="0" smtClean="0"/>
              <a:t> affect the AUI model in the same way they have affected the task model.</a:t>
            </a:r>
          </a:p>
          <a:p>
            <a:endParaRPr lang="en-US" baseline="0" dirty="0" smtClean="0"/>
          </a:p>
          <a:p>
            <a:r>
              <a:rPr lang="en-US" baseline="0" dirty="0" smtClean="0"/>
              <a:t>However, the mechanism is different, as both of them belong to different layers, we have defined the relationship between Abstract Interaction Objects and Individual through </a:t>
            </a:r>
            <a:r>
              <a:rPr lang="en-US" baseline="0" dirty="0" err="1" smtClean="0"/>
              <a:t>InterModelRelationships</a:t>
            </a:r>
            <a:r>
              <a:rPr lang="en-US" baseline="0" dirty="0" smtClean="0"/>
              <a:t>.</a:t>
            </a:r>
          </a:p>
          <a:p>
            <a:endParaRPr lang="en-US" dirty="0" smtClean="0"/>
          </a:p>
          <a:p>
            <a:r>
              <a:rPr lang="en-US" dirty="0" smtClean="0"/>
              <a:t>So,</a:t>
            </a:r>
            <a:r>
              <a:rPr lang="en-US" baseline="0" dirty="0" smtClean="0"/>
              <a:t> there are two types of AIOs: Abstract Containers  and Abstract Interaction Objects.</a:t>
            </a:r>
          </a:p>
          <a:p>
            <a:r>
              <a:rPr lang="en-US" baseline="0" dirty="0" smtClean="0"/>
              <a:t>While Abstract Containers are directly “enabled or disabled” by Individuals through the Container Observes relationship, the </a:t>
            </a:r>
            <a:r>
              <a:rPr lang="en-US" baseline="0" dirty="0" err="1" smtClean="0"/>
              <a:t>AbstractInteractionObject</a:t>
            </a:r>
            <a:r>
              <a:rPr lang="en-US" baseline="0" dirty="0" smtClean="0"/>
              <a:t> is affected through the Facets.</a:t>
            </a:r>
          </a:p>
          <a:p>
            <a:endParaRPr lang="en-US" baseline="0" dirty="0" smtClean="0"/>
          </a:p>
          <a:p>
            <a:r>
              <a:rPr lang="en-US" baseline="0" dirty="0" smtClean="0"/>
              <a:t>By modifying the facets of a component changes its </a:t>
            </a:r>
            <a:r>
              <a:rPr lang="en-US" baseline="0" dirty="0" err="1" smtClean="0"/>
              <a:t>behaviour</a:t>
            </a:r>
            <a:endParaRPr lang="en-US" baseline="0" dirty="0" smtClean="0"/>
          </a:p>
          <a:p>
            <a:endParaRPr lang="en-US" baseline="0" dirty="0" smtClean="0"/>
          </a:p>
          <a:p>
            <a:endParaRPr lang="en-US" baseline="0" dirty="0" smtClean="0"/>
          </a:p>
          <a:p>
            <a:endParaRPr lang="en-US" u="sng" dirty="0" smtClean="0"/>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CUI extension goal is the description of the system is aware of the information on the user.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Sensor and the Interpreter entities that are in charge of capturing, interpreting and providing information to be processed by the system</a:t>
            </a:r>
          </a:p>
          <a:p>
            <a:endParaRPr lang="en-US" dirty="0" smtClean="0"/>
          </a:p>
          <a:p>
            <a:r>
              <a:rPr lang="en-US" sz="1200" kern="1200" baseline="0" dirty="0" smtClean="0">
                <a:solidFill>
                  <a:schemeClr val="tx1"/>
                </a:solidFill>
                <a:latin typeface="+mn-lt"/>
                <a:ea typeface="+mn-ea"/>
                <a:cs typeface="+mn-cs"/>
              </a:rPr>
              <a:t>Two types of Sensors were defined according to their nature: </a:t>
            </a:r>
            <a:r>
              <a:rPr lang="en-US" sz="1200" kern="1200" baseline="0" dirty="0" err="1" smtClean="0">
                <a:solidFill>
                  <a:schemeClr val="tx1"/>
                </a:solidFill>
                <a:latin typeface="+mn-lt"/>
                <a:ea typeface="+mn-ea"/>
                <a:cs typeface="+mn-cs"/>
              </a:rPr>
              <a:t>EventDrivenSensor</a:t>
            </a:r>
            <a:r>
              <a:rPr lang="en-US" sz="1200" kern="1200" baseline="0" dirty="0" smtClean="0">
                <a:solidFill>
                  <a:schemeClr val="tx1"/>
                </a:solidFill>
                <a:latin typeface="+mn-lt"/>
                <a:ea typeface="+mn-ea"/>
                <a:cs typeface="+mn-cs"/>
              </a:rPr>
              <a:t> s and </a:t>
            </a:r>
            <a:r>
              <a:rPr lang="en-US" sz="1200" kern="1200" baseline="0" smtClean="0">
                <a:solidFill>
                  <a:schemeClr val="tx1"/>
                </a:solidFill>
                <a:latin typeface="+mn-lt"/>
                <a:ea typeface="+mn-ea"/>
                <a:cs typeface="+mn-cs"/>
              </a:rPr>
              <a:t>PollingSensors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have defined three types of Interpreter s: the </a:t>
            </a:r>
            <a:r>
              <a:rPr lang="en-US" sz="1200" kern="1200" baseline="0" dirty="0" err="1" smtClean="0">
                <a:solidFill>
                  <a:schemeClr val="tx1"/>
                </a:solidFill>
                <a:latin typeface="+mn-lt"/>
                <a:ea typeface="+mn-ea"/>
                <a:cs typeface="+mn-cs"/>
              </a:rPr>
              <a:t>PollingInterpreter</a:t>
            </a:r>
            <a:r>
              <a:rPr lang="en-US" sz="1200" kern="1200" baseline="0" dirty="0" smtClean="0">
                <a:solidFill>
                  <a:schemeClr val="tx1"/>
                </a:solidFill>
                <a:latin typeface="+mn-lt"/>
                <a:ea typeface="+mn-ea"/>
                <a:cs typeface="+mn-cs"/>
              </a:rPr>
              <a:t> that deals with information coming from a </a:t>
            </a:r>
            <a:r>
              <a:rPr lang="en-US" sz="1200" kern="1200" baseline="0" dirty="0" err="1" smtClean="0">
                <a:solidFill>
                  <a:schemeClr val="tx1"/>
                </a:solidFill>
                <a:latin typeface="+mn-lt"/>
                <a:ea typeface="+mn-ea"/>
                <a:cs typeface="+mn-cs"/>
              </a:rPr>
              <a:t>PollingSensor</a:t>
            </a: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EventDrivenInterpreter</a:t>
            </a:r>
            <a:r>
              <a:rPr lang="en-US" sz="1200" kern="1200" baseline="0" dirty="0" smtClean="0">
                <a:solidFill>
                  <a:schemeClr val="tx1"/>
                </a:solidFill>
                <a:latin typeface="+mn-lt"/>
                <a:ea typeface="+mn-ea"/>
                <a:cs typeface="+mn-cs"/>
              </a:rPr>
              <a:t> that is in charge of interpreting information from an </a:t>
            </a:r>
            <a:r>
              <a:rPr lang="en-US" sz="1200" kern="1200" baseline="0" dirty="0" err="1" smtClean="0">
                <a:solidFill>
                  <a:schemeClr val="tx1"/>
                </a:solidFill>
                <a:latin typeface="+mn-lt"/>
                <a:ea typeface="+mn-ea"/>
                <a:cs typeface="+mn-cs"/>
              </a:rPr>
              <a:t>EventDrivenSensor</a:t>
            </a:r>
            <a:r>
              <a:rPr lang="en-US" sz="1200" kern="1200" baseline="0" dirty="0" smtClean="0">
                <a:solidFill>
                  <a:schemeClr val="tx1"/>
                </a:solidFill>
                <a:latin typeface="+mn-lt"/>
                <a:ea typeface="+mn-ea"/>
                <a:cs typeface="+mn-cs"/>
              </a:rPr>
              <a:t>, and the </a:t>
            </a:r>
            <a:r>
              <a:rPr lang="en-US" sz="1200" kern="1200" baseline="0" dirty="0" err="1" smtClean="0">
                <a:solidFill>
                  <a:schemeClr val="tx1"/>
                </a:solidFill>
                <a:latin typeface="+mn-lt"/>
                <a:ea typeface="+mn-ea"/>
                <a:cs typeface="+mn-cs"/>
              </a:rPr>
              <a:t>ComposedInterpreter</a:t>
            </a:r>
            <a:r>
              <a:rPr lang="en-US" sz="1200" kern="1200" baseline="0" dirty="0" smtClean="0">
                <a:solidFill>
                  <a:schemeClr val="tx1"/>
                </a:solidFill>
                <a:latin typeface="+mn-lt"/>
                <a:ea typeface="+mn-ea"/>
                <a:cs typeface="+mn-cs"/>
              </a:rPr>
              <a:t> that is responsible for the interpretation of information coming from several sensors.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information processed by the CUI extension is propagated through the rest of the model by the mapping model extension.</a:t>
            </a:r>
            <a:endParaRPr lang="en-US" dirty="0"/>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This</a:t>
            </a:r>
            <a:r>
              <a:rPr lang="en-US" baseline="0" dirty="0" smtClean="0"/>
              <a:t> slide shows how information flows through the system.</a:t>
            </a:r>
          </a:p>
          <a:p>
            <a:endParaRPr lang="en-US" dirty="0" smtClean="0"/>
          </a:p>
          <a:p>
            <a:r>
              <a:rPr lang="en-US" dirty="0" smtClean="0"/>
              <a:t>The Sensors, through the interpreters, updates the features of the individuals that are related by</a:t>
            </a:r>
            <a:r>
              <a:rPr lang="en-US" baseline="0" dirty="0" smtClean="0"/>
              <a:t> the </a:t>
            </a:r>
            <a:r>
              <a:rPr lang="en-US" baseline="0" dirty="0" err="1" smtClean="0"/>
              <a:t>UpdatesIndividual</a:t>
            </a:r>
            <a:r>
              <a:rPr lang="en-US" baseline="0" dirty="0" smtClean="0"/>
              <a:t> relationship.</a:t>
            </a:r>
          </a:p>
          <a:p>
            <a:r>
              <a:rPr lang="en-US" baseline="0" dirty="0" smtClean="0"/>
              <a:t>These features update the state of the system and force the evaluation of the feature constraints attached to the individuals.</a:t>
            </a:r>
          </a:p>
          <a:p>
            <a:r>
              <a:rPr lang="en-US" baseline="0" dirty="0" smtClean="0"/>
              <a:t>Thus, AUI components are notified of their change, and the AIOs are updates accordingly to the AIO -&gt; CIO defined by the Concretization relationship defined by components.</a:t>
            </a:r>
            <a:endParaRPr lang="en-US" dirty="0"/>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The user model shows the</a:t>
            </a:r>
            <a:r>
              <a:rPr lang="en-US" baseline="0" dirty="0" smtClean="0"/>
              <a:t> User role defining three features (</a:t>
            </a:r>
            <a:r>
              <a:rPr lang="en-US" baseline="0" dirty="0" err="1" smtClean="0"/>
              <a:t>idNumber</a:t>
            </a:r>
            <a:r>
              <a:rPr lang="en-US" baseline="0" dirty="0" smtClean="0"/>
              <a:t>, </a:t>
            </a:r>
            <a:r>
              <a:rPr lang="en-US" baseline="0" dirty="0" err="1" smtClean="0"/>
              <a:t>roleName</a:t>
            </a:r>
            <a:r>
              <a:rPr lang="en-US" baseline="0" dirty="0" smtClean="0"/>
              <a:t>, </a:t>
            </a:r>
            <a:r>
              <a:rPr lang="en-US" baseline="0" dirty="0" err="1" smtClean="0"/>
              <a:t>userName</a:t>
            </a:r>
            <a:r>
              <a:rPr lang="en-US" baseline="0" dirty="0" smtClean="0"/>
              <a:t>).</a:t>
            </a:r>
          </a:p>
          <a:p>
            <a:r>
              <a:rPr lang="en-US" baseline="0" dirty="0" smtClean="0"/>
              <a:t>Four specialization of these roles were defined Visitor, Doctor, Nurse and Patient.</a:t>
            </a:r>
          </a:p>
          <a:p>
            <a:r>
              <a:rPr lang="en-US" baseline="0" dirty="0" smtClean="0"/>
              <a:t>Each of them with new features.</a:t>
            </a:r>
          </a:p>
          <a:p>
            <a:endParaRPr lang="en-US" baseline="0" dirty="0" smtClean="0"/>
          </a:p>
          <a:p>
            <a:r>
              <a:rPr lang="en-US" baseline="0" dirty="0" smtClean="0"/>
              <a:t>We will focus our attention of the Patient role.</a:t>
            </a:r>
          </a:p>
          <a:p>
            <a:r>
              <a:rPr lang="en-US" baseline="0" dirty="0" smtClean="0"/>
              <a:t>It defines three features (age, temperature and glucose)</a:t>
            </a:r>
          </a:p>
          <a:p>
            <a:endParaRPr lang="en-US" baseline="0" dirty="0" smtClean="0"/>
          </a:p>
          <a:p>
            <a:r>
              <a:rPr lang="en-US" baseline="0" dirty="0" smtClean="0"/>
              <a:t>Five Individuals were defined for the patient Role.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aPatient</a:t>
            </a:r>
            <a:r>
              <a:rPr lang="en-US" baseline="0" dirty="0" smtClean="0"/>
              <a:t> (not characterized)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aPatientWhithFever</a:t>
            </a:r>
            <a:r>
              <a:rPr lang="en-US" baseline="0" dirty="0" smtClean="0"/>
              <a:t> (temperature above 38 </a:t>
            </a:r>
            <a:r>
              <a:rPr lang="en-US" baseline="0" dirty="0" err="1" smtClean="0"/>
              <a:t>degress</a:t>
            </a:r>
            <a:r>
              <a:rPr lang="en-US" baseline="0" dirty="0" smtClean="0"/>
              <a:t>)</a:t>
            </a:r>
          </a:p>
          <a:p>
            <a:r>
              <a:rPr lang="en-US" baseline="0" dirty="0" err="1" smtClean="0"/>
              <a:t>aPatientWhithHyperGlycemia</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aPatientWhithHipoGlycemia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aNormalPatient</a:t>
            </a:r>
            <a:endParaRPr lang="en-US" baseline="0" dirty="0" smtClean="0"/>
          </a:p>
          <a:p>
            <a:endParaRPr lang="en-US" dirty="0"/>
          </a:p>
        </p:txBody>
      </p:sp>
      <p:sp>
        <p:nvSpPr>
          <p:cNvPr id="4" name="3 Marcador de número de diapositiva"/>
          <p:cNvSpPr>
            <a:spLocks noGrp="1"/>
          </p:cNvSpPr>
          <p:nvPr>
            <p:ph type="sldNum" sz="quarter" idx="10"/>
          </p:nvPr>
        </p:nvSpPr>
        <p:spPr/>
        <p:txBody>
          <a:bodyPr/>
          <a:lstStyle/>
          <a:p>
            <a:fld id="{09A0EAE0-0C18-49A9-9404-B857D746E57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9483416-226E-4E4A-A311-A8E109EBF0F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483416-226E-4E4A-A311-A8E109EBF0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483416-226E-4E4A-A311-A8E109EBF0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483416-226E-4E4A-A311-A8E109EBF0F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483416-226E-4E4A-A311-A8E109EBF0F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483416-226E-4E4A-A311-A8E109EBF0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9483416-226E-4E4A-A311-A8E109EBF0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9483416-226E-4E4A-A311-A8E109EBF0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9483416-226E-4E4A-A311-A8E109EBF0F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483416-226E-4E4A-A311-A8E109EBF0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A6F7F41-185E-4066-B645-75015A4E4F45}" type="datetimeFigureOut">
              <a:rPr lang="en-US" smtClean="0"/>
              <a:pPr/>
              <a:t>10/15/2010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483416-226E-4E4A-A311-A8E109EBF0F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A6F7F41-185E-4066-B645-75015A4E4F45}" type="datetimeFigureOut">
              <a:rPr lang="en-US" smtClean="0"/>
              <a:pPr/>
              <a:t>10/15/2010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9483416-226E-4E4A-A311-A8E109EBF0F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8.gif"/><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gi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image" Target="../media/image35.emf"/><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4.emf"/><Relationship Id="rId5" Type="http://schemas.openxmlformats.org/officeDocument/2006/relationships/image" Target="../media/image35.emf"/><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ean.vanderdonckt@uclouvain.be" TargetMode="External"/><Relationship Id="rId2" Type="http://schemas.openxmlformats.org/officeDocument/2006/relationships/hyperlink" Target="mailto:ricardo.tesoriero@uclm.e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7.jpe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n-US" dirty="0" smtClean="0"/>
              <a:t>Extending UsiXML </a:t>
            </a:r>
            <a:br>
              <a:rPr lang="en-US" dirty="0" smtClean="0"/>
            </a:br>
            <a:r>
              <a:rPr lang="en-US" dirty="0" smtClean="0"/>
              <a:t>to support User-aware Interfaces</a:t>
            </a:r>
            <a:endParaRPr lang="en-US" dirty="0"/>
          </a:p>
        </p:txBody>
      </p:sp>
      <p:sp>
        <p:nvSpPr>
          <p:cNvPr id="3" name="2 Subtítulo"/>
          <p:cNvSpPr>
            <a:spLocks noGrp="1"/>
          </p:cNvSpPr>
          <p:nvPr>
            <p:ph type="subTitle" idx="1"/>
          </p:nvPr>
        </p:nvSpPr>
        <p:spPr>
          <a:xfrm>
            <a:off x="1432560" y="2996952"/>
            <a:ext cx="7406640" cy="2460796"/>
          </a:xfrm>
        </p:spPr>
        <p:txBody>
          <a:bodyPr>
            <a:normAutofit fontScale="92500" lnSpcReduction="20000"/>
          </a:bodyPr>
          <a:lstStyle/>
          <a:p>
            <a:pPr algn="r"/>
            <a:r>
              <a:rPr lang="en-US" dirty="0" smtClean="0"/>
              <a:t>Ricardo Tesoriero</a:t>
            </a:r>
            <a:r>
              <a:rPr lang="en-US" baseline="30000" dirty="0" smtClean="0"/>
              <a:t>12</a:t>
            </a:r>
          </a:p>
          <a:p>
            <a:pPr algn="r"/>
            <a:r>
              <a:rPr lang="en-US" sz="2000" b="1" dirty="0" smtClean="0">
                <a:latin typeface="Courier New" pitchFamily="49" charset="0"/>
                <a:cs typeface="Courier New" pitchFamily="49" charset="0"/>
              </a:rPr>
              <a:t>ricardo.tesoriero@uclm.es</a:t>
            </a:r>
          </a:p>
          <a:p>
            <a:pPr algn="r"/>
            <a:r>
              <a:rPr lang="en-US" dirty="0" smtClean="0"/>
              <a:t>Jean Vanderdonckt</a:t>
            </a:r>
            <a:r>
              <a:rPr lang="en-US" baseline="30000" dirty="0" smtClean="0"/>
              <a:t>1</a:t>
            </a:r>
          </a:p>
          <a:p>
            <a:pPr algn="r"/>
            <a:r>
              <a:rPr lang="en-US" sz="2100" b="1" dirty="0" smtClean="0">
                <a:latin typeface="Courier New" pitchFamily="49" charset="0"/>
                <a:cs typeface="Courier New" pitchFamily="49" charset="0"/>
              </a:rPr>
              <a:t>jean.vanderdonckt@uclouvain.be</a:t>
            </a:r>
          </a:p>
          <a:p>
            <a:pPr algn="r"/>
            <a:endParaRPr lang="en-US" dirty="0" smtClean="0"/>
          </a:p>
          <a:p>
            <a:pPr algn="r"/>
            <a:r>
              <a:rPr lang="en-US" baseline="30000" dirty="0" smtClean="0"/>
              <a:t>1 </a:t>
            </a:r>
            <a:r>
              <a:rPr lang="en-US" dirty="0" err="1" smtClean="0"/>
              <a:t>Université</a:t>
            </a:r>
            <a:r>
              <a:rPr lang="en-US" dirty="0" smtClean="0"/>
              <a:t> </a:t>
            </a:r>
            <a:r>
              <a:rPr lang="en-US" dirty="0" err="1" smtClean="0"/>
              <a:t>catholique</a:t>
            </a:r>
            <a:r>
              <a:rPr lang="en-US" dirty="0" smtClean="0"/>
              <a:t> de Louvain</a:t>
            </a:r>
          </a:p>
          <a:p>
            <a:pPr algn="r"/>
            <a:r>
              <a:rPr lang="en-US" baseline="30000" dirty="0" smtClean="0"/>
              <a:t>2 </a:t>
            </a:r>
            <a:r>
              <a:rPr lang="en-US" dirty="0" smtClean="0"/>
              <a:t>University </a:t>
            </a:r>
            <a:r>
              <a:rPr lang="en-US" dirty="0"/>
              <a:t>of </a:t>
            </a:r>
            <a:r>
              <a:rPr lang="en-US" dirty="0" err="1"/>
              <a:t>Castilla</a:t>
            </a:r>
            <a:r>
              <a:rPr lang="en-US" dirty="0"/>
              <a:t>-La </a:t>
            </a:r>
            <a:r>
              <a:rPr lang="en-US" dirty="0" smtClean="0"/>
              <a:t>Mancha</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908039"/>
            <a:ext cx="792088" cy="77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083" y="5727903"/>
            <a:ext cx="1800200" cy="954057"/>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283" y="6062836"/>
            <a:ext cx="253365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ichard\Downloads\UCLM2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720" y="5904428"/>
            <a:ext cx="1167479" cy="7342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441" y="5457748"/>
            <a:ext cx="918160" cy="1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5 Marcador de contenido" descr="cui-model.emf"/>
          <p:cNvPicPr>
            <a:picLocks noChangeAspect="1"/>
          </p:cNvPicPr>
          <p:nvPr/>
        </p:nvPicPr>
        <p:blipFill>
          <a:blip r:embed="rId3"/>
          <a:stretch>
            <a:fillRect/>
          </a:stretch>
        </p:blipFill>
        <p:spPr>
          <a:xfrm>
            <a:off x="1258562" y="3643314"/>
            <a:ext cx="6813900" cy="2829871"/>
          </a:xfrm>
          <a:prstGeom prst="rect">
            <a:avLst/>
          </a:prstGeom>
        </p:spPr>
      </p:pic>
      <p:sp>
        <p:nvSpPr>
          <p:cNvPr id="2" name="1 Título"/>
          <p:cNvSpPr>
            <a:spLocks noGrp="1"/>
          </p:cNvSpPr>
          <p:nvPr>
            <p:ph type="title"/>
          </p:nvPr>
        </p:nvSpPr>
        <p:spPr/>
        <p:txBody>
          <a:bodyPr/>
          <a:lstStyle/>
          <a:p>
            <a:r>
              <a:rPr lang="en-US" smtClean="0"/>
              <a:t>The CUI extension</a:t>
            </a:r>
            <a:endParaRPr lang="en-US" dirty="0"/>
          </a:p>
        </p:txBody>
      </p:sp>
      <p:sp>
        <p:nvSpPr>
          <p:cNvPr id="18" name="17 Marcador de contenido"/>
          <p:cNvSpPr>
            <a:spLocks noGrp="1"/>
          </p:cNvSpPr>
          <p:nvPr>
            <p:ph idx="1"/>
          </p:nvPr>
        </p:nvSpPr>
        <p:spPr>
          <a:xfrm>
            <a:off x="1043608" y="1571612"/>
            <a:ext cx="7614588" cy="1757362"/>
          </a:xfrm>
        </p:spPr>
        <p:txBody>
          <a:bodyPr>
            <a:normAutofit fontScale="92500" lnSpcReduction="20000"/>
          </a:bodyPr>
          <a:lstStyle/>
          <a:p>
            <a:r>
              <a:rPr lang="en-US" dirty="0" smtClean="0"/>
              <a:t>CUI extension</a:t>
            </a:r>
          </a:p>
          <a:p>
            <a:pPr lvl="1"/>
            <a:r>
              <a:rPr lang="en-US" dirty="0" smtClean="0"/>
              <a:t>Sensors &amp; Interpreters (Polling and Event-driven)</a:t>
            </a:r>
          </a:p>
          <a:p>
            <a:r>
              <a:rPr lang="en-US" dirty="0" smtClean="0"/>
              <a:t>Mapping extension</a:t>
            </a:r>
          </a:p>
          <a:p>
            <a:pPr lvl="1"/>
            <a:r>
              <a:rPr lang="en-US" dirty="0" smtClean="0"/>
              <a:t>Interpreter Updates (Interpreter -&gt; Feature)</a:t>
            </a:r>
          </a:p>
        </p:txBody>
      </p:sp>
      <p:sp>
        <p:nvSpPr>
          <p:cNvPr id="8" name="7 Rectángulo"/>
          <p:cNvSpPr/>
          <p:nvPr/>
        </p:nvSpPr>
        <p:spPr>
          <a:xfrm>
            <a:off x="5891223" y="3567115"/>
            <a:ext cx="2214578" cy="1571636"/>
          </a:xfrm>
          <a:prstGeom prst="rect">
            <a:avLst/>
          </a:pr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Rectángulo"/>
          <p:cNvSpPr/>
          <p:nvPr/>
        </p:nvSpPr>
        <p:spPr>
          <a:xfrm>
            <a:off x="5391157" y="5210189"/>
            <a:ext cx="1428760" cy="500066"/>
          </a:xfrm>
          <a:prstGeom prst="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p:nvSpPr>
        <p:spPr>
          <a:xfrm>
            <a:off x="3962397" y="5854719"/>
            <a:ext cx="1357322" cy="642942"/>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Forma libre"/>
          <p:cNvSpPr/>
          <p:nvPr/>
        </p:nvSpPr>
        <p:spPr>
          <a:xfrm>
            <a:off x="1142976" y="3571876"/>
            <a:ext cx="4695825" cy="2924175"/>
          </a:xfrm>
          <a:custGeom>
            <a:avLst/>
            <a:gdLst>
              <a:gd name="connsiteX0" fmla="*/ 2781300 w 4695825"/>
              <a:gd name="connsiteY0" fmla="*/ 2924175 h 2971800"/>
              <a:gd name="connsiteX1" fmla="*/ 2790825 w 4695825"/>
              <a:gd name="connsiteY1" fmla="*/ 1409700 h 2971800"/>
              <a:gd name="connsiteX2" fmla="*/ 4695825 w 4695825"/>
              <a:gd name="connsiteY2" fmla="*/ 1409700 h 2971800"/>
              <a:gd name="connsiteX3" fmla="*/ 4695825 w 4695825"/>
              <a:gd name="connsiteY3" fmla="*/ 0 h 2971800"/>
              <a:gd name="connsiteX4" fmla="*/ 0 w 4695825"/>
              <a:gd name="connsiteY4" fmla="*/ 0 h 2971800"/>
              <a:gd name="connsiteX5" fmla="*/ 0 w 4695825"/>
              <a:gd name="connsiteY5" fmla="*/ 2971800 h 2971800"/>
              <a:gd name="connsiteX6" fmla="*/ 2781300 w 4695825"/>
              <a:gd name="connsiteY6" fmla="*/ 2924175 h 2971800"/>
              <a:gd name="connsiteX0" fmla="*/ 2781300 w 4695825"/>
              <a:gd name="connsiteY0" fmla="*/ 2924175 h 2971800"/>
              <a:gd name="connsiteX1" fmla="*/ 2790825 w 4695825"/>
              <a:gd name="connsiteY1" fmla="*/ 1409700 h 2971800"/>
              <a:gd name="connsiteX2" fmla="*/ 4695825 w 4695825"/>
              <a:gd name="connsiteY2" fmla="*/ 1409700 h 2971800"/>
              <a:gd name="connsiteX3" fmla="*/ 4695825 w 4695825"/>
              <a:gd name="connsiteY3" fmla="*/ 0 h 2971800"/>
              <a:gd name="connsiteX4" fmla="*/ 0 w 4695825"/>
              <a:gd name="connsiteY4" fmla="*/ 0 h 2971800"/>
              <a:gd name="connsiteX5" fmla="*/ 0 w 4695825"/>
              <a:gd name="connsiteY5" fmla="*/ 2971800 h 2971800"/>
              <a:gd name="connsiteX6" fmla="*/ 2781300 w 4695825"/>
              <a:gd name="connsiteY6" fmla="*/ 2924175 h 2971800"/>
              <a:gd name="connsiteX0" fmla="*/ 2781300 w 4695825"/>
              <a:gd name="connsiteY0" fmla="*/ 2924175 h 2971800"/>
              <a:gd name="connsiteX1" fmla="*/ 2790825 w 4695825"/>
              <a:gd name="connsiteY1" fmla="*/ 1409700 h 2971800"/>
              <a:gd name="connsiteX2" fmla="*/ 4695825 w 4695825"/>
              <a:gd name="connsiteY2" fmla="*/ 1409700 h 2971800"/>
              <a:gd name="connsiteX3" fmla="*/ 4695825 w 4695825"/>
              <a:gd name="connsiteY3" fmla="*/ 0 h 2971800"/>
              <a:gd name="connsiteX4" fmla="*/ 0 w 4695825"/>
              <a:gd name="connsiteY4" fmla="*/ 0 h 2971800"/>
              <a:gd name="connsiteX5" fmla="*/ 0 w 4695825"/>
              <a:gd name="connsiteY5" fmla="*/ 2971800 h 2971800"/>
              <a:gd name="connsiteX6" fmla="*/ 2781300 w 4695825"/>
              <a:gd name="connsiteY6" fmla="*/ 2924175 h 2971800"/>
              <a:gd name="connsiteX0" fmla="*/ 2781300 w 4695825"/>
              <a:gd name="connsiteY0" fmla="*/ 2924175 h 2924175"/>
              <a:gd name="connsiteX1" fmla="*/ 2790825 w 4695825"/>
              <a:gd name="connsiteY1" fmla="*/ 1409700 h 2924175"/>
              <a:gd name="connsiteX2" fmla="*/ 4695825 w 4695825"/>
              <a:gd name="connsiteY2" fmla="*/ 1409700 h 2924175"/>
              <a:gd name="connsiteX3" fmla="*/ 4695825 w 4695825"/>
              <a:gd name="connsiteY3" fmla="*/ 0 h 2924175"/>
              <a:gd name="connsiteX4" fmla="*/ 0 w 4695825"/>
              <a:gd name="connsiteY4" fmla="*/ 0 h 2924175"/>
              <a:gd name="connsiteX5" fmla="*/ 0 w 4695825"/>
              <a:gd name="connsiteY5" fmla="*/ 2900338 h 2924175"/>
              <a:gd name="connsiteX6" fmla="*/ 2781300 w 4695825"/>
              <a:gd name="connsiteY6" fmla="*/ 2924175 h 2924175"/>
              <a:gd name="connsiteX0" fmla="*/ 2781300 w 4695825"/>
              <a:gd name="connsiteY0" fmla="*/ 2924175 h 2924175"/>
              <a:gd name="connsiteX1" fmla="*/ 2790825 w 4695825"/>
              <a:gd name="connsiteY1" fmla="*/ 1409700 h 2924175"/>
              <a:gd name="connsiteX2" fmla="*/ 4695825 w 4695825"/>
              <a:gd name="connsiteY2" fmla="*/ 1409700 h 2924175"/>
              <a:gd name="connsiteX3" fmla="*/ 4695825 w 4695825"/>
              <a:gd name="connsiteY3" fmla="*/ 0 h 2924175"/>
              <a:gd name="connsiteX4" fmla="*/ 0 w 4695825"/>
              <a:gd name="connsiteY4" fmla="*/ 0 h 2924175"/>
              <a:gd name="connsiteX5" fmla="*/ 0 w 4695825"/>
              <a:gd name="connsiteY5" fmla="*/ 2900338 h 2924175"/>
              <a:gd name="connsiteX6" fmla="*/ 2781300 w 4695825"/>
              <a:gd name="connsiteY6" fmla="*/ 2924175 h 2924175"/>
              <a:gd name="connsiteX0" fmla="*/ 3563937 w 5478462"/>
              <a:gd name="connsiteY0" fmla="*/ 2924175 h 3387700"/>
              <a:gd name="connsiteX1" fmla="*/ 3573462 w 5478462"/>
              <a:gd name="connsiteY1" fmla="*/ 1409700 h 3387700"/>
              <a:gd name="connsiteX2" fmla="*/ 5478462 w 5478462"/>
              <a:gd name="connsiteY2" fmla="*/ 1409700 h 3387700"/>
              <a:gd name="connsiteX3" fmla="*/ 5478462 w 5478462"/>
              <a:gd name="connsiteY3" fmla="*/ 0 h 3387700"/>
              <a:gd name="connsiteX4" fmla="*/ 782637 w 5478462"/>
              <a:gd name="connsiteY4" fmla="*/ 0 h 3387700"/>
              <a:gd name="connsiteX5" fmla="*/ 782637 w 5478462"/>
              <a:gd name="connsiteY5" fmla="*/ 2900338 h 3387700"/>
              <a:gd name="connsiteX6" fmla="*/ 3563937 w 5478462"/>
              <a:gd name="connsiteY6" fmla="*/ 2924175 h 3387700"/>
              <a:gd name="connsiteX0" fmla="*/ 3563937 w 5478462"/>
              <a:gd name="connsiteY0" fmla="*/ 2924175 h 2924175"/>
              <a:gd name="connsiteX1" fmla="*/ 3573462 w 5478462"/>
              <a:gd name="connsiteY1" fmla="*/ 1409700 h 2924175"/>
              <a:gd name="connsiteX2" fmla="*/ 5478462 w 5478462"/>
              <a:gd name="connsiteY2" fmla="*/ 1409700 h 2924175"/>
              <a:gd name="connsiteX3" fmla="*/ 5478462 w 5478462"/>
              <a:gd name="connsiteY3" fmla="*/ 0 h 2924175"/>
              <a:gd name="connsiteX4" fmla="*/ 782637 w 5478462"/>
              <a:gd name="connsiteY4" fmla="*/ 0 h 2924175"/>
              <a:gd name="connsiteX5" fmla="*/ 782637 w 5478462"/>
              <a:gd name="connsiteY5" fmla="*/ 2900338 h 2924175"/>
              <a:gd name="connsiteX6" fmla="*/ 3563937 w 5478462"/>
              <a:gd name="connsiteY6" fmla="*/ 2924175 h 2924175"/>
              <a:gd name="connsiteX0" fmla="*/ 3563937 w 5478462"/>
              <a:gd name="connsiteY0" fmla="*/ 2924175 h 2924175"/>
              <a:gd name="connsiteX1" fmla="*/ 3573462 w 5478462"/>
              <a:gd name="connsiteY1" fmla="*/ 1409700 h 2924175"/>
              <a:gd name="connsiteX2" fmla="*/ 5478462 w 5478462"/>
              <a:gd name="connsiteY2" fmla="*/ 1409700 h 2924175"/>
              <a:gd name="connsiteX3" fmla="*/ 5478462 w 5478462"/>
              <a:gd name="connsiteY3" fmla="*/ 0 h 2924175"/>
              <a:gd name="connsiteX4" fmla="*/ 782637 w 5478462"/>
              <a:gd name="connsiteY4" fmla="*/ 0 h 2924175"/>
              <a:gd name="connsiteX5" fmla="*/ 782637 w 5478462"/>
              <a:gd name="connsiteY5" fmla="*/ 2900338 h 2924175"/>
              <a:gd name="connsiteX6" fmla="*/ 3563937 w 5478462"/>
              <a:gd name="connsiteY6" fmla="*/ 2924175 h 2924175"/>
              <a:gd name="connsiteX0" fmla="*/ 782637 w 5478462"/>
              <a:gd name="connsiteY0" fmla="*/ 2900338 h 2991778"/>
              <a:gd name="connsiteX1" fmla="*/ 3563937 w 5478462"/>
              <a:gd name="connsiteY1" fmla="*/ 2924175 h 2991778"/>
              <a:gd name="connsiteX2" fmla="*/ 3573462 w 5478462"/>
              <a:gd name="connsiteY2" fmla="*/ 1409700 h 2991778"/>
              <a:gd name="connsiteX3" fmla="*/ 5478462 w 5478462"/>
              <a:gd name="connsiteY3" fmla="*/ 1409700 h 2991778"/>
              <a:gd name="connsiteX4" fmla="*/ 5478462 w 5478462"/>
              <a:gd name="connsiteY4" fmla="*/ 0 h 2991778"/>
              <a:gd name="connsiteX5" fmla="*/ 782637 w 5478462"/>
              <a:gd name="connsiteY5" fmla="*/ 0 h 2991778"/>
              <a:gd name="connsiteX6" fmla="*/ 874077 w 5478462"/>
              <a:gd name="connsiteY6" fmla="*/ 2991778 h 2991778"/>
              <a:gd name="connsiteX0" fmla="*/ 820772 w 5516597"/>
              <a:gd name="connsiteY0" fmla="*/ 2900338 h 2991778"/>
              <a:gd name="connsiteX1" fmla="*/ 3602072 w 5516597"/>
              <a:gd name="connsiteY1" fmla="*/ 2924175 h 2991778"/>
              <a:gd name="connsiteX2" fmla="*/ 3611597 w 5516597"/>
              <a:gd name="connsiteY2" fmla="*/ 1409700 h 2991778"/>
              <a:gd name="connsiteX3" fmla="*/ 5516597 w 5516597"/>
              <a:gd name="connsiteY3" fmla="*/ 1409700 h 2991778"/>
              <a:gd name="connsiteX4" fmla="*/ 5516597 w 5516597"/>
              <a:gd name="connsiteY4" fmla="*/ 0 h 2991778"/>
              <a:gd name="connsiteX5" fmla="*/ 820772 w 5516597"/>
              <a:gd name="connsiteY5" fmla="*/ 0 h 2991778"/>
              <a:gd name="connsiteX6" fmla="*/ 554990 w 5516597"/>
              <a:gd name="connsiteY6" fmla="*/ 2991778 h 2991778"/>
              <a:gd name="connsiteX0" fmla="*/ 820772 w 5516597"/>
              <a:gd name="connsiteY0" fmla="*/ 2900338 h 2991778"/>
              <a:gd name="connsiteX1" fmla="*/ 3602072 w 5516597"/>
              <a:gd name="connsiteY1" fmla="*/ 2924175 h 2991778"/>
              <a:gd name="connsiteX2" fmla="*/ 3611597 w 5516597"/>
              <a:gd name="connsiteY2" fmla="*/ 1409700 h 2991778"/>
              <a:gd name="connsiteX3" fmla="*/ 5516597 w 5516597"/>
              <a:gd name="connsiteY3" fmla="*/ 1409700 h 2991778"/>
              <a:gd name="connsiteX4" fmla="*/ 5516597 w 5516597"/>
              <a:gd name="connsiteY4" fmla="*/ 0 h 2991778"/>
              <a:gd name="connsiteX5" fmla="*/ 820772 w 5516597"/>
              <a:gd name="connsiteY5" fmla="*/ 0 h 2991778"/>
              <a:gd name="connsiteX6" fmla="*/ 554990 w 5516597"/>
              <a:gd name="connsiteY6" fmla="*/ 2991778 h 2991778"/>
              <a:gd name="connsiteX0" fmla="*/ 820772 w 5516597"/>
              <a:gd name="connsiteY0" fmla="*/ 2900338 h 2991778"/>
              <a:gd name="connsiteX1" fmla="*/ 3602072 w 5516597"/>
              <a:gd name="connsiteY1" fmla="*/ 2924175 h 2991778"/>
              <a:gd name="connsiteX2" fmla="*/ 3611597 w 5516597"/>
              <a:gd name="connsiteY2" fmla="*/ 1409700 h 2991778"/>
              <a:gd name="connsiteX3" fmla="*/ 5516597 w 5516597"/>
              <a:gd name="connsiteY3" fmla="*/ 1409700 h 2991778"/>
              <a:gd name="connsiteX4" fmla="*/ 5516597 w 5516597"/>
              <a:gd name="connsiteY4" fmla="*/ 0 h 2991778"/>
              <a:gd name="connsiteX5" fmla="*/ 820772 w 5516597"/>
              <a:gd name="connsiteY5" fmla="*/ 0 h 2991778"/>
              <a:gd name="connsiteX6" fmla="*/ 554990 w 5516597"/>
              <a:gd name="connsiteY6" fmla="*/ 2991778 h 2991778"/>
              <a:gd name="connsiteX7" fmla="*/ 820772 w 5516597"/>
              <a:gd name="connsiteY7" fmla="*/ 2900338 h 2991778"/>
              <a:gd name="connsiteX0" fmla="*/ 820772 w 5516597"/>
              <a:gd name="connsiteY0" fmla="*/ 2900338 h 2991778"/>
              <a:gd name="connsiteX1" fmla="*/ 3602072 w 5516597"/>
              <a:gd name="connsiteY1" fmla="*/ 2924175 h 2991778"/>
              <a:gd name="connsiteX2" fmla="*/ 3611597 w 5516597"/>
              <a:gd name="connsiteY2" fmla="*/ 1409700 h 2991778"/>
              <a:gd name="connsiteX3" fmla="*/ 5516597 w 5516597"/>
              <a:gd name="connsiteY3" fmla="*/ 1409700 h 2991778"/>
              <a:gd name="connsiteX4" fmla="*/ 5516597 w 5516597"/>
              <a:gd name="connsiteY4" fmla="*/ 0 h 2991778"/>
              <a:gd name="connsiteX5" fmla="*/ 820772 w 5516597"/>
              <a:gd name="connsiteY5" fmla="*/ 0 h 2991778"/>
              <a:gd name="connsiteX6" fmla="*/ 554990 w 5516597"/>
              <a:gd name="connsiteY6" fmla="*/ 2991778 h 2991778"/>
              <a:gd name="connsiteX7" fmla="*/ 569973 w 5516597"/>
              <a:gd name="connsiteY7" fmla="*/ 2913052 h 2991778"/>
              <a:gd name="connsiteX8" fmla="*/ 820772 w 5516597"/>
              <a:gd name="connsiteY8" fmla="*/ 2900338 h 2991778"/>
              <a:gd name="connsiteX0" fmla="*/ 569973 w 5516597"/>
              <a:gd name="connsiteY0" fmla="*/ 2913052 h 2991778"/>
              <a:gd name="connsiteX1" fmla="*/ 3602072 w 5516597"/>
              <a:gd name="connsiteY1" fmla="*/ 2924175 h 2991778"/>
              <a:gd name="connsiteX2" fmla="*/ 3611597 w 5516597"/>
              <a:gd name="connsiteY2" fmla="*/ 1409700 h 2991778"/>
              <a:gd name="connsiteX3" fmla="*/ 5516597 w 5516597"/>
              <a:gd name="connsiteY3" fmla="*/ 1409700 h 2991778"/>
              <a:gd name="connsiteX4" fmla="*/ 5516597 w 5516597"/>
              <a:gd name="connsiteY4" fmla="*/ 0 h 2991778"/>
              <a:gd name="connsiteX5" fmla="*/ 820772 w 5516597"/>
              <a:gd name="connsiteY5" fmla="*/ 0 h 2991778"/>
              <a:gd name="connsiteX6" fmla="*/ 554990 w 5516597"/>
              <a:gd name="connsiteY6" fmla="*/ 2991778 h 2991778"/>
              <a:gd name="connsiteX7" fmla="*/ 569973 w 5516597"/>
              <a:gd name="connsiteY7" fmla="*/ 2913052 h 2991778"/>
              <a:gd name="connsiteX0" fmla="*/ 554990 w 5516597"/>
              <a:gd name="connsiteY0" fmla="*/ 2991778 h 2991778"/>
              <a:gd name="connsiteX1" fmla="*/ 3602072 w 5516597"/>
              <a:gd name="connsiteY1" fmla="*/ 2924175 h 2991778"/>
              <a:gd name="connsiteX2" fmla="*/ 3611597 w 5516597"/>
              <a:gd name="connsiteY2" fmla="*/ 1409700 h 2991778"/>
              <a:gd name="connsiteX3" fmla="*/ 5516597 w 5516597"/>
              <a:gd name="connsiteY3" fmla="*/ 1409700 h 2991778"/>
              <a:gd name="connsiteX4" fmla="*/ 5516597 w 5516597"/>
              <a:gd name="connsiteY4" fmla="*/ 0 h 2991778"/>
              <a:gd name="connsiteX5" fmla="*/ 820772 w 5516597"/>
              <a:gd name="connsiteY5" fmla="*/ 0 h 2991778"/>
              <a:gd name="connsiteX6" fmla="*/ 554990 w 5516597"/>
              <a:gd name="connsiteY6" fmla="*/ 2991778 h 2991778"/>
              <a:gd name="connsiteX0" fmla="*/ 554990 w 5516597"/>
              <a:gd name="connsiteY0" fmla="*/ 2920316 h 2924175"/>
              <a:gd name="connsiteX1" fmla="*/ 3602072 w 5516597"/>
              <a:gd name="connsiteY1" fmla="*/ 2924175 h 2924175"/>
              <a:gd name="connsiteX2" fmla="*/ 3611597 w 5516597"/>
              <a:gd name="connsiteY2" fmla="*/ 1409700 h 2924175"/>
              <a:gd name="connsiteX3" fmla="*/ 5516597 w 5516597"/>
              <a:gd name="connsiteY3" fmla="*/ 1409700 h 2924175"/>
              <a:gd name="connsiteX4" fmla="*/ 5516597 w 5516597"/>
              <a:gd name="connsiteY4" fmla="*/ 0 h 2924175"/>
              <a:gd name="connsiteX5" fmla="*/ 820772 w 5516597"/>
              <a:gd name="connsiteY5" fmla="*/ 0 h 2924175"/>
              <a:gd name="connsiteX6" fmla="*/ 554990 w 5516597"/>
              <a:gd name="connsiteY6" fmla="*/ 2920316 h 2924175"/>
              <a:gd name="connsiteX0" fmla="*/ 0 w 4961607"/>
              <a:gd name="connsiteY0" fmla="*/ 2920316 h 2924175"/>
              <a:gd name="connsiteX1" fmla="*/ 3047082 w 4961607"/>
              <a:gd name="connsiteY1" fmla="*/ 2924175 h 2924175"/>
              <a:gd name="connsiteX2" fmla="*/ 3056607 w 4961607"/>
              <a:gd name="connsiteY2" fmla="*/ 1409700 h 2924175"/>
              <a:gd name="connsiteX3" fmla="*/ 4961607 w 4961607"/>
              <a:gd name="connsiteY3" fmla="*/ 1409700 h 2924175"/>
              <a:gd name="connsiteX4" fmla="*/ 4961607 w 4961607"/>
              <a:gd name="connsiteY4" fmla="*/ 0 h 2924175"/>
              <a:gd name="connsiteX5" fmla="*/ 265782 w 4961607"/>
              <a:gd name="connsiteY5" fmla="*/ 0 h 2924175"/>
              <a:gd name="connsiteX6" fmla="*/ 0 w 4961607"/>
              <a:gd name="connsiteY6" fmla="*/ 2920316 h 2924175"/>
              <a:gd name="connsiteX0" fmla="*/ 0 w 4747325"/>
              <a:gd name="connsiteY0" fmla="*/ 2920316 h 2924175"/>
              <a:gd name="connsiteX1" fmla="*/ 2832800 w 4747325"/>
              <a:gd name="connsiteY1" fmla="*/ 2924175 h 2924175"/>
              <a:gd name="connsiteX2" fmla="*/ 2842325 w 4747325"/>
              <a:gd name="connsiteY2" fmla="*/ 1409700 h 2924175"/>
              <a:gd name="connsiteX3" fmla="*/ 4747325 w 4747325"/>
              <a:gd name="connsiteY3" fmla="*/ 1409700 h 2924175"/>
              <a:gd name="connsiteX4" fmla="*/ 4747325 w 4747325"/>
              <a:gd name="connsiteY4" fmla="*/ 0 h 2924175"/>
              <a:gd name="connsiteX5" fmla="*/ 51500 w 4747325"/>
              <a:gd name="connsiteY5" fmla="*/ 0 h 2924175"/>
              <a:gd name="connsiteX6" fmla="*/ 0 w 4747325"/>
              <a:gd name="connsiteY6" fmla="*/ 2920316 h 2924175"/>
              <a:gd name="connsiteX0" fmla="*/ 19906 w 4695825"/>
              <a:gd name="connsiteY0" fmla="*/ 2920316 h 2924175"/>
              <a:gd name="connsiteX1" fmla="*/ 2781300 w 4695825"/>
              <a:gd name="connsiteY1" fmla="*/ 2924175 h 2924175"/>
              <a:gd name="connsiteX2" fmla="*/ 2790825 w 4695825"/>
              <a:gd name="connsiteY2" fmla="*/ 1409700 h 2924175"/>
              <a:gd name="connsiteX3" fmla="*/ 4695825 w 4695825"/>
              <a:gd name="connsiteY3" fmla="*/ 1409700 h 2924175"/>
              <a:gd name="connsiteX4" fmla="*/ 4695825 w 4695825"/>
              <a:gd name="connsiteY4" fmla="*/ 0 h 2924175"/>
              <a:gd name="connsiteX5" fmla="*/ 0 w 4695825"/>
              <a:gd name="connsiteY5" fmla="*/ 0 h 2924175"/>
              <a:gd name="connsiteX6" fmla="*/ 19906 w 4695825"/>
              <a:gd name="connsiteY6" fmla="*/ 2920316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5825" h="2924175">
                <a:moveTo>
                  <a:pt x="19906" y="2920316"/>
                </a:moveTo>
                <a:lnTo>
                  <a:pt x="2781300" y="2924175"/>
                </a:lnTo>
                <a:lnTo>
                  <a:pt x="2790825" y="1409700"/>
                </a:lnTo>
                <a:lnTo>
                  <a:pt x="4695825" y="1409700"/>
                </a:lnTo>
                <a:lnTo>
                  <a:pt x="4695825" y="0"/>
                </a:lnTo>
                <a:lnTo>
                  <a:pt x="0" y="0"/>
                </a:lnTo>
                <a:lnTo>
                  <a:pt x="19906" y="2920316"/>
                </a:lnTo>
                <a:close/>
              </a:path>
            </a:pathLst>
          </a:custGeom>
          <a:noFill/>
          <a:ln w="254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CuadroTexto"/>
          <p:cNvSpPr txBox="1"/>
          <p:nvPr/>
        </p:nvSpPr>
        <p:spPr>
          <a:xfrm>
            <a:off x="6748479" y="4852999"/>
            <a:ext cx="1332416" cy="307777"/>
          </a:xfrm>
          <a:prstGeom prst="rect">
            <a:avLst/>
          </a:prstGeom>
          <a:noFill/>
        </p:spPr>
        <p:txBody>
          <a:bodyPr wrap="none" rtlCol="0">
            <a:spAutoFit/>
          </a:bodyPr>
          <a:lstStyle/>
          <a:p>
            <a:r>
              <a:rPr lang="en-US" sz="1400" b="1" dirty="0" err="1" smtClean="0">
                <a:solidFill>
                  <a:srgbClr val="00B050"/>
                </a:solidFill>
              </a:rPr>
              <a:t>MappingModel</a:t>
            </a:r>
            <a:endParaRPr lang="en-US" sz="1400" b="1" dirty="0" smtClean="0">
              <a:solidFill>
                <a:srgbClr val="00B050"/>
              </a:solidFill>
            </a:endParaRPr>
          </a:p>
        </p:txBody>
      </p:sp>
      <p:sp>
        <p:nvSpPr>
          <p:cNvPr id="13" name="12 CuadroTexto"/>
          <p:cNvSpPr txBox="1"/>
          <p:nvPr/>
        </p:nvSpPr>
        <p:spPr>
          <a:xfrm>
            <a:off x="6105537" y="6425842"/>
            <a:ext cx="2295115" cy="307777"/>
          </a:xfrm>
          <a:prstGeom prst="rect">
            <a:avLst/>
          </a:prstGeom>
          <a:noFill/>
        </p:spPr>
        <p:txBody>
          <a:bodyPr wrap="none" rtlCol="0">
            <a:spAutoFit/>
          </a:bodyPr>
          <a:lstStyle/>
          <a:p>
            <a:r>
              <a:rPr lang="en-US" sz="1400" b="1" dirty="0" smtClean="0">
                <a:solidFill>
                  <a:schemeClr val="tx2">
                    <a:lumMod val="60000"/>
                    <a:lumOff val="40000"/>
                  </a:schemeClr>
                </a:solidFill>
              </a:rPr>
              <a:t>Extension to </a:t>
            </a:r>
            <a:r>
              <a:rPr lang="en-US" sz="1400" b="1" dirty="0" err="1" smtClean="0">
                <a:solidFill>
                  <a:schemeClr val="tx2">
                    <a:lumMod val="60000"/>
                    <a:lumOff val="40000"/>
                  </a:schemeClr>
                </a:solidFill>
              </a:rPr>
              <a:t>MappingModel</a:t>
            </a:r>
            <a:endParaRPr lang="en-US" sz="1400" b="1" dirty="0" smtClean="0">
              <a:solidFill>
                <a:schemeClr val="tx2">
                  <a:lumMod val="60000"/>
                  <a:lumOff val="40000"/>
                </a:schemeClr>
              </a:solidFill>
            </a:endParaRPr>
          </a:p>
        </p:txBody>
      </p:sp>
      <p:sp>
        <p:nvSpPr>
          <p:cNvPr id="14" name="13 CuadroTexto"/>
          <p:cNvSpPr txBox="1"/>
          <p:nvPr/>
        </p:nvSpPr>
        <p:spPr>
          <a:xfrm>
            <a:off x="4352273" y="5597858"/>
            <a:ext cx="1011815" cy="307777"/>
          </a:xfrm>
          <a:prstGeom prst="rect">
            <a:avLst/>
          </a:prstGeom>
          <a:noFill/>
        </p:spPr>
        <p:txBody>
          <a:bodyPr wrap="none" rtlCol="0">
            <a:spAutoFit/>
          </a:bodyPr>
          <a:lstStyle/>
          <a:p>
            <a:r>
              <a:rPr lang="en-US" sz="1400" b="1" dirty="0" err="1" smtClean="0">
                <a:solidFill>
                  <a:srgbClr val="FF0000"/>
                </a:solidFill>
              </a:rPr>
              <a:t>UserModel</a:t>
            </a:r>
            <a:endParaRPr lang="en-US" sz="1400" b="1" dirty="0" smtClean="0">
              <a:solidFill>
                <a:srgbClr val="FF0000"/>
              </a:solidFill>
            </a:endParaRPr>
          </a:p>
        </p:txBody>
      </p:sp>
      <p:sp>
        <p:nvSpPr>
          <p:cNvPr id="15" name="14 CuadroTexto"/>
          <p:cNvSpPr txBox="1"/>
          <p:nvPr/>
        </p:nvSpPr>
        <p:spPr>
          <a:xfrm>
            <a:off x="1176315" y="6138883"/>
            <a:ext cx="1210011" cy="307777"/>
          </a:xfrm>
          <a:prstGeom prst="rect">
            <a:avLst/>
          </a:prstGeom>
          <a:noFill/>
        </p:spPr>
        <p:txBody>
          <a:bodyPr wrap="none" rtlCol="0">
            <a:spAutoFit/>
          </a:bodyPr>
          <a:lstStyle/>
          <a:p>
            <a:r>
              <a:rPr lang="en-US" sz="1400" b="1" dirty="0" smtClean="0">
                <a:solidFill>
                  <a:srgbClr val="7030A0"/>
                </a:solidFill>
              </a:rPr>
              <a:t>CUI Extension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The transformation process </a:t>
            </a:r>
            <a:br>
              <a:rPr lang="en-US" dirty="0" smtClean="0"/>
            </a:br>
            <a:r>
              <a:rPr lang="en-US" dirty="0" smtClean="0"/>
              <a:t>and the FUI</a:t>
            </a:r>
            <a:endParaRPr lang="en-US" dirty="0"/>
          </a:p>
        </p:txBody>
      </p:sp>
      <p:pic>
        <p:nvPicPr>
          <p:cNvPr id="48130" name="Picture 2"/>
          <p:cNvPicPr>
            <a:picLocks noChangeAspect="1" noChangeArrowheads="1"/>
          </p:cNvPicPr>
          <p:nvPr/>
        </p:nvPicPr>
        <p:blipFill>
          <a:blip r:embed="rId3"/>
          <a:srcRect/>
          <a:stretch>
            <a:fillRect/>
          </a:stretch>
        </p:blipFill>
        <p:spPr bwMode="auto">
          <a:xfrm>
            <a:off x="1785918" y="1714488"/>
            <a:ext cx="5410200" cy="1457325"/>
          </a:xfrm>
          <a:prstGeom prst="rect">
            <a:avLst/>
          </a:prstGeom>
          <a:noFill/>
          <a:ln w="9525">
            <a:noFill/>
            <a:miter lim="800000"/>
            <a:headEnd/>
            <a:tailEnd/>
          </a:ln>
          <a:effectLst/>
        </p:spPr>
      </p:pic>
      <p:pic>
        <p:nvPicPr>
          <p:cNvPr id="5" name="Picture 6" descr="User Icon 128x128px"/>
          <p:cNvPicPr>
            <a:picLocks noChangeAspect="1" noChangeArrowheads="1"/>
          </p:cNvPicPr>
          <p:nvPr/>
        </p:nvPicPr>
        <p:blipFill>
          <a:blip r:embed="rId4"/>
          <a:srcRect/>
          <a:stretch>
            <a:fillRect/>
          </a:stretch>
        </p:blipFill>
        <p:spPr bwMode="auto">
          <a:xfrm>
            <a:off x="5429256" y="4929198"/>
            <a:ext cx="1219200" cy="1219201"/>
          </a:xfrm>
          <a:prstGeom prst="rect">
            <a:avLst/>
          </a:prstGeom>
          <a:noFill/>
        </p:spPr>
      </p:pic>
      <p:pic>
        <p:nvPicPr>
          <p:cNvPr id="6" name="Picture 10" descr="Attention Icon 48x48px"/>
          <p:cNvPicPr>
            <a:picLocks noChangeAspect="1" noChangeArrowheads="1"/>
          </p:cNvPicPr>
          <p:nvPr/>
        </p:nvPicPr>
        <p:blipFill>
          <a:blip r:embed="rId5"/>
          <a:srcRect/>
          <a:stretch>
            <a:fillRect/>
          </a:stretch>
        </p:blipFill>
        <p:spPr bwMode="auto">
          <a:xfrm>
            <a:off x="5429256" y="5643578"/>
            <a:ext cx="457200" cy="457200"/>
          </a:xfrm>
          <a:prstGeom prst="rect">
            <a:avLst/>
          </a:prstGeom>
          <a:noFill/>
        </p:spPr>
      </p:pic>
      <p:pic>
        <p:nvPicPr>
          <p:cNvPr id="48132" name="Picture 4" descr="http://rocky.digikey.com/weblib/All%20Sensors/Web%20photos/PRESSURE%20SENSOR%20FIG%201.jpg"/>
          <p:cNvPicPr>
            <a:picLocks noChangeAspect="1" noChangeArrowheads="1"/>
          </p:cNvPicPr>
          <p:nvPr/>
        </p:nvPicPr>
        <p:blipFill>
          <a:blip r:embed="rId6" cstate="print"/>
          <a:srcRect/>
          <a:stretch>
            <a:fillRect/>
          </a:stretch>
        </p:blipFill>
        <p:spPr bwMode="auto">
          <a:xfrm>
            <a:off x="1571604" y="5143512"/>
            <a:ext cx="1023903" cy="1023903"/>
          </a:xfrm>
          <a:prstGeom prst="rect">
            <a:avLst/>
          </a:prstGeom>
          <a:noFill/>
        </p:spPr>
      </p:pic>
      <p:pic>
        <p:nvPicPr>
          <p:cNvPr id="48138" name="Picture 10" descr="http://www.bosch.com.mx/content/language1/img_productworlds/sensor_de_temperature.png"/>
          <p:cNvPicPr>
            <a:picLocks noChangeAspect="1" noChangeArrowheads="1"/>
          </p:cNvPicPr>
          <p:nvPr/>
        </p:nvPicPr>
        <p:blipFill>
          <a:blip r:embed="rId7" cstate="print"/>
          <a:srcRect/>
          <a:stretch>
            <a:fillRect/>
          </a:stretch>
        </p:blipFill>
        <p:spPr bwMode="auto">
          <a:xfrm>
            <a:off x="2357422" y="5572140"/>
            <a:ext cx="857256" cy="521675"/>
          </a:xfrm>
          <a:prstGeom prst="rect">
            <a:avLst/>
          </a:prstGeom>
          <a:noFill/>
        </p:spPr>
      </p:pic>
      <p:pic>
        <p:nvPicPr>
          <p:cNvPr id="48140" name="Picture 12" descr="http://aliatron.com/loja/catalog/images/sensor_inclinacao.jpg"/>
          <p:cNvPicPr>
            <a:picLocks noChangeAspect="1" noChangeArrowheads="1"/>
          </p:cNvPicPr>
          <p:nvPr/>
        </p:nvPicPr>
        <p:blipFill>
          <a:blip r:embed="rId8" cstate="print"/>
          <a:srcRect/>
          <a:stretch>
            <a:fillRect/>
          </a:stretch>
        </p:blipFill>
        <p:spPr bwMode="auto">
          <a:xfrm>
            <a:off x="2571736" y="5143512"/>
            <a:ext cx="666724" cy="500043"/>
          </a:xfrm>
          <a:prstGeom prst="rect">
            <a:avLst/>
          </a:prstGeom>
          <a:noFill/>
        </p:spPr>
      </p:pic>
      <p:pic>
        <p:nvPicPr>
          <p:cNvPr id="48142" name="Picture 14" descr="Spur gear Icon 128x128px"/>
          <p:cNvPicPr>
            <a:picLocks noChangeAspect="1" noChangeArrowheads="1"/>
          </p:cNvPicPr>
          <p:nvPr/>
        </p:nvPicPr>
        <p:blipFill>
          <a:blip r:embed="rId9"/>
          <a:srcRect/>
          <a:stretch>
            <a:fillRect/>
          </a:stretch>
        </p:blipFill>
        <p:spPr bwMode="auto">
          <a:xfrm>
            <a:off x="3786182" y="4786322"/>
            <a:ext cx="647696" cy="647697"/>
          </a:xfrm>
          <a:prstGeom prst="rect">
            <a:avLst/>
          </a:prstGeom>
          <a:noFill/>
        </p:spPr>
      </p:pic>
      <p:sp>
        <p:nvSpPr>
          <p:cNvPr id="13" name="12 Flecha derecha"/>
          <p:cNvSpPr/>
          <p:nvPr/>
        </p:nvSpPr>
        <p:spPr>
          <a:xfrm>
            <a:off x="3500430" y="5357826"/>
            <a:ext cx="1571636" cy="50006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Updates</a:t>
            </a:r>
            <a:endParaRPr lang="en-US" dirty="0"/>
          </a:p>
        </p:txBody>
      </p:sp>
      <p:sp>
        <p:nvSpPr>
          <p:cNvPr id="16" name="15 Flecha derecha"/>
          <p:cNvSpPr/>
          <p:nvPr/>
        </p:nvSpPr>
        <p:spPr>
          <a:xfrm rot="12548935" flipV="1">
            <a:off x="2654945" y="3867316"/>
            <a:ext cx="3326803" cy="571504"/>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Observed by</a:t>
            </a:r>
            <a:endParaRPr lang="en-US" dirty="0"/>
          </a:p>
        </p:txBody>
      </p:sp>
      <p:sp>
        <p:nvSpPr>
          <p:cNvPr id="17" name="16 CuadroTexto"/>
          <p:cNvSpPr txBox="1"/>
          <p:nvPr/>
        </p:nvSpPr>
        <p:spPr>
          <a:xfrm>
            <a:off x="3500430" y="5929330"/>
            <a:ext cx="1543371" cy="523220"/>
          </a:xfrm>
          <a:prstGeom prst="rect">
            <a:avLst/>
          </a:prstGeom>
          <a:noFill/>
        </p:spPr>
        <p:txBody>
          <a:bodyPr wrap="none" rtlCol="0">
            <a:spAutoFit/>
          </a:bodyPr>
          <a:lstStyle/>
          <a:p>
            <a:pPr algn="ctr"/>
            <a:r>
              <a:rPr lang="en-US" sz="1400" b="1" dirty="0" err="1" smtClean="0">
                <a:solidFill>
                  <a:srgbClr val="00B050"/>
                </a:solidFill>
              </a:rPr>
              <a:t>UpdatesIndividual</a:t>
            </a:r>
            <a:endParaRPr lang="en-US" sz="1400" b="1" dirty="0" smtClean="0">
              <a:solidFill>
                <a:srgbClr val="00B050"/>
              </a:solidFill>
            </a:endParaRPr>
          </a:p>
          <a:p>
            <a:pPr algn="ctr"/>
            <a:r>
              <a:rPr lang="en-US" sz="1400" b="1" dirty="0" smtClean="0">
                <a:solidFill>
                  <a:srgbClr val="00B050"/>
                </a:solidFill>
              </a:rPr>
              <a:t>from Mapping</a:t>
            </a:r>
          </a:p>
        </p:txBody>
      </p:sp>
      <p:sp>
        <p:nvSpPr>
          <p:cNvPr id="18" name="17 CuadroTexto"/>
          <p:cNvSpPr txBox="1"/>
          <p:nvPr/>
        </p:nvSpPr>
        <p:spPr>
          <a:xfrm>
            <a:off x="2357422" y="1357298"/>
            <a:ext cx="455702" cy="307777"/>
          </a:xfrm>
          <a:prstGeom prst="rect">
            <a:avLst/>
          </a:prstGeom>
          <a:noFill/>
        </p:spPr>
        <p:txBody>
          <a:bodyPr wrap="none" rtlCol="0">
            <a:spAutoFit/>
          </a:bodyPr>
          <a:lstStyle/>
          <a:p>
            <a:r>
              <a:rPr lang="en-US" sz="1400" b="1" dirty="0" smtClean="0">
                <a:solidFill>
                  <a:schemeClr val="tx2">
                    <a:lumMod val="60000"/>
                    <a:lumOff val="40000"/>
                  </a:schemeClr>
                </a:solidFill>
              </a:rPr>
              <a:t>AUI</a:t>
            </a:r>
          </a:p>
        </p:txBody>
      </p:sp>
      <p:sp>
        <p:nvSpPr>
          <p:cNvPr id="19" name="18 CuadroTexto"/>
          <p:cNvSpPr txBox="1"/>
          <p:nvPr/>
        </p:nvSpPr>
        <p:spPr>
          <a:xfrm>
            <a:off x="5357818" y="6215082"/>
            <a:ext cx="1747017" cy="307777"/>
          </a:xfrm>
          <a:prstGeom prst="rect">
            <a:avLst/>
          </a:prstGeom>
          <a:noFill/>
        </p:spPr>
        <p:txBody>
          <a:bodyPr wrap="none" rtlCol="0">
            <a:spAutoFit/>
          </a:bodyPr>
          <a:lstStyle/>
          <a:p>
            <a:r>
              <a:rPr lang="en-US" sz="1400" b="1" dirty="0" smtClean="0">
                <a:solidFill>
                  <a:srgbClr val="FF0000"/>
                </a:solidFill>
              </a:rPr>
              <a:t>Individuals from T&amp;C</a:t>
            </a:r>
          </a:p>
        </p:txBody>
      </p:sp>
      <p:sp>
        <p:nvSpPr>
          <p:cNvPr id="20" name="19 CuadroTexto"/>
          <p:cNvSpPr txBox="1"/>
          <p:nvPr/>
        </p:nvSpPr>
        <p:spPr>
          <a:xfrm>
            <a:off x="1571604" y="6215082"/>
            <a:ext cx="1457900" cy="307777"/>
          </a:xfrm>
          <a:prstGeom prst="rect">
            <a:avLst/>
          </a:prstGeom>
          <a:noFill/>
        </p:spPr>
        <p:txBody>
          <a:bodyPr wrap="none" rtlCol="0">
            <a:spAutoFit/>
          </a:bodyPr>
          <a:lstStyle/>
          <a:p>
            <a:r>
              <a:rPr lang="en-US" sz="1400" b="1" dirty="0" smtClean="0">
                <a:solidFill>
                  <a:srgbClr val="7030A0"/>
                </a:solidFill>
              </a:rPr>
              <a:t>Sensors from CUI</a:t>
            </a:r>
          </a:p>
        </p:txBody>
      </p:sp>
      <p:sp>
        <p:nvSpPr>
          <p:cNvPr id="21" name="20 CuadroTexto"/>
          <p:cNvSpPr txBox="1"/>
          <p:nvPr/>
        </p:nvSpPr>
        <p:spPr>
          <a:xfrm>
            <a:off x="2000232" y="4786322"/>
            <a:ext cx="1772473" cy="307777"/>
          </a:xfrm>
          <a:prstGeom prst="rect">
            <a:avLst/>
          </a:prstGeom>
          <a:noFill/>
        </p:spPr>
        <p:txBody>
          <a:bodyPr wrap="none" rtlCol="0">
            <a:spAutoFit/>
          </a:bodyPr>
          <a:lstStyle/>
          <a:p>
            <a:r>
              <a:rPr lang="en-US" sz="1400" b="1" dirty="0" smtClean="0">
                <a:solidFill>
                  <a:srgbClr val="7030A0"/>
                </a:solidFill>
              </a:rPr>
              <a:t>Interpreters from CUI</a:t>
            </a:r>
          </a:p>
        </p:txBody>
      </p:sp>
      <p:sp>
        <p:nvSpPr>
          <p:cNvPr id="22" name="21 CuadroTexto"/>
          <p:cNvSpPr txBox="1"/>
          <p:nvPr/>
        </p:nvSpPr>
        <p:spPr>
          <a:xfrm>
            <a:off x="4572000" y="3714752"/>
            <a:ext cx="1798890" cy="523220"/>
          </a:xfrm>
          <a:prstGeom prst="rect">
            <a:avLst/>
          </a:prstGeom>
          <a:noFill/>
        </p:spPr>
        <p:txBody>
          <a:bodyPr wrap="none" rtlCol="0">
            <a:spAutoFit/>
          </a:bodyPr>
          <a:lstStyle/>
          <a:p>
            <a:pPr algn="ctr"/>
            <a:r>
              <a:rPr lang="en-US" sz="1400" b="1" dirty="0" err="1" smtClean="0">
                <a:solidFill>
                  <a:srgbClr val="00B050"/>
                </a:solidFill>
              </a:rPr>
              <a:t>ObserversIndivoduals</a:t>
            </a:r>
            <a:endParaRPr lang="en-US" sz="1400" b="1" dirty="0" smtClean="0">
              <a:solidFill>
                <a:srgbClr val="00B050"/>
              </a:solidFill>
            </a:endParaRPr>
          </a:p>
          <a:p>
            <a:pPr algn="ctr"/>
            <a:r>
              <a:rPr lang="en-US" sz="1400" b="1" dirty="0" smtClean="0">
                <a:solidFill>
                  <a:srgbClr val="00B050"/>
                </a:solidFill>
              </a:rPr>
              <a:t>from Mapping</a:t>
            </a:r>
          </a:p>
        </p:txBody>
      </p:sp>
      <p:sp>
        <p:nvSpPr>
          <p:cNvPr id="23" name="22 CuadroTexto"/>
          <p:cNvSpPr txBox="1"/>
          <p:nvPr/>
        </p:nvSpPr>
        <p:spPr>
          <a:xfrm>
            <a:off x="6143636" y="1357298"/>
            <a:ext cx="444352" cy="307777"/>
          </a:xfrm>
          <a:prstGeom prst="rect">
            <a:avLst/>
          </a:prstGeom>
          <a:noFill/>
        </p:spPr>
        <p:txBody>
          <a:bodyPr wrap="none" rtlCol="0">
            <a:spAutoFit/>
          </a:bodyPr>
          <a:lstStyle/>
          <a:p>
            <a:r>
              <a:rPr lang="en-US" sz="1400" b="1" dirty="0" smtClean="0">
                <a:solidFill>
                  <a:schemeClr val="tx2">
                    <a:lumMod val="60000"/>
                    <a:lumOff val="40000"/>
                  </a:schemeClr>
                </a:solidFill>
              </a:rPr>
              <a:t>CUI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The study case</a:t>
            </a:r>
            <a:br>
              <a:rPr lang="en-US" dirty="0" smtClean="0"/>
            </a:br>
            <a:r>
              <a:rPr lang="en-US" dirty="0" smtClean="0"/>
              <a:t> The Healthy Menu</a:t>
            </a:r>
            <a:endParaRPr lang="en-US" dirty="0"/>
          </a:p>
        </p:txBody>
      </p:sp>
      <p:sp>
        <p:nvSpPr>
          <p:cNvPr id="3" name="2 Marcador de contenido"/>
          <p:cNvSpPr>
            <a:spLocks noGrp="1"/>
          </p:cNvSpPr>
          <p:nvPr>
            <p:ph idx="1"/>
          </p:nvPr>
        </p:nvSpPr>
        <p:spPr>
          <a:xfrm>
            <a:off x="1043608" y="1600200"/>
            <a:ext cx="7643192" cy="1828799"/>
          </a:xfrm>
        </p:spPr>
        <p:txBody>
          <a:bodyPr>
            <a:normAutofit fontScale="77500" lnSpcReduction="20000"/>
          </a:bodyPr>
          <a:lstStyle/>
          <a:p>
            <a:r>
              <a:rPr lang="en-US" dirty="0" smtClean="0"/>
              <a:t>The goal of the application is the presentation of dishes according to the role and the biophysical state of the user.</a:t>
            </a:r>
          </a:p>
          <a:p>
            <a:endParaRPr lang="en-US" dirty="0" smtClean="0"/>
          </a:p>
          <a:p>
            <a:r>
              <a:rPr lang="en-US" dirty="0" smtClean="0"/>
              <a:t>The User Model</a:t>
            </a:r>
          </a:p>
        </p:txBody>
      </p:sp>
      <p:pic>
        <p:nvPicPr>
          <p:cNvPr id="4" name="3 Imagen" descr="user-sample.emf"/>
          <p:cNvPicPr>
            <a:picLocks noChangeAspect="1"/>
          </p:cNvPicPr>
          <p:nvPr/>
        </p:nvPicPr>
        <p:blipFill>
          <a:blip r:embed="rId3"/>
          <a:stretch>
            <a:fillRect/>
          </a:stretch>
        </p:blipFill>
        <p:spPr>
          <a:xfrm>
            <a:off x="1285852" y="3643314"/>
            <a:ext cx="6674063" cy="305829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Task model  and AUI</a:t>
            </a:r>
            <a:endParaRPr lang="en-US" dirty="0"/>
          </a:p>
        </p:txBody>
      </p:sp>
      <p:pic>
        <p:nvPicPr>
          <p:cNvPr id="14" name="Picture 2"/>
          <p:cNvPicPr>
            <a:picLocks noChangeAspect="1" noChangeArrowheads="1"/>
          </p:cNvPicPr>
          <p:nvPr/>
        </p:nvPicPr>
        <p:blipFill>
          <a:blip r:embed="rId3"/>
          <a:srcRect/>
          <a:stretch>
            <a:fillRect/>
          </a:stretch>
        </p:blipFill>
        <p:spPr bwMode="auto">
          <a:xfrm>
            <a:off x="1872279" y="1428736"/>
            <a:ext cx="7192695" cy="2347920"/>
          </a:xfrm>
          <a:prstGeom prst="rect">
            <a:avLst/>
          </a:prstGeom>
          <a:noFill/>
          <a:ln w="9525">
            <a:noFill/>
            <a:miter lim="800000"/>
            <a:headEnd/>
            <a:tailEnd/>
          </a:ln>
          <a:effectLst/>
        </p:spPr>
      </p:pic>
      <p:sp>
        <p:nvSpPr>
          <p:cNvPr id="24" name="23 CuadroTexto"/>
          <p:cNvSpPr txBox="1"/>
          <p:nvPr/>
        </p:nvSpPr>
        <p:spPr>
          <a:xfrm>
            <a:off x="3936728" y="2000240"/>
            <a:ext cx="224742" cy="215444"/>
          </a:xfrm>
          <a:prstGeom prst="rect">
            <a:avLst/>
          </a:prstGeom>
          <a:noFill/>
        </p:spPr>
        <p:txBody>
          <a:bodyPr wrap="none" rtlCol="0">
            <a:spAutoFit/>
          </a:bodyPr>
          <a:lstStyle/>
          <a:p>
            <a:r>
              <a:rPr lang="en-US" sz="800" dirty="0" smtClean="0">
                <a:latin typeface="Arial" pitchFamily="34" charset="0"/>
                <a:cs typeface="Arial" pitchFamily="34" charset="0"/>
              </a:rPr>
              <a:t>*</a:t>
            </a:r>
            <a:endParaRPr lang="en-US" sz="800" dirty="0">
              <a:latin typeface="Arial" pitchFamily="34" charset="0"/>
              <a:cs typeface="Arial" pitchFamily="34" charset="0"/>
            </a:endParaRPr>
          </a:p>
        </p:txBody>
      </p:sp>
      <p:pic>
        <p:nvPicPr>
          <p:cNvPr id="15362" name="Picture 2"/>
          <p:cNvPicPr>
            <a:picLocks noChangeAspect="1" noChangeArrowheads="1"/>
          </p:cNvPicPr>
          <p:nvPr/>
        </p:nvPicPr>
        <p:blipFill>
          <a:blip r:embed="rId4"/>
          <a:srcRect/>
          <a:stretch>
            <a:fillRect/>
          </a:stretch>
        </p:blipFill>
        <p:spPr bwMode="auto">
          <a:xfrm>
            <a:off x="1038821" y="1268760"/>
            <a:ext cx="2143140" cy="585625"/>
          </a:xfrm>
          <a:prstGeom prst="rect">
            <a:avLst/>
          </a:prstGeom>
          <a:noFill/>
          <a:ln w="9525">
            <a:noFill/>
            <a:miter lim="800000"/>
            <a:headEnd/>
            <a:tailEnd/>
          </a:ln>
          <a:effectLst/>
        </p:spPr>
      </p:pic>
      <p:cxnSp>
        <p:nvCxnSpPr>
          <p:cNvPr id="26" name="25 Conector recto"/>
          <p:cNvCxnSpPr>
            <a:endCxn id="23" idx="1"/>
          </p:cNvCxnSpPr>
          <p:nvPr/>
        </p:nvCxnSpPr>
        <p:spPr>
          <a:xfrm>
            <a:off x="1259632" y="1854385"/>
            <a:ext cx="1528213" cy="1259272"/>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pic>
        <p:nvPicPr>
          <p:cNvPr id="15" name="14 Imagen" descr="patient-menu.emf"/>
          <p:cNvPicPr>
            <a:picLocks noChangeAspect="1"/>
          </p:cNvPicPr>
          <p:nvPr/>
        </p:nvPicPr>
        <p:blipFill>
          <a:blip r:embed="rId5"/>
          <a:stretch>
            <a:fillRect/>
          </a:stretch>
        </p:blipFill>
        <p:spPr>
          <a:xfrm>
            <a:off x="4896399" y="4182414"/>
            <a:ext cx="4284113" cy="2702970"/>
          </a:xfrm>
          <a:prstGeom prst="rect">
            <a:avLst/>
          </a:prstGeom>
        </p:spPr>
      </p:pic>
      <p:pic>
        <p:nvPicPr>
          <p:cNvPr id="17" name="16 Imagen" descr="healthy-menu.emf"/>
          <p:cNvPicPr>
            <a:picLocks noChangeAspect="1"/>
          </p:cNvPicPr>
          <p:nvPr/>
        </p:nvPicPr>
        <p:blipFill>
          <a:blip r:embed="rId6"/>
          <a:stretch>
            <a:fillRect/>
          </a:stretch>
        </p:blipFill>
        <p:spPr>
          <a:xfrm>
            <a:off x="1043608" y="3717032"/>
            <a:ext cx="3852791" cy="1489868"/>
          </a:xfrm>
          <a:prstGeom prst="rect">
            <a:avLst/>
          </a:prstGeom>
        </p:spPr>
      </p:pic>
      <p:sp>
        <p:nvSpPr>
          <p:cNvPr id="6" name="5 Elipse"/>
          <p:cNvSpPr/>
          <p:nvPr/>
        </p:nvSpPr>
        <p:spPr>
          <a:xfrm>
            <a:off x="2195736" y="3789040"/>
            <a:ext cx="1452896" cy="5745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7 Conector recto"/>
          <p:cNvCxnSpPr>
            <a:endCxn id="6" idx="7"/>
          </p:cNvCxnSpPr>
          <p:nvPr/>
        </p:nvCxnSpPr>
        <p:spPr>
          <a:xfrm flipH="1" flipV="1">
            <a:off x="3435860" y="3873179"/>
            <a:ext cx="2046026" cy="3098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a:endCxn id="6" idx="4"/>
          </p:cNvCxnSpPr>
          <p:nvPr/>
        </p:nvCxnSpPr>
        <p:spPr>
          <a:xfrm flipH="1" flipV="1">
            <a:off x="2922184" y="4363576"/>
            <a:ext cx="2046224" cy="23783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22 Elipse"/>
          <p:cNvSpPr/>
          <p:nvPr/>
        </p:nvSpPr>
        <p:spPr>
          <a:xfrm>
            <a:off x="2714612" y="3071810"/>
            <a:ext cx="50006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The Healthy Menu</a:t>
            </a:r>
            <a:br>
              <a:rPr lang="en-US" dirty="0" smtClean="0"/>
            </a:br>
            <a:r>
              <a:rPr lang="en-US" dirty="0" smtClean="0"/>
              <a:t>Mapping model</a:t>
            </a:r>
            <a:endParaRPr lang="en-US" dirty="0"/>
          </a:p>
        </p:txBody>
      </p:sp>
      <p:sp>
        <p:nvSpPr>
          <p:cNvPr id="8" name="7 Rectángulo"/>
          <p:cNvSpPr/>
          <p:nvPr/>
        </p:nvSpPr>
        <p:spPr>
          <a:xfrm>
            <a:off x="1043608" y="1571612"/>
            <a:ext cx="8100392" cy="5078313"/>
          </a:xfrm>
          <a:prstGeom prst="rect">
            <a:avLst/>
          </a:prstGeom>
        </p:spPr>
        <p:txBody>
          <a:bodyPr wrap="square">
            <a:spAutoFit/>
          </a:bodyPr>
          <a:lstStyle/>
          <a:p>
            <a:r>
              <a:rPr lang="en-US" u="sng" dirty="0"/>
              <a:t>AUI mappings</a:t>
            </a:r>
          </a:p>
          <a:p>
            <a:r>
              <a:rPr lang="en-US" b="1" dirty="0"/>
              <a:t>Containers</a:t>
            </a:r>
          </a:p>
          <a:p>
            <a:r>
              <a:rPr lang="en-US" dirty="0" err="1"/>
              <a:t>Oc</a:t>
            </a:r>
            <a:r>
              <a:rPr lang="en-US" dirty="0"/>
              <a:t>(</a:t>
            </a:r>
            <a:r>
              <a:rPr lang="en-US" dirty="0" err="1"/>
              <a:t>aPatient</a:t>
            </a:r>
            <a:r>
              <a:rPr lang="en-US" dirty="0" smtClean="0"/>
              <a:t>,  </a:t>
            </a:r>
            <a:r>
              <a:rPr lang="en-US" dirty="0" err="1"/>
              <a:t>PatientMenu</a:t>
            </a:r>
            <a:r>
              <a:rPr lang="en-US" dirty="0"/>
              <a:t>)</a:t>
            </a:r>
          </a:p>
          <a:p>
            <a:r>
              <a:rPr lang="en-US" dirty="0" err="1"/>
              <a:t>Oc</a:t>
            </a:r>
            <a:r>
              <a:rPr lang="en-US" dirty="0"/>
              <a:t>(</a:t>
            </a:r>
            <a:r>
              <a:rPr lang="en-US" dirty="0" err="1"/>
              <a:t>aNurse</a:t>
            </a:r>
            <a:r>
              <a:rPr lang="en-US" dirty="0" smtClean="0"/>
              <a:t>, </a:t>
            </a:r>
            <a:r>
              <a:rPr lang="en-US" dirty="0" err="1" smtClean="0"/>
              <a:t>NurseMenu</a:t>
            </a:r>
            <a:r>
              <a:rPr lang="en-US" dirty="0"/>
              <a:t>)</a:t>
            </a:r>
          </a:p>
          <a:p>
            <a:r>
              <a:rPr lang="en-US" dirty="0" err="1"/>
              <a:t>Oc</a:t>
            </a:r>
            <a:r>
              <a:rPr lang="en-US" dirty="0"/>
              <a:t>(</a:t>
            </a:r>
            <a:r>
              <a:rPr lang="en-US" dirty="0" err="1"/>
              <a:t>aDoctor</a:t>
            </a:r>
            <a:r>
              <a:rPr lang="en-US" dirty="0" smtClean="0"/>
              <a:t>, </a:t>
            </a:r>
            <a:r>
              <a:rPr lang="en-US" dirty="0" err="1" smtClean="0"/>
              <a:t>DoctorMenu</a:t>
            </a:r>
            <a:r>
              <a:rPr lang="en-US" dirty="0"/>
              <a:t>)</a:t>
            </a:r>
          </a:p>
          <a:p>
            <a:r>
              <a:rPr lang="en-US" dirty="0" err="1" smtClean="0"/>
              <a:t>Oc</a:t>
            </a:r>
            <a:r>
              <a:rPr lang="en-US" dirty="0" smtClean="0"/>
              <a:t>(</a:t>
            </a:r>
            <a:r>
              <a:rPr lang="en-US" dirty="0" err="1" smtClean="0"/>
              <a:t>aVisitor</a:t>
            </a:r>
            <a:r>
              <a:rPr lang="en-US" dirty="0"/>
              <a:t>, </a:t>
            </a:r>
            <a:r>
              <a:rPr lang="en-US" dirty="0" smtClean="0"/>
              <a:t> </a:t>
            </a:r>
            <a:r>
              <a:rPr lang="en-US" dirty="0" err="1" smtClean="0"/>
              <a:t>VisitorMenu</a:t>
            </a:r>
            <a:r>
              <a:rPr lang="en-US" dirty="0" smtClean="0"/>
              <a:t>)</a:t>
            </a:r>
          </a:p>
          <a:p>
            <a:endParaRPr lang="en-US" dirty="0"/>
          </a:p>
          <a:p>
            <a:r>
              <a:rPr lang="en-US" b="1" dirty="0"/>
              <a:t>Facets</a:t>
            </a:r>
          </a:p>
          <a:p>
            <a:r>
              <a:rPr lang="en-US" dirty="0"/>
              <a:t>Of (</a:t>
            </a:r>
            <a:r>
              <a:rPr lang="en-US" dirty="0" err="1"/>
              <a:t>anUser</a:t>
            </a:r>
            <a:r>
              <a:rPr lang="en-US" dirty="0"/>
              <a:t>, </a:t>
            </a:r>
            <a:r>
              <a:rPr lang="en-US" dirty="0" err="1"/>
              <a:t>nAccept</a:t>
            </a:r>
            <a:r>
              <a:rPr lang="en-US" dirty="0"/>
              <a:t>) Of (</a:t>
            </a:r>
            <a:r>
              <a:rPr lang="en-US" dirty="0" err="1"/>
              <a:t>anUser</a:t>
            </a:r>
            <a:r>
              <a:rPr lang="en-US" dirty="0"/>
              <a:t>, </a:t>
            </a:r>
            <a:r>
              <a:rPr lang="en-US" dirty="0" err="1"/>
              <a:t>oIdNumber</a:t>
            </a:r>
            <a:r>
              <a:rPr lang="en-US" dirty="0"/>
              <a:t>)</a:t>
            </a:r>
          </a:p>
          <a:p>
            <a:r>
              <a:rPr lang="en-US" dirty="0"/>
              <a:t>Of (</a:t>
            </a:r>
            <a:r>
              <a:rPr lang="en-US" dirty="0" err="1"/>
              <a:t>anUser</a:t>
            </a:r>
            <a:r>
              <a:rPr lang="en-US" dirty="0"/>
              <a:t>, </a:t>
            </a:r>
            <a:r>
              <a:rPr lang="en-US" dirty="0" err="1"/>
              <a:t>cAccept</a:t>
            </a:r>
            <a:r>
              <a:rPr lang="en-US" dirty="0"/>
              <a:t>) Of (</a:t>
            </a:r>
            <a:r>
              <a:rPr lang="en-US" dirty="0" err="1"/>
              <a:t>anUser</a:t>
            </a:r>
            <a:r>
              <a:rPr lang="en-US" dirty="0"/>
              <a:t>, </a:t>
            </a:r>
            <a:r>
              <a:rPr lang="en-US" dirty="0" err="1"/>
              <a:t>oDesease</a:t>
            </a:r>
            <a:r>
              <a:rPr lang="en-US" dirty="0"/>
              <a:t>)</a:t>
            </a:r>
          </a:p>
          <a:p>
            <a:r>
              <a:rPr lang="en-US" dirty="0" smtClean="0"/>
              <a:t>Of </a:t>
            </a:r>
            <a:r>
              <a:rPr lang="en-US" dirty="0"/>
              <a:t>(</a:t>
            </a:r>
            <a:r>
              <a:rPr lang="en-US" dirty="0" err="1"/>
              <a:t>anUser</a:t>
            </a:r>
            <a:r>
              <a:rPr lang="en-US" dirty="0"/>
              <a:t>, </a:t>
            </a:r>
            <a:r>
              <a:rPr lang="en-US" dirty="0" err="1"/>
              <a:t>nReject</a:t>
            </a:r>
            <a:r>
              <a:rPr lang="en-US" dirty="0"/>
              <a:t>)</a:t>
            </a:r>
          </a:p>
          <a:p>
            <a:r>
              <a:rPr lang="en-US" dirty="0"/>
              <a:t>Of (</a:t>
            </a:r>
            <a:r>
              <a:rPr lang="en-US" dirty="0" err="1"/>
              <a:t>anUser</a:t>
            </a:r>
            <a:r>
              <a:rPr lang="en-US" dirty="0"/>
              <a:t>, </a:t>
            </a:r>
            <a:r>
              <a:rPr lang="en-US" dirty="0" err="1" smtClean="0"/>
              <a:t>cReject</a:t>
            </a:r>
            <a:r>
              <a:rPr lang="en-US" dirty="0" smtClean="0"/>
              <a:t>)</a:t>
            </a:r>
          </a:p>
          <a:p>
            <a:r>
              <a:rPr lang="en-US" dirty="0" smtClean="0"/>
              <a:t>Of </a:t>
            </a:r>
            <a:r>
              <a:rPr lang="en-US" dirty="0"/>
              <a:t>(</a:t>
            </a:r>
            <a:r>
              <a:rPr lang="en-US" dirty="0" err="1"/>
              <a:t>aPatientWithHipoGlycemia</a:t>
            </a:r>
            <a:r>
              <a:rPr lang="en-US" dirty="0"/>
              <a:t>, </a:t>
            </a:r>
            <a:r>
              <a:rPr lang="en-US" dirty="0" err="1"/>
              <a:t>oDrink</a:t>
            </a:r>
            <a:r>
              <a:rPr lang="en-US" dirty="0"/>
              <a:t>) Of (</a:t>
            </a:r>
            <a:r>
              <a:rPr lang="en-US" dirty="0" err="1"/>
              <a:t>aPatientWithFever</a:t>
            </a:r>
            <a:r>
              <a:rPr lang="en-US" dirty="0"/>
              <a:t>, </a:t>
            </a:r>
            <a:r>
              <a:rPr lang="en-US" dirty="0" err="1"/>
              <a:t>iDrink</a:t>
            </a:r>
            <a:r>
              <a:rPr lang="en-US" dirty="0"/>
              <a:t>)</a:t>
            </a:r>
          </a:p>
          <a:p>
            <a:r>
              <a:rPr lang="en-US" dirty="0"/>
              <a:t>Of (</a:t>
            </a:r>
            <a:r>
              <a:rPr lang="en-US" dirty="0" err="1"/>
              <a:t>aPatientWithHipoGlycemia</a:t>
            </a:r>
            <a:r>
              <a:rPr lang="en-US" dirty="0"/>
              <a:t>, </a:t>
            </a:r>
            <a:r>
              <a:rPr lang="en-US" dirty="0" err="1"/>
              <a:t>oMeal</a:t>
            </a:r>
            <a:r>
              <a:rPr lang="en-US" dirty="0"/>
              <a:t>) Of (</a:t>
            </a:r>
            <a:r>
              <a:rPr lang="en-US" dirty="0" err="1"/>
              <a:t>aPatientWithFever</a:t>
            </a:r>
            <a:r>
              <a:rPr lang="en-US" dirty="0"/>
              <a:t>, </a:t>
            </a:r>
            <a:r>
              <a:rPr lang="en-US" dirty="0" err="1"/>
              <a:t>oMeal</a:t>
            </a:r>
            <a:r>
              <a:rPr lang="en-US" dirty="0"/>
              <a:t>)</a:t>
            </a:r>
          </a:p>
          <a:p>
            <a:r>
              <a:rPr lang="en-US" dirty="0"/>
              <a:t>Of (</a:t>
            </a:r>
            <a:r>
              <a:rPr lang="en-US" dirty="0" err="1"/>
              <a:t>aPatientWithHipoGlycemia</a:t>
            </a:r>
            <a:r>
              <a:rPr lang="en-US" dirty="0"/>
              <a:t>, </a:t>
            </a:r>
            <a:r>
              <a:rPr lang="en-US" dirty="0" err="1" smtClean="0"/>
              <a:t>oDessert</a:t>
            </a:r>
            <a:r>
              <a:rPr lang="en-US" dirty="0"/>
              <a:t>) Of (</a:t>
            </a:r>
            <a:r>
              <a:rPr lang="en-US" dirty="0" err="1"/>
              <a:t>aPatientWithFever</a:t>
            </a:r>
            <a:r>
              <a:rPr lang="en-US" dirty="0"/>
              <a:t>, </a:t>
            </a:r>
            <a:r>
              <a:rPr lang="en-US" dirty="0" err="1" smtClean="0"/>
              <a:t>iDessert</a:t>
            </a:r>
            <a:r>
              <a:rPr lang="en-US" dirty="0"/>
              <a:t>)</a:t>
            </a:r>
          </a:p>
          <a:p>
            <a:r>
              <a:rPr lang="en-US" dirty="0"/>
              <a:t>Of (</a:t>
            </a:r>
            <a:r>
              <a:rPr lang="en-US" dirty="0" err="1"/>
              <a:t>aPatientWithHyperGlycemia</a:t>
            </a:r>
            <a:r>
              <a:rPr lang="en-US" dirty="0"/>
              <a:t>, </a:t>
            </a:r>
            <a:r>
              <a:rPr lang="en-US" dirty="0" err="1"/>
              <a:t>oDrink</a:t>
            </a:r>
            <a:r>
              <a:rPr lang="en-US" dirty="0"/>
              <a:t>) Of (</a:t>
            </a:r>
            <a:r>
              <a:rPr lang="en-US" dirty="0" err="1"/>
              <a:t>aNormalPatient</a:t>
            </a:r>
            <a:r>
              <a:rPr lang="en-US" dirty="0"/>
              <a:t>, </a:t>
            </a:r>
            <a:r>
              <a:rPr lang="en-US" dirty="0" err="1"/>
              <a:t>iDrink</a:t>
            </a:r>
            <a:r>
              <a:rPr lang="en-US" dirty="0"/>
              <a:t>)</a:t>
            </a:r>
          </a:p>
          <a:p>
            <a:r>
              <a:rPr lang="en-US" dirty="0"/>
              <a:t>Of (</a:t>
            </a:r>
            <a:r>
              <a:rPr lang="en-US" dirty="0" err="1"/>
              <a:t>aPatientWithHyperGlycemia</a:t>
            </a:r>
            <a:r>
              <a:rPr lang="en-US" dirty="0"/>
              <a:t>, </a:t>
            </a:r>
            <a:r>
              <a:rPr lang="en-US" dirty="0" err="1"/>
              <a:t>oMeal</a:t>
            </a:r>
            <a:r>
              <a:rPr lang="en-US" dirty="0"/>
              <a:t>) Of (</a:t>
            </a:r>
            <a:r>
              <a:rPr lang="en-US" dirty="0" err="1"/>
              <a:t>aNormalPatient</a:t>
            </a:r>
            <a:r>
              <a:rPr lang="en-US" dirty="0"/>
              <a:t>, </a:t>
            </a:r>
            <a:r>
              <a:rPr lang="en-US" dirty="0" err="1"/>
              <a:t>iMeal</a:t>
            </a:r>
            <a:r>
              <a:rPr lang="en-US" dirty="0"/>
              <a:t>)</a:t>
            </a:r>
          </a:p>
          <a:p>
            <a:r>
              <a:rPr lang="en-US" dirty="0"/>
              <a:t>Of (</a:t>
            </a:r>
            <a:r>
              <a:rPr lang="en-US" dirty="0" err="1"/>
              <a:t>aPatientWithHyperGlycemia</a:t>
            </a:r>
            <a:r>
              <a:rPr lang="en-US" dirty="0"/>
              <a:t>, </a:t>
            </a:r>
            <a:r>
              <a:rPr lang="en-US" dirty="0" err="1" smtClean="0"/>
              <a:t>oDessert</a:t>
            </a:r>
            <a:r>
              <a:rPr lang="en-US" dirty="0"/>
              <a:t>) Of (</a:t>
            </a:r>
            <a:r>
              <a:rPr lang="en-US" dirty="0" err="1"/>
              <a:t>aNormalPatient</a:t>
            </a:r>
            <a:r>
              <a:rPr lang="en-US" dirty="0"/>
              <a:t>, </a:t>
            </a:r>
            <a:r>
              <a:rPr lang="en-US" dirty="0" err="1" smtClean="0"/>
              <a:t>iDessert</a:t>
            </a:r>
            <a:r>
              <a:rPr lang="en-US" dirty="0"/>
              <a:t>)</a:t>
            </a:r>
          </a:p>
        </p:txBody>
      </p:sp>
      <p:sp>
        <p:nvSpPr>
          <p:cNvPr id="6" name="5 Flecha derecha"/>
          <p:cNvSpPr/>
          <p:nvPr/>
        </p:nvSpPr>
        <p:spPr>
          <a:xfrm>
            <a:off x="3707904" y="2143116"/>
            <a:ext cx="93610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10 Imagen" descr="healthy-menu.emf"/>
          <p:cNvPicPr>
            <a:picLocks noChangeAspect="1"/>
          </p:cNvPicPr>
          <p:nvPr/>
        </p:nvPicPr>
        <p:blipFill>
          <a:blip r:embed="rId3"/>
          <a:stretch>
            <a:fillRect/>
          </a:stretch>
        </p:blipFill>
        <p:spPr>
          <a:xfrm>
            <a:off x="4752383" y="1339058"/>
            <a:ext cx="4284113" cy="1611630"/>
          </a:xfrm>
          <a:prstGeom prst="rect">
            <a:avLst/>
          </a:prstGeom>
        </p:spPr>
      </p:pic>
      <p:pic>
        <p:nvPicPr>
          <p:cNvPr id="9" name="8 Imagen" descr="patient-menu.emf"/>
          <p:cNvPicPr>
            <a:picLocks noChangeAspect="1"/>
          </p:cNvPicPr>
          <p:nvPr/>
        </p:nvPicPr>
        <p:blipFill>
          <a:blip r:embed="rId4"/>
          <a:stretch>
            <a:fillRect/>
          </a:stretch>
        </p:blipFill>
        <p:spPr>
          <a:xfrm>
            <a:off x="4752383" y="1124744"/>
            <a:ext cx="4284113" cy="2702970"/>
          </a:xfrm>
          <a:prstGeom prst="rect">
            <a:avLst/>
          </a:prstGeom>
        </p:spPr>
      </p:pic>
      <p:sp>
        <p:nvSpPr>
          <p:cNvPr id="10" name="5 Flecha derecha"/>
          <p:cNvSpPr/>
          <p:nvPr/>
        </p:nvSpPr>
        <p:spPr>
          <a:xfrm rot="16200000">
            <a:off x="6549940" y="4054961"/>
            <a:ext cx="93610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275 Imagen" descr="normal-menu.png"/>
          <p:cNvPicPr>
            <a:picLocks noChangeAspect="1"/>
          </p:cNvPicPr>
          <p:nvPr/>
        </p:nvPicPr>
        <p:blipFill>
          <a:blip r:embed="rId3"/>
          <a:stretch>
            <a:fillRect/>
          </a:stretch>
        </p:blipFill>
        <p:spPr>
          <a:xfrm>
            <a:off x="6215074" y="2357430"/>
            <a:ext cx="2839598" cy="4402329"/>
          </a:xfrm>
          <a:prstGeom prst="rect">
            <a:avLst/>
          </a:prstGeom>
        </p:spPr>
      </p:pic>
      <p:sp>
        <p:nvSpPr>
          <p:cNvPr id="2" name="1 Título"/>
          <p:cNvSpPr>
            <a:spLocks noGrp="1"/>
          </p:cNvSpPr>
          <p:nvPr>
            <p:ph type="title"/>
          </p:nvPr>
        </p:nvSpPr>
        <p:spPr/>
        <p:txBody>
          <a:bodyPr/>
          <a:lstStyle/>
          <a:p>
            <a:r>
              <a:rPr lang="en-US" dirty="0" smtClean="0"/>
              <a:t>CUI – FUI (Normal Patient)</a:t>
            </a:r>
            <a:endParaRPr lang="en-US" dirty="0"/>
          </a:p>
        </p:txBody>
      </p:sp>
      <p:pic>
        <p:nvPicPr>
          <p:cNvPr id="6" name="Picture 6" descr="User Icon 128x128px"/>
          <p:cNvPicPr>
            <a:picLocks noChangeAspect="1" noChangeArrowheads="1"/>
          </p:cNvPicPr>
          <p:nvPr/>
        </p:nvPicPr>
        <p:blipFill>
          <a:blip r:embed="rId4"/>
          <a:srcRect/>
          <a:stretch>
            <a:fillRect/>
          </a:stretch>
        </p:blipFill>
        <p:spPr bwMode="auto">
          <a:xfrm>
            <a:off x="7715272" y="1071546"/>
            <a:ext cx="1219200" cy="1219201"/>
          </a:xfrm>
          <a:prstGeom prst="rect">
            <a:avLst/>
          </a:prstGeom>
          <a:noFill/>
        </p:spPr>
      </p:pic>
      <p:pic>
        <p:nvPicPr>
          <p:cNvPr id="17410" name="Picture 2" descr="http://www.dietsinreview.com/diet_column/wp-content/uploads/2008/07/happy-face_happyface_smiley_800x800.gif"/>
          <p:cNvPicPr>
            <a:picLocks noChangeAspect="1" noChangeArrowheads="1"/>
          </p:cNvPicPr>
          <p:nvPr/>
        </p:nvPicPr>
        <p:blipFill>
          <a:blip r:embed="rId5"/>
          <a:srcRect/>
          <a:stretch>
            <a:fillRect/>
          </a:stretch>
        </p:blipFill>
        <p:spPr bwMode="auto">
          <a:xfrm>
            <a:off x="7215206" y="1428736"/>
            <a:ext cx="500066" cy="500066"/>
          </a:xfrm>
          <a:prstGeom prst="rect">
            <a:avLst/>
          </a:prstGeom>
          <a:noFill/>
        </p:spPr>
      </p:pic>
      <p:pic>
        <p:nvPicPr>
          <p:cNvPr id="17" name="16 Imagen" descr="patient-menu.emf"/>
          <p:cNvPicPr>
            <a:picLocks noChangeAspect="1"/>
          </p:cNvPicPr>
          <p:nvPr/>
        </p:nvPicPr>
        <p:blipFill>
          <a:blip r:embed="rId6"/>
          <a:stretch>
            <a:fillRect/>
          </a:stretch>
        </p:blipFill>
        <p:spPr>
          <a:xfrm>
            <a:off x="1007967" y="3929066"/>
            <a:ext cx="4284113" cy="2702970"/>
          </a:xfrm>
          <a:prstGeom prst="rect">
            <a:avLst/>
          </a:prstGeom>
        </p:spPr>
      </p:pic>
      <p:pic>
        <p:nvPicPr>
          <p:cNvPr id="161" name="160 Imagen" descr="patient-model.emf"/>
          <p:cNvPicPr>
            <a:picLocks noChangeAspect="1"/>
          </p:cNvPicPr>
          <p:nvPr/>
        </p:nvPicPr>
        <p:blipFill>
          <a:blip r:embed="rId7"/>
          <a:stretch>
            <a:fillRect/>
          </a:stretch>
        </p:blipFill>
        <p:spPr>
          <a:xfrm>
            <a:off x="1403648" y="1911132"/>
            <a:ext cx="4868888" cy="1738530"/>
          </a:xfrm>
          <a:prstGeom prst="rect">
            <a:avLst/>
          </a:prstGeom>
        </p:spPr>
      </p:pic>
      <p:sp>
        <p:nvSpPr>
          <p:cNvPr id="164" name="163 CuadroTexto"/>
          <p:cNvSpPr txBox="1"/>
          <p:nvPr/>
        </p:nvSpPr>
        <p:spPr>
          <a:xfrm>
            <a:off x="4189730" y="1196752"/>
            <a:ext cx="1857388" cy="369332"/>
          </a:xfrm>
          <a:prstGeom prst="rect">
            <a:avLst/>
          </a:prstGeom>
          <a:noFill/>
        </p:spPr>
        <p:txBody>
          <a:bodyPr wrap="square" rtlCol="0">
            <a:spAutoFit/>
          </a:bodyPr>
          <a:lstStyle/>
          <a:p>
            <a:r>
              <a:rPr lang="en-US" dirty="0" smtClean="0"/>
              <a:t>Temp. Sensor</a:t>
            </a:r>
            <a:endParaRPr lang="en-US" dirty="0"/>
          </a:p>
        </p:txBody>
      </p:sp>
      <p:cxnSp>
        <p:nvCxnSpPr>
          <p:cNvPr id="171" name="170 Conector recto de flecha"/>
          <p:cNvCxnSpPr/>
          <p:nvPr/>
        </p:nvCxnSpPr>
        <p:spPr>
          <a:xfrm flipH="1">
            <a:off x="3475350" y="1482504"/>
            <a:ext cx="785818" cy="128588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3" name="172 Conector recto de flecha"/>
          <p:cNvCxnSpPr/>
          <p:nvPr/>
        </p:nvCxnSpPr>
        <p:spPr>
          <a:xfrm flipH="1">
            <a:off x="3571870" y="1851836"/>
            <a:ext cx="928692" cy="1120763"/>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5" name="204 CuadroTexto"/>
          <p:cNvSpPr txBox="1"/>
          <p:nvPr/>
        </p:nvSpPr>
        <p:spPr>
          <a:xfrm>
            <a:off x="4261168" y="1482504"/>
            <a:ext cx="1500198" cy="369332"/>
          </a:xfrm>
          <a:prstGeom prst="rect">
            <a:avLst/>
          </a:prstGeom>
          <a:noFill/>
        </p:spPr>
        <p:txBody>
          <a:bodyPr wrap="square" rtlCol="0">
            <a:spAutoFit/>
          </a:bodyPr>
          <a:lstStyle/>
          <a:p>
            <a:r>
              <a:rPr lang="en-US" dirty="0" err="1" smtClean="0"/>
              <a:t>Gluc</a:t>
            </a:r>
            <a:r>
              <a:rPr lang="en-US" dirty="0" smtClean="0"/>
              <a:t>. Sensor</a:t>
            </a:r>
            <a:endParaRPr lang="en-US" dirty="0"/>
          </a:p>
        </p:txBody>
      </p:sp>
      <p:sp>
        <p:nvSpPr>
          <p:cNvPr id="209" name="208 CuadroTexto"/>
          <p:cNvSpPr txBox="1"/>
          <p:nvPr/>
        </p:nvSpPr>
        <p:spPr>
          <a:xfrm rot="18504933">
            <a:off x="3648616" y="2034243"/>
            <a:ext cx="901465" cy="307777"/>
          </a:xfrm>
          <a:prstGeom prst="rect">
            <a:avLst/>
          </a:prstGeom>
          <a:noFill/>
          <a:ln>
            <a:noFill/>
          </a:ln>
        </p:spPr>
        <p:txBody>
          <a:bodyPr wrap="none" rtlCol="0">
            <a:spAutoFit/>
          </a:bodyPr>
          <a:lstStyle/>
          <a:p>
            <a:r>
              <a:rPr lang="en-US" sz="1400" dirty="0" smtClean="0">
                <a:solidFill>
                  <a:schemeClr val="accent6">
                    <a:lumMod val="50000"/>
                  </a:schemeClr>
                </a:solidFill>
              </a:rPr>
              <a:t>interpreter</a:t>
            </a:r>
            <a:endParaRPr lang="en-US" sz="1400" dirty="0">
              <a:solidFill>
                <a:schemeClr val="accent6">
                  <a:lumMod val="50000"/>
                </a:schemeClr>
              </a:solidFill>
            </a:endParaRPr>
          </a:p>
        </p:txBody>
      </p:sp>
      <p:sp>
        <p:nvSpPr>
          <p:cNvPr id="210" name="209 CuadroTexto"/>
          <p:cNvSpPr txBox="1"/>
          <p:nvPr/>
        </p:nvSpPr>
        <p:spPr>
          <a:xfrm rot="18272667">
            <a:off x="3414965" y="1664459"/>
            <a:ext cx="901465" cy="307777"/>
          </a:xfrm>
          <a:prstGeom prst="rect">
            <a:avLst/>
          </a:prstGeom>
          <a:noFill/>
          <a:ln>
            <a:noFill/>
          </a:ln>
        </p:spPr>
        <p:txBody>
          <a:bodyPr wrap="none" rtlCol="0">
            <a:spAutoFit/>
          </a:bodyPr>
          <a:lstStyle/>
          <a:p>
            <a:r>
              <a:rPr lang="en-US" sz="1400" dirty="0" smtClean="0">
                <a:solidFill>
                  <a:schemeClr val="accent6">
                    <a:lumMod val="50000"/>
                  </a:schemeClr>
                </a:solidFill>
              </a:rPr>
              <a:t>interpreter</a:t>
            </a:r>
            <a:endParaRPr lang="en-US" sz="1400" dirty="0">
              <a:solidFill>
                <a:schemeClr val="accent6">
                  <a:lumMod val="50000"/>
                </a:schemeClr>
              </a:solidFill>
            </a:endParaRPr>
          </a:p>
        </p:txBody>
      </p:sp>
      <p:cxnSp>
        <p:nvCxnSpPr>
          <p:cNvPr id="217" name="216 Conector recto de flecha"/>
          <p:cNvCxnSpPr/>
          <p:nvPr/>
        </p:nvCxnSpPr>
        <p:spPr>
          <a:xfrm flipV="1">
            <a:off x="2714612" y="5715016"/>
            <a:ext cx="5357850" cy="64294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p:nvPr/>
        </p:nvCxnSpPr>
        <p:spPr>
          <a:xfrm flipV="1">
            <a:off x="1214414" y="5715016"/>
            <a:ext cx="5429288" cy="64294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4" name="223 Conector recto de flecha"/>
          <p:cNvCxnSpPr/>
          <p:nvPr/>
        </p:nvCxnSpPr>
        <p:spPr>
          <a:xfrm>
            <a:off x="4679157" y="5429264"/>
            <a:ext cx="2178859" cy="7143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6" name="225 Conector recto de flecha"/>
          <p:cNvCxnSpPr/>
          <p:nvPr/>
        </p:nvCxnSpPr>
        <p:spPr>
          <a:xfrm flipV="1">
            <a:off x="3347864" y="4714884"/>
            <a:ext cx="3581590" cy="63856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8" name="227 Conector recto de flecha"/>
          <p:cNvCxnSpPr/>
          <p:nvPr/>
        </p:nvCxnSpPr>
        <p:spPr>
          <a:xfrm flipV="1">
            <a:off x="1907704" y="4000504"/>
            <a:ext cx="4950312" cy="135294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9" name="228 Conector recto de flecha"/>
          <p:cNvCxnSpPr/>
          <p:nvPr/>
        </p:nvCxnSpPr>
        <p:spPr>
          <a:xfrm flipV="1">
            <a:off x="3347864" y="3500438"/>
            <a:ext cx="4153094" cy="100013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2" name="231 Conector recto de flecha"/>
          <p:cNvCxnSpPr/>
          <p:nvPr/>
        </p:nvCxnSpPr>
        <p:spPr>
          <a:xfrm flipV="1">
            <a:off x="2071670" y="3276600"/>
            <a:ext cx="5376880" cy="122397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4" name="233 Rectángulo"/>
          <p:cNvSpPr/>
          <p:nvPr/>
        </p:nvSpPr>
        <p:spPr>
          <a:xfrm rot="20919412">
            <a:off x="4438499" y="3463321"/>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5" name="234 Rectángulo"/>
          <p:cNvSpPr/>
          <p:nvPr/>
        </p:nvSpPr>
        <p:spPr>
          <a:xfrm rot="20835497">
            <a:off x="4437147" y="3698765"/>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6" name="235 Rectángulo"/>
          <p:cNvSpPr/>
          <p:nvPr/>
        </p:nvSpPr>
        <p:spPr>
          <a:xfrm rot="20771840">
            <a:off x="4580862" y="4115347"/>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7" name="236 Rectángulo"/>
          <p:cNvSpPr/>
          <p:nvPr/>
        </p:nvSpPr>
        <p:spPr>
          <a:xfrm rot="21114115">
            <a:off x="4510602" y="4753164"/>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8" name="237 Rectángulo"/>
          <p:cNvSpPr/>
          <p:nvPr/>
        </p:nvSpPr>
        <p:spPr>
          <a:xfrm>
            <a:off x="4500562" y="5214950"/>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9" name="238 Rectángulo"/>
          <p:cNvSpPr/>
          <p:nvPr/>
        </p:nvSpPr>
        <p:spPr>
          <a:xfrm rot="21153804">
            <a:off x="4437885" y="5582602"/>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40" name="239 Rectángulo"/>
          <p:cNvSpPr/>
          <p:nvPr/>
        </p:nvSpPr>
        <p:spPr>
          <a:xfrm rot="21155156">
            <a:off x="4366447" y="5831887"/>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cxnSp>
        <p:nvCxnSpPr>
          <p:cNvPr id="271" name="270 Conector recto de flecha"/>
          <p:cNvCxnSpPr/>
          <p:nvPr/>
        </p:nvCxnSpPr>
        <p:spPr>
          <a:xfrm flipH="1">
            <a:off x="1763688" y="2636912"/>
            <a:ext cx="2619172" cy="207797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3" name="272 Conector recto de flecha"/>
          <p:cNvCxnSpPr/>
          <p:nvPr/>
        </p:nvCxnSpPr>
        <p:spPr>
          <a:xfrm flipH="1">
            <a:off x="2843808" y="2708920"/>
            <a:ext cx="1656404" cy="200596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5" name="274 Conector recto de flecha"/>
          <p:cNvCxnSpPr/>
          <p:nvPr/>
        </p:nvCxnSpPr>
        <p:spPr>
          <a:xfrm flipH="1">
            <a:off x="4099348" y="2768388"/>
            <a:ext cx="474884" cy="1908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1" name="280 Flecha derecha"/>
          <p:cNvSpPr/>
          <p:nvPr/>
        </p:nvSpPr>
        <p:spPr>
          <a:xfrm rot="10800000">
            <a:off x="5676415" y="1389622"/>
            <a:ext cx="1348772" cy="500066"/>
          </a:xfrm>
          <a:prstGeom prst="right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dissolve">
                                      <p:cBhvr>
                                        <p:cTn id="7" dur="5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dissolve">
                                      <p:cBhvr>
                                        <p:cTn id="12" dur="500"/>
                                        <p:tgtEl>
                                          <p:spTgt spid="210"/>
                                        </p:tgtEl>
                                      </p:cBhvr>
                                    </p:animEffect>
                                  </p:childTnLst>
                                </p:cTn>
                              </p:par>
                              <p:par>
                                <p:cTn id="13" presetID="9" presetClass="entr" presetSubtype="0" fill="hold" nodeType="withEffect">
                                  <p:stCondLst>
                                    <p:cond delay="0"/>
                                  </p:stCondLst>
                                  <p:childTnLst>
                                    <p:set>
                                      <p:cBhvr>
                                        <p:cTn id="14" dur="1" fill="hold">
                                          <p:stCondLst>
                                            <p:cond delay="0"/>
                                          </p:stCondLst>
                                        </p:cTn>
                                        <p:tgtEl>
                                          <p:spTgt spid="171"/>
                                        </p:tgtEl>
                                        <p:attrNameLst>
                                          <p:attrName>style.visibility</p:attrName>
                                        </p:attrNameLst>
                                      </p:cBhvr>
                                      <p:to>
                                        <p:strVal val="visible"/>
                                      </p:to>
                                    </p:set>
                                    <p:animEffect transition="in" filter="dissolve">
                                      <p:cBhvr>
                                        <p:cTn id="15" dur="500"/>
                                        <p:tgtEl>
                                          <p:spTgt spid="17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9"/>
                                        </p:tgtEl>
                                        <p:attrNameLst>
                                          <p:attrName>style.visibility</p:attrName>
                                        </p:attrNameLst>
                                      </p:cBhvr>
                                      <p:to>
                                        <p:strVal val="visible"/>
                                      </p:to>
                                    </p:set>
                                    <p:animEffect transition="in" filter="dissolve">
                                      <p:cBhvr>
                                        <p:cTn id="18" dur="500"/>
                                        <p:tgtEl>
                                          <p:spTgt spid="209"/>
                                        </p:tgtEl>
                                      </p:cBhvr>
                                    </p:animEffect>
                                  </p:childTnLst>
                                </p:cTn>
                              </p:par>
                              <p:par>
                                <p:cTn id="19" presetID="9" presetClass="entr" presetSubtype="0" fill="hold" nodeType="with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dissolve">
                                      <p:cBhvr>
                                        <p:cTn id="21" dur="500"/>
                                        <p:tgtEl>
                                          <p:spTgt spid="17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71"/>
                                        </p:tgtEl>
                                        <p:attrNameLst>
                                          <p:attrName>style.visibility</p:attrName>
                                        </p:attrNameLst>
                                      </p:cBhvr>
                                      <p:to>
                                        <p:strVal val="visible"/>
                                      </p:to>
                                    </p:set>
                                    <p:animEffect transition="in" filter="dissolve">
                                      <p:cBhvr>
                                        <p:cTn id="26" dur="500"/>
                                        <p:tgtEl>
                                          <p:spTgt spid="271"/>
                                        </p:tgtEl>
                                      </p:cBhvr>
                                    </p:animEffect>
                                  </p:childTnLst>
                                </p:cTn>
                              </p:par>
                              <p:par>
                                <p:cTn id="27" presetID="9"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animEffect transition="in" filter="dissolve">
                                      <p:cBhvr>
                                        <p:cTn id="29" dur="500"/>
                                        <p:tgtEl>
                                          <p:spTgt spid="273"/>
                                        </p:tgtEl>
                                      </p:cBhvr>
                                    </p:animEffect>
                                  </p:childTnLst>
                                </p:cTn>
                              </p:par>
                              <p:par>
                                <p:cTn id="30" presetID="9" presetClass="entr" presetSubtype="0" fill="hold" nodeType="withEffect">
                                  <p:stCondLst>
                                    <p:cond delay="0"/>
                                  </p:stCondLst>
                                  <p:childTnLst>
                                    <p:set>
                                      <p:cBhvr>
                                        <p:cTn id="31" dur="1" fill="hold">
                                          <p:stCondLst>
                                            <p:cond delay="0"/>
                                          </p:stCondLst>
                                        </p:cTn>
                                        <p:tgtEl>
                                          <p:spTgt spid="275"/>
                                        </p:tgtEl>
                                        <p:attrNameLst>
                                          <p:attrName>style.visibility</p:attrName>
                                        </p:attrNameLst>
                                      </p:cBhvr>
                                      <p:to>
                                        <p:strVal val="visible"/>
                                      </p:to>
                                    </p:set>
                                    <p:animEffect transition="in" filter="dissolve">
                                      <p:cBhvr>
                                        <p:cTn id="32" dur="500"/>
                                        <p:tgtEl>
                                          <p:spTgt spid="27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17"/>
                                        </p:tgtEl>
                                        <p:attrNameLst>
                                          <p:attrName>style.visibility</p:attrName>
                                        </p:attrNameLst>
                                      </p:cBhvr>
                                      <p:to>
                                        <p:strVal val="visible"/>
                                      </p:to>
                                    </p:set>
                                    <p:animEffect transition="in" filter="dissolve">
                                      <p:cBhvr>
                                        <p:cTn id="37" dur="500"/>
                                        <p:tgtEl>
                                          <p:spTgt spid="217"/>
                                        </p:tgtEl>
                                      </p:cBhvr>
                                    </p:animEffect>
                                  </p:childTnLst>
                                </p:cTn>
                              </p:par>
                              <p:par>
                                <p:cTn id="38" presetID="9" presetClass="entr" presetSubtype="0" fill="hold" nodeType="withEffect">
                                  <p:stCondLst>
                                    <p:cond delay="0"/>
                                  </p:stCondLst>
                                  <p:childTnLst>
                                    <p:set>
                                      <p:cBhvr>
                                        <p:cTn id="39" dur="1" fill="hold">
                                          <p:stCondLst>
                                            <p:cond delay="0"/>
                                          </p:stCondLst>
                                        </p:cTn>
                                        <p:tgtEl>
                                          <p:spTgt spid="221"/>
                                        </p:tgtEl>
                                        <p:attrNameLst>
                                          <p:attrName>style.visibility</p:attrName>
                                        </p:attrNameLst>
                                      </p:cBhvr>
                                      <p:to>
                                        <p:strVal val="visible"/>
                                      </p:to>
                                    </p:set>
                                    <p:animEffect transition="in" filter="dissolve">
                                      <p:cBhvr>
                                        <p:cTn id="40" dur="500"/>
                                        <p:tgtEl>
                                          <p:spTgt spid="221"/>
                                        </p:tgtEl>
                                      </p:cBhvr>
                                    </p:animEffect>
                                  </p:childTnLst>
                                </p:cTn>
                              </p:par>
                              <p:par>
                                <p:cTn id="41" presetID="9" presetClass="entr" presetSubtype="0" fill="hold" nodeType="withEffect">
                                  <p:stCondLst>
                                    <p:cond delay="0"/>
                                  </p:stCondLst>
                                  <p:childTnLst>
                                    <p:set>
                                      <p:cBhvr>
                                        <p:cTn id="42" dur="1" fill="hold">
                                          <p:stCondLst>
                                            <p:cond delay="0"/>
                                          </p:stCondLst>
                                        </p:cTn>
                                        <p:tgtEl>
                                          <p:spTgt spid="224"/>
                                        </p:tgtEl>
                                        <p:attrNameLst>
                                          <p:attrName>style.visibility</p:attrName>
                                        </p:attrNameLst>
                                      </p:cBhvr>
                                      <p:to>
                                        <p:strVal val="visible"/>
                                      </p:to>
                                    </p:set>
                                    <p:animEffect transition="in" filter="dissolve">
                                      <p:cBhvr>
                                        <p:cTn id="43" dur="500"/>
                                        <p:tgtEl>
                                          <p:spTgt spid="224"/>
                                        </p:tgtEl>
                                      </p:cBhvr>
                                    </p:animEffect>
                                  </p:childTnLst>
                                </p:cTn>
                              </p:par>
                              <p:par>
                                <p:cTn id="44" presetID="9" presetClass="entr" presetSubtype="0" fill="hold" nodeType="withEffect">
                                  <p:stCondLst>
                                    <p:cond delay="0"/>
                                  </p:stCondLst>
                                  <p:childTnLst>
                                    <p:set>
                                      <p:cBhvr>
                                        <p:cTn id="45" dur="1" fill="hold">
                                          <p:stCondLst>
                                            <p:cond delay="0"/>
                                          </p:stCondLst>
                                        </p:cTn>
                                        <p:tgtEl>
                                          <p:spTgt spid="226"/>
                                        </p:tgtEl>
                                        <p:attrNameLst>
                                          <p:attrName>style.visibility</p:attrName>
                                        </p:attrNameLst>
                                      </p:cBhvr>
                                      <p:to>
                                        <p:strVal val="visible"/>
                                      </p:to>
                                    </p:set>
                                    <p:animEffect transition="in" filter="dissolve">
                                      <p:cBhvr>
                                        <p:cTn id="46" dur="500"/>
                                        <p:tgtEl>
                                          <p:spTgt spid="226"/>
                                        </p:tgtEl>
                                      </p:cBhvr>
                                    </p:animEffect>
                                  </p:childTnLst>
                                </p:cTn>
                              </p:par>
                              <p:par>
                                <p:cTn id="47" presetID="9" presetClass="entr" presetSubtype="0" fill="hold" nodeType="withEffect">
                                  <p:stCondLst>
                                    <p:cond delay="0"/>
                                  </p:stCondLst>
                                  <p:childTnLst>
                                    <p:set>
                                      <p:cBhvr>
                                        <p:cTn id="48" dur="1" fill="hold">
                                          <p:stCondLst>
                                            <p:cond delay="0"/>
                                          </p:stCondLst>
                                        </p:cTn>
                                        <p:tgtEl>
                                          <p:spTgt spid="228"/>
                                        </p:tgtEl>
                                        <p:attrNameLst>
                                          <p:attrName>style.visibility</p:attrName>
                                        </p:attrNameLst>
                                      </p:cBhvr>
                                      <p:to>
                                        <p:strVal val="visible"/>
                                      </p:to>
                                    </p:set>
                                    <p:animEffect transition="in" filter="dissolve">
                                      <p:cBhvr>
                                        <p:cTn id="49" dur="500"/>
                                        <p:tgtEl>
                                          <p:spTgt spid="228"/>
                                        </p:tgtEl>
                                      </p:cBhvr>
                                    </p:animEffect>
                                  </p:childTnLst>
                                </p:cTn>
                              </p:par>
                              <p:par>
                                <p:cTn id="50" presetID="9" presetClass="entr" presetSubtype="0" fill="hold" nodeType="withEffect">
                                  <p:stCondLst>
                                    <p:cond delay="0"/>
                                  </p:stCondLst>
                                  <p:childTnLst>
                                    <p:set>
                                      <p:cBhvr>
                                        <p:cTn id="51" dur="1" fill="hold">
                                          <p:stCondLst>
                                            <p:cond delay="0"/>
                                          </p:stCondLst>
                                        </p:cTn>
                                        <p:tgtEl>
                                          <p:spTgt spid="229"/>
                                        </p:tgtEl>
                                        <p:attrNameLst>
                                          <p:attrName>style.visibility</p:attrName>
                                        </p:attrNameLst>
                                      </p:cBhvr>
                                      <p:to>
                                        <p:strVal val="visible"/>
                                      </p:to>
                                    </p:set>
                                    <p:animEffect transition="in" filter="dissolve">
                                      <p:cBhvr>
                                        <p:cTn id="52" dur="500"/>
                                        <p:tgtEl>
                                          <p:spTgt spid="229"/>
                                        </p:tgtEl>
                                      </p:cBhvr>
                                    </p:animEffect>
                                  </p:childTnLst>
                                </p:cTn>
                              </p:par>
                              <p:par>
                                <p:cTn id="53" presetID="9" presetClass="entr" presetSubtype="0" fill="hold" nodeType="withEffect">
                                  <p:stCondLst>
                                    <p:cond delay="0"/>
                                  </p:stCondLst>
                                  <p:childTnLst>
                                    <p:set>
                                      <p:cBhvr>
                                        <p:cTn id="54" dur="1" fill="hold">
                                          <p:stCondLst>
                                            <p:cond delay="0"/>
                                          </p:stCondLst>
                                        </p:cTn>
                                        <p:tgtEl>
                                          <p:spTgt spid="232"/>
                                        </p:tgtEl>
                                        <p:attrNameLst>
                                          <p:attrName>style.visibility</p:attrName>
                                        </p:attrNameLst>
                                      </p:cBhvr>
                                      <p:to>
                                        <p:strVal val="visible"/>
                                      </p:to>
                                    </p:set>
                                    <p:animEffect transition="in" filter="dissolve">
                                      <p:cBhvr>
                                        <p:cTn id="55" dur="500"/>
                                        <p:tgtEl>
                                          <p:spTgt spid="23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4"/>
                                        </p:tgtEl>
                                        <p:attrNameLst>
                                          <p:attrName>style.visibility</p:attrName>
                                        </p:attrNameLst>
                                      </p:cBhvr>
                                      <p:to>
                                        <p:strVal val="visible"/>
                                      </p:to>
                                    </p:set>
                                    <p:animEffect transition="in" filter="dissolve">
                                      <p:cBhvr>
                                        <p:cTn id="58" dur="500"/>
                                        <p:tgtEl>
                                          <p:spTgt spid="23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5"/>
                                        </p:tgtEl>
                                        <p:attrNameLst>
                                          <p:attrName>style.visibility</p:attrName>
                                        </p:attrNameLst>
                                      </p:cBhvr>
                                      <p:to>
                                        <p:strVal val="visible"/>
                                      </p:to>
                                    </p:set>
                                    <p:animEffect transition="in" filter="dissolve">
                                      <p:cBhvr>
                                        <p:cTn id="61" dur="500"/>
                                        <p:tgtEl>
                                          <p:spTgt spid="23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6"/>
                                        </p:tgtEl>
                                        <p:attrNameLst>
                                          <p:attrName>style.visibility</p:attrName>
                                        </p:attrNameLst>
                                      </p:cBhvr>
                                      <p:to>
                                        <p:strVal val="visible"/>
                                      </p:to>
                                    </p:set>
                                    <p:animEffect transition="in" filter="dissolve">
                                      <p:cBhvr>
                                        <p:cTn id="64" dur="500"/>
                                        <p:tgtEl>
                                          <p:spTgt spid="23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37"/>
                                        </p:tgtEl>
                                        <p:attrNameLst>
                                          <p:attrName>style.visibility</p:attrName>
                                        </p:attrNameLst>
                                      </p:cBhvr>
                                      <p:to>
                                        <p:strVal val="visible"/>
                                      </p:to>
                                    </p:set>
                                    <p:animEffect transition="in" filter="dissolve">
                                      <p:cBhvr>
                                        <p:cTn id="67" dur="500"/>
                                        <p:tgtEl>
                                          <p:spTgt spid="23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38"/>
                                        </p:tgtEl>
                                        <p:attrNameLst>
                                          <p:attrName>style.visibility</p:attrName>
                                        </p:attrNameLst>
                                      </p:cBhvr>
                                      <p:to>
                                        <p:strVal val="visible"/>
                                      </p:to>
                                    </p:set>
                                    <p:animEffect transition="in" filter="dissolve">
                                      <p:cBhvr>
                                        <p:cTn id="70" dur="500"/>
                                        <p:tgtEl>
                                          <p:spTgt spid="23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39"/>
                                        </p:tgtEl>
                                        <p:attrNameLst>
                                          <p:attrName>style.visibility</p:attrName>
                                        </p:attrNameLst>
                                      </p:cBhvr>
                                      <p:to>
                                        <p:strVal val="visible"/>
                                      </p:to>
                                    </p:set>
                                    <p:animEffect transition="in" filter="dissolve">
                                      <p:cBhvr>
                                        <p:cTn id="73" dur="500"/>
                                        <p:tgtEl>
                                          <p:spTgt spid="23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40"/>
                                        </p:tgtEl>
                                        <p:attrNameLst>
                                          <p:attrName>style.visibility</p:attrName>
                                        </p:attrNameLst>
                                      </p:cBhvr>
                                      <p:to>
                                        <p:strVal val="visible"/>
                                      </p:to>
                                    </p:set>
                                    <p:animEffect transition="in" filter="dissolve">
                                      <p:cBhvr>
                                        <p:cTn id="76"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p:bldP spid="234" grpId="0"/>
      <p:bldP spid="235" grpId="0"/>
      <p:bldP spid="236" grpId="0"/>
      <p:bldP spid="237" grpId="0"/>
      <p:bldP spid="238" grpId="0"/>
      <p:bldP spid="239" grpId="0"/>
      <p:bldP spid="240" grpId="0"/>
      <p:bldP spid="2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33 Imagen" descr="fever-menu.png"/>
          <p:cNvPicPr>
            <a:picLocks noChangeAspect="1"/>
          </p:cNvPicPr>
          <p:nvPr/>
        </p:nvPicPr>
        <p:blipFill>
          <a:blip r:embed="rId3"/>
          <a:stretch>
            <a:fillRect/>
          </a:stretch>
        </p:blipFill>
        <p:spPr>
          <a:xfrm>
            <a:off x="6143636" y="2341405"/>
            <a:ext cx="2858655" cy="4373743"/>
          </a:xfrm>
          <a:prstGeom prst="rect">
            <a:avLst/>
          </a:prstGeom>
        </p:spPr>
      </p:pic>
      <p:sp>
        <p:nvSpPr>
          <p:cNvPr id="2" name="1 Título"/>
          <p:cNvSpPr>
            <a:spLocks noGrp="1"/>
          </p:cNvSpPr>
          <p:nvPr>
            <p:ph type="title"/>
          </p:nvPr>
        </p:nvSpPr>
        <p:spPr/>
        <p:txBody>
          <a:bodyPr/>
          <a:lstStyle/>
          <a:p>
            <a:r>
              <a:rPr lang="en-US" dirty="0" smtClean="0"/>
              <a:t>CUI – FUI (Patient With Fever)</a:t>
            </a:r>
            <a:endParaRPr lang="en-US" dirty="0"/>
          </a:p>
        </p:txBody>
      </p:sp>
      <p:pic>
        <p:nvPicPr>
          <p:cNvPr id="6" name="Picture 6" descr="User Icon 128x128px"/>
          <p:cNvPicPr>
            <a:picLocks noChangeAspect="1" noChangeArrowheads="1"/>
          </p:cNvPicPr>
          <p:nvPr/>
        </p:nvPicPr>
        <p:blipFill>
          <a:blip r:embed="rId4"/>
          <a:srcRect/>
          <a:stretch>
            <a:fillRect/>
          </a:stretch>
        </p:blipFill>
        <p:spPr bwMode="auto">
          <a:xfrm>
            <a:off x="7715272" y="1071546"/>
            <a:ext cx="1219200" cy="1219201"/>
          </a:xfrm>
          <a:prstGeom prst="rect">
            <a:avLst/>
          </a:prstGeom>
          <a:noFill/>
        </p:spPr>
      </p:pic>
      <p:pic>
        <p:nvPicPr>
          <p:cNvPr id="17" name="16 Imagen" descr="patient-menu.emf"/>
          <p:cNvPicPr>
            <a:picLocks noChangeAspect="1"/>
          </p:cNvPicPr>
          <p:nvPr/>
        </p:nvPicPr>
        <p:blipFill>
          <a:blip r:embed="rId5"/>
          <a:stretch>
            <a:fillRect/>
          </a:stretch>
        </p:blipFill>
        <p:spPr>
          <a:xfrm>
            <a:off x="1052214" y="3929066"/>
            <a:ext cx="4284113" cy="2702970"/>
          </a:xfrm>
          <a:prstGeom prst="rect">
            <a:avLst/>
          </a:prstGeom>
        </p:spPr>
      </p:pic>
      <p:pic>
        <p:nvPicPr>
          <p:cNvPr id="161" name="16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264" y="2276872"/>
            <a:ext cx="4868888" cy="1624500"/>
          </a:xfrm>
          <a:prstGeom prst="rect">
            <a:avLst/>
          </a:prstGeom>
        </p:spPr>
      </p:pic>
      <p:sp>
        <p:nvSpPr>
          <p:cNvPr id="164" name="163 CuadroTexto"/>
          <p:cNvSpPr txBox="1"/>
          <p:nvPr/>
        </p:nvSpPr>
        <p:spPr>
          <a:xfrm>
            <a:off x="4082764" y="1454988"/>
            <a:ext cx="1857388" cy="369332"/>
          </a:xfrm>
          <a:prstGeom prst="rect">
            <a:avLst/>
          </a:prstGeom>
          <a:noFill/>
        </p:spPr>
        <p:txBody>
          <a:bodyPr wrap="square" rtlCol="0">
            <a:spAutoFit/>
          </a:bodyPr>
          <a:lstStyle/>
          <a:p>
            <a:r>
              <a:rPr lang="en-US" dirty="0" smtClean="0"/>
              <a:t>Temp. Sensor</a:t>
            </a:r>
            <a:endParaRPr lang="en-US" dirty="0"/>
          </a:p>
        </p:txBody>
      </p:sp>
      <p:cxnSp>
        <p:nvCxnSpPr>
          <p:cNvPr id="171" name="170 Conector recto de flecha"/>
          <p:cNvCxnSpPr>
            <a:stCxn id="164" idx="1"/>
          </p:cNvCxnSpPr>
          <p:nvPr/>
        </p:nvCxnSpPr>
        <p:spPr>
          <a:xfrm flipH="1">
            <a:off x="3194270" y="1639654"/>
            <a:ext cx="888494" cy="1360717"/>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0" name="209 CuadroTexto"/>
          <p:cNvSpPr txBox="1"/>
          <p:nvPr/>
        </p:nvSpPr>
        <p:spPr>
          <a:xfrm rot="18246781">
            <a:off x="3237019" y="1790377"/>
            <a:ext cx="901465" cy="307777"/>
          </a:xfrm>
          <a:prstGeom prst="rect">
            <a:avLst/>
          </a:prstGeom>
          <a:noFill/>
          <a:ln>
            <a:noFill/>
          </a:ln>
        </p:spPr>
        <p:txBody>
          <a:bodyPr wrap="none" rtlCol="0">
            <a:spAutoFit/>
          </a:bodyPr>
          <a:lstStyle/>
          <a:p>
            <a:r>
              <a:rPr lang="en-US" sz="1400" dirty="0" smtClean="0">
                <a:solidFill>
                  <a:schemeClr val="accent6">
                    <a:lumMod val="50000"/>
                  </a:schemeClr>
                </a:solidFill>
              </a:rPr>
              <a:t>interpreter</a:t>
            </a:r>
            <a:endParaRPr lang="en-US" sz="1400" dirty="0">
              <a:solidFill>
                <a:schemeClr val="accent6">
                  <a:lumMod val="50000"/>
                </a:schemeClr>
              </a:solidFill>
            </a:endParaRPr>
          </a:p>
        </p:txBody>
      </p:sp>
      <p:cxnSp>
        <p:nvCxnSpPr>
          <p:cNvPr id="217" name="216 Conector recto de flecha"/>
          <p:cNvCxnSpPr/>
          <p:nvPr/>
        </p:nvCxnSpPr>
        <p:spPr>
          <a:xfrm flipV="1">
            <a:off x="2714612" y="5715016"/>
            <a:ext cx="5357850" cy="64294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p:nvPr/>
        </p:nvCxnSpPr>
        <p:spPr>
          <a:xfrm flipV="1">
            <a:off x="1214414" y="5715016"/>
            <a:ext cx="5429288" cy="64294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4" name="223 Conector recto de flecha"/>
          <p:cNvCxnSpPr/>
          <p:nvPr/>
        </p:nvCxnSpPr>
        <p:spPr>
          <a:xfrm flipV="1">
            <a:off x="4788024" y="5072074"/>
            <a:ext cx="2212868" cy="28439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6" name="225 Conector recto de flecha"/>
          <p:cNvCxnSpPr/>
          <p:nvPr/>
        </p:nvCxnSpPr>
        <p:spPr>
          <a:xfrm flipV="1">
            <a:off x="3338230" y="4572008"/>
            <a:ext cx="3091158" cy="78445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8" name="227 Conector recto de flecha"/>
          <p:cNvCxnSpPr/>
          <p:nvPr/>
        </p:nvCxnSpPr>
        <p:spPr>
          <a:xfrm flipV="1">
            <a:off x="2051720" y="4143380"/>
            <a:ext cx="4591982" cy="121308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9" name="228 Conector recto de flecha"/>
          <p:cNvCxnSpPr/>
          <p:nvPr/>
        </p:nvCxnSpPr>
        <p:spPr>
          <a:xfrm flipV="1">
            <a:off x="2571736" y="3500438"/>
            <a:ext cx="4929222" cy="100013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2" name="231 Conector recto de flecha"/>
          <p:cNvCxnSpPr/>
          <p:nvPr/>
        </p:nvCxnSpPr>
        <p:spPr>
          <a:xfrm flipV="1">
            <a:off x="1214414" y="3276600"/>
            <a:ext cx="6234136" cy="122397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4" name="233 Rectángulo"/>
          <p:cNvSpPr/>
          <p:nvPr/>
        </p:nvSpPr>
        <p:spPr>
          <a:xfrm rot="20919412">
            <a:off x="4438499" y="3463321"/>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5" name="234 Rectángulo"/>
          <p:cNvSpPr/>
          <p:nvPr/>
        </p:nvSpPr>
        <p:spPr>
          <a:xfrm rot="20835497">
            <a:off x="4437147" y="3698765"/>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6" name="235 Rectángulo"/>
          <p:cNvSpPr/>
          <p:nvPr/>
        </p:nvSpPr>
        <p:spPr>
          <a:xfrm rot="20771840">
            <a:off x="4435754" y="4143288"/>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7" name="236 Rectángulo"/>
          <p:cNvSpPr/>
          <p:nvPr/>
        </p:nvSpPr>
        <p:spPr>
          <a:xfrm rot="20951101">
            <a:off x="4438865" y="4526862"/>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8" name="237 Rectángulo"/>
          <p:cNvSpPr/>
          <p:nvPr/>
        </p:nvSpPr>
        <p:spPr>
          <a:xfrm rot="21245614">
            <a:off x="4365597" y="4986078"/>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9" name="238 Rectángulo"/>
          <p:cNvSpPr/>
          <p:nvPr/>
        </p:nvSpPr>
        <p:spPr>
          <a:xfrm rot="21153804">
            <a:off x="4437885" y="5582602"/>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40" name="239 Rectángulo"/>
          <p:cNvSpPr/>
          <p:nvPr/>
        </p:nvSpPr>
        <p:spPr>
          <a:xfrm rot="21155156">
            <a:off x="4366447" y="5831887"/>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cxnSp>
        <p:nvCxnSpPr>
          <p:cNvPr id="271" name="270 Conector recto de flecha"/>
          <p:cNvCxnSpPr/>
          <p:nvPr/>
        </p:nvCxnSpPr>
        <p:spPr>
          <a:xfrm rot="10800000" flipV="1">
            <a:off x="1838032" y="2857496"/>
            <a:ext cx="2214578" cy="18573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3" name="272 Conector recto de flecha"/>
          <p:cNvCxnSpPr/>
          <p:nvPr/>
        </p:nvCxnSpPr>
        <p:spPr>
          <a:xfrm rot="5400000">
            <a:off x="2731007" y="3607595"/>
            <a:ext cx="2071702" cy="85725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5" name="274 Conector recto de flecha"/>
          <p:cNvCxnSpPr/>
          <p:nvPr/>
        </p:nvCxnSpPr>
        <p:spPr>
          <a:xfrm rot="16200000" flipH="1">
            <a:off x="3659701" y="3750471"/>
            <a:ext cx="1785950" cy="28575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4" descr="http://2.bp.blogspot.com/_qpP6VLebBoc/TD4fZGaBqAI/AAAAAAAAApg/2QroV9NgnHA/s1600/hot-thermometer.gif"/>
          <p:cNvPicPr>
            <a:picLocks noChangeAspect="1" noChangeArrowheads="1"/>
          </p:cNvPicPr>
          <p:nvPr/>
        </p:nvPicPr>
        <p:blipFill>
          <a:blip r:embed="rId7"/>
          <a:srcRect/>
          <a:stretch>
            <a:fillRect/>
          </a:stretch>
        </p:blipFill>
        <p:spPr bwMode="auto">
          <a:xfrm>
            <a:off x="7215206" y="1285860"/>
            <a:ext cx="551873" cy="957231"/>
          </a:xfrm>
          <a:prstGeom prst="rect">
            <a:avLst/>
          </a:prstGeom>
          <a:noFill/>
        </p:spPr>
      </p:pic>
      <p:sp>
        <p:nvSpPr>
          <p:cNvPr id="3" name="TextBox 2"/>
          <p:cNvSpPr txBox="1"/>
          <p:nvPr/>
        </p:nvSpPr>
        <p:spPr>
          <a:xfrm>
            <a:off x="7421271" y="4031231"/>
            <a:ext cx="1095043" cy="307777"/>
          </a:xfrm>
          <a:prstGeom prst="rect">
            <a:avLst/>
          </a:prstGeom>
          <a:noFill/>
        </p:spPr>
        <p:txBody>
          <a:bodyPr wrap="none" rtlCol="0">
            <a:spAutoFit/>
          </a:bodyPr>
          <a:lstStyle>
            <a:defPPr>
              <a:defRPr lang="en-US"/>
            </a:defPPr>
            <a:lvl1pPr>
              <a:defRPr sz="1400" b="1">
                <a:solidFill>
                  <a:srgbClr val="FF0000"/>
                </a:solidFill>
              </a:defRPr>
            </a:lvl1pPr>
          </a:lstStyle>
          <a:p>
            <a:r>
              <a:rPr lang="es-ES" dirty="0" err="1"/>
              <a:t>Wine</a:t>
            </a:r>
            <a:r>
              <a:rPr lang="es-ES" dirty="0"/>
              <a:t> </a:t>
            </a:r>
            <a:r>
              <a:rPr lang="es-ES" dirty="0" err="1"/>
              <a:t>is</a:t>
            </a:r>
            <a:r>
              <a:rPr lang="es-ES" dirty="0"/>
              <a:t> </a:t>
            </a:r>
            <a:r>
              <a:rPr lang="es-ES" dirty="0" err="1"/>
              <a:t>out</a:t>
            </a:r>
            <a:r>
              <a:rPr lang="es-ES" dirty="0"/>
              <a:t>!</a:t>
            </a:r>
          </a:p>
        </p:txBody>
      </p:sp>
      <p:sp>
        <p:nvSpPr>
          <p:cNvPr id="33" name="TextBox 32"/>
          <p:cNvSpPr txBox="1"/>
          <p:nvPr/>
        </p:nvSpPr>
        <p:spPr>
          <a:xfrm>
            <a:off x="7196178" y="4621824"/>
            <a:ext cx="1545231" cy="307777"/>
          </a:xfrm>
          <a:prstGeom prst="rect">
            <a:avLst/>
          </a:prstGeom>
          <a:noFill/>
        </p:spPr>
        <p:txBody>
          <a:bodyPr wrap="none" rtlCol="0">
            <a:spAutoFit/>
          </a:bodyPr>
          <a:lstStyle/>
          <a:p>
            <a:r>
              <a:rPr lang="es-ES" sz="1400" b="1" dirty="0" smtClean="0">
                <a:solidFill>
                  <a:srgbClr val="FF0000"/>
                </a:solidFill>
              </a:rPr>
              <a:t>Green Salad </a:t>
            </a:r>
            <a:r>
              <a:rPr lang="es-ES" sz="1400" b="1" dirty="0" err="1" smtClean="0">
                <a:solidFill>
                  <a:srgbClr val="FF0000"/>
                </a:solidFill>
              </a:rPr>
              <a:t>Only</a:t>
            </a:r>
            <a:r>
              <a:rPr lang="es-ES" sz="1400" b="1" dirty="0" smtClean="0">
                <a:solidFill>
                  <a:srgbClr val="FF0000"/>
                </a:solidFill>
              </a:rPr>
              <a:t>!</a:t>
            </a:r>
          </a:p>
        </p:txBody>
      </p:sp>
      <p:sp>
        <p:nvSpPr>
          <p:cNvPr id="31" name="280 Flecha derecha"/>
          <p:cNvSpPr/>
          <p:nvPr/>
        </p:nvSpPr>
        <p:spPr>
          <a:xfrm rot="10800000">
            <a:off x="5580112" y="1389622"/>
            <a:ext cx="1445075" cy="500066"/>
          </a:xfrm>
          <a:prstGeom prst="right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dissolve">
                                      <p:cBhvr>
                                        <p:cTn id="12" dur="500"/>
                                        <p:tgtEl>
                                          <p:spTgt spid="210"/>
                                        </p:tgtEl>
                                      </p:cBhvr>
                                    </p:animEffect>
                                  </p:childTnLst>
                                </p:cTn>
                              </p:par>
                              <p:par>
                                <p:cTn id="13" presetID="9" presetClass="entr" presetSubtype="0" fill="hold" nodeType="withEffect">
                                  <p:stCondLst>
                                    <p:cond delay="0"/>
                                  </p:stCondLst>
                                  <p:childTnLst>
                                    <p:set>
                                      <p:cBhvr>
                                        <p:cTn id="14" dur="1" fill="hold">
                                          <p:stCondLst>
                                            <p:cond delay="0"/>
                                          </p:stCondLst>
                                        </p:cTn>
                                        <p:tgtEl>
                                          <p:spTgt spid="171"/>
                                        </p:tgtEl>
                                        <p:attrNameLst>
                                          <p:attrName>style.visibility</p:attrName>
                                        </p:attrNameLst>
                                      </p:cBhvr>
                                      <p:to>
                                        <p:strVal val="visible"/>
                                      </p:to>
                                    </p:set>
                                    <p:animEffect transition="in" filter="dissolve">
                                      <p:cBhvr>
                                        <p:cTn id="15" dur="500"/>
                                        <p:tgtEl>
                                          <p:spTgt spid="17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71"/>
                                        </p:tgtEl>
                                        <p:attrNameLst>
                                          <p:attrName>style.visibility</p:attrName>
                                        </p:attrNameLst>
                                      </p:cBhvr>
                                      <p:to>
                                        <p:strVal val="visible"/>
                                      </p:to>
                                    </p:set>
                                    <p:animEffect transition="in" filter="dissolve">
                                      <p:cBhvr>
                                        <p:cTn id="20" dur="500"/>
                                        <p:tgtEl>
                                          <p:spTgt spid="271"/>
                                        </p:tgtEl>
                                      </p:cBhvr>
                                    </p:animEffect>
                                  </p:childTnLst>
                                </p:cTn>
                              </p:par>
                              <p:par>
                                <p:cTn id="21" presetID="9" presetClass="entr" presetSubtype="0" fill="hold" nodeType="withEffect">
                                  <p:stCondLst>
                                    <p:cond delay="0"/>
                                  </p:stCondLst>
                                  <p:childTnLst>
                                    <p:set>
                                      <p:cBhvr>
                                        <p:cTn id="22" dur="1" fill="hold">
                                          <p:stCondLst>
                                            <p:cond delay="0"/>
                                          </p:stCondLst>
                                        </p:cTn>
                                        <p:tgtEl>
                                          <p:spTgt spid="273"/>
                                        </p:tgtEl>
                                        <p:attrNameLst>
                                          <p:attrName>style.visibility</p:attrName>
                                        </p:attrNameLst>
                                      </p:cBhvr>
                                      <p:to>
                                        <p:strVal val="visible"/>
                                      </p:to>
                                    </p:set>
                                    <p:animEffect transition="in" filter="dissolve">
                                      <p:cBhvr>
                                        <p:cTn id="23" dur="500"/>
                                        <p:tgtEl>
                                          <p:spTgt spid="273"/>
                                        </p:tgtEl>
                                      </p:cBhvr>
                                    </p:animEffect>
                                  </p:childTnLst>
                                </p:cTn>
                              </p:par>
                              <p:par>
                                <p:cTn id="24" presetID="9" presetClass="entr" presetSubtype="0" fill="hold" nodeType="withEffect">
                                  <p:stCondLst>
                                    <p:cond delay="0"/>
                                  </p:stCondLst>
                                  <p:childTnLst>
                                    <p:set>
                                      <p:cBhvr>
                                        <p:cTn id="25" dur="1" fill="hold">
                                          <p:stCondLst>
                                            <p:cond delay="0"/>
                                          </p:stCondLst>
                                        </p:cTn>
                                        <p:tgtEl>
                                          <p:spTgt spid="275"/>
                                        </p:tgtEl>
                                        <p:attrNameLst>
                                          <p:attrName>style.visibility</p:attrName>
                                        </p:attrNameLst>
                                      </p:cBhvr>
                                      <p:to>
                                        <p:strVal val="visible"/>
                                      </p:to>
                                    </p:set>
                                    <p:animEffect transition="in" filter="dissolve">
                                      <p:cBhvr>
                                        <p:cTn id="26" dur="500"/>
                                        <p:tgtEl>
                                          <p:spTgt spid="2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17"/>
                                        </p:tgtEl>
                                        <p:attrNameLst>
                                          <p:attrName>style.visibility</p:attrName>
                                        </p:attrNameLst>
                                      </p:cBhvr>
                                      <p:to>
                                        <p:strVal val="visible"/>
                                      </p:to>
                                    </p:set>
                                    <p:animEffect transition="in" filter="dissolve">
                                      <p:cBhvr>
                                        <p:cTn id="31" dur="500"/>
                                        <p:tgtEl>
                                          <p:spTgt spid="217"/>
                                        </p:tgtEl>
                                      </p:cBhvr>
                                    </p:animEffect>
                                  </p:childTnLst>
                                </p:cTn>
                              </p:par>
                              <p:par>
                                <p:cTn id="32" presetID="9" presetClass="entr" presetSubtype="0" fill="hold" nodeType="withEffect">
                                  <p:stCondLst>
                                    <p:cond delay="0"/>
                                  </p:stCondLst>
                                  <p:childTnLst>
                                    <p:set>
                                      <p:cBhvr>
                                        <p:cTn id="33" dur="1" fill="hold">
                                          <p:stCondLst>
                                            <p:cond delay="0"/>
                                          </p:stCondLst>
                                        </p:cTn>
                                        <p:tgtEl>
                                          <p:spTgt spid="221"/>
                                        </p:tgtEl>
                                        <p:attrNameLst>
                                          <p:attrName>style.visibility</p:attrName>
                                        </p:attrNameLst>
                                      </p:cBhvr>
                                      <p:to>
                                        <p:strVal val="visible"/>
                                      </p:to>
                                    </p:set>
                                    <p:animEffect transition="in" filter="dissolve">
                                      <p:cBhvr>
                                        <p:cTn id="34" dur="500"/>
                                        <p:tgtEl>
                                          <p:spTgt spid="221"/>
                                        </p:tgtEl>
                                      </p:cBhvr>
                                    </p:animEffect>
                                  </p:childTnLst>
                                </p:cTn>
                              </p:par>
                              <p:par>
                                <p:cTn id="35" presetID="9" presetClass="entr" presetSubtype="0" fill="hold" nodeType="with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dissolve">
                                      <p:cBhvr>
                                        <p:cTn id="37" dur="500"/>
                                        <p:tgtEl>
                                          <p:spTgt spid="224"/>
                                        </p:tgtEl>
                                      </p:cBhvr>
                                    </p:animEffect>
                                  </p:childTnLst>
                                </p:cTn>
                              </p:par>
                              <p:par>
                                <p:cTn id="38" presetID="9" presetClass="entr" presetSubtype="0" fill="hold" nodeType="withEffect">
                                  <p:stCondLst>
                                    <p:cond delay="0"/>
                                  </p:stCondLst>
                                  <p:childTnLst>
                                    <p:set>
                                      <p:cBhvr>
                                        <p:cTn id="39" dur="1" fill="hold">
                                          <p:stCondLst>
                                            <p:cond delay="0"/>
                                          </p:stCondLst>
                                        </p:cTn>
                                        <p:tgtEl>
                                          <p:spTgt spid="226"/>
                                        </p:tgtEl>
                                        <p:attrNameLst>
                                          <p:attrName>style.visibility</p:attrName>
                                        </p:attrNameLst>
                                      </p:cBhvr>
                                      <p:to>
                                        <p:strVal val="visible"/>
                                      </p:to>
                                    </p:set>
                                    <p:animEffect transition="in" filter="dissolve">
                                      <p:cBhvr>
                                        <p:cTn id="40" dur="500"/>
                                        <p:tgtEl>
                                          <p:spTgt spid="226"/>
                                        </p:tgtEl>
                                      </p:cBhvr>
                                    </p:animEffect>
                                  </p:childTnLst>
                                </p:cTn>
                              </p:par>
                              <p:par>
                                <p:cTn id="41" presetID="9" presetClass="entr" presetSubtype="0" fill="hold" nodeType="withEffect">
                                  <p:stCondLst>
                                    <p:cond delay="0"/>
                                  </p:stCondLst>
                                  <p:childTnLst>
                                    <p:set>
                                      <p:cBhvr>
                                        <p:cTn id="42" dur="1" fill="hold">
                                          <p:stCondLst>
                                            <p:cond delay="0"/>
                                          </p:stCondLst>
                                        </p:cTn>
                                        <p:tgtEl>
                                          <p:spTgt spid="228"/>
                                        </p:tgtEl>
                                        <p:attrNameLst>
                                          <p:attrName>style.visibility</p:attrName>
                                        </p:attrNameLst>
                                      </p:cBhvr>
                                      <p:to>
                                        <p:strVal val="visible"/>
                                      </p:to>
                                    </p:set>
                                    <p:animEffect transition="in" filter="dissolve">
                                      <p:cBhvr>
                                        <p:cTn id="43" dur="500"/>
                                        <p:tgtEl>
                                          <p:spTgt spid="228"/>
                                        </p:tgtEl>
                                      </p:cBhvr>
                                    </p:animEffect>
                                  </p:childTnLst>
                                </p:cTn>
                              </p:par>
                              <p:par>
                                <p:cTn id="44" presetID="9" presetClass="entr" presetSubtype="0" fill="hold" nodeType="withEffect">
                                  <p:stCondLst>
                                    <p:cond delay="0"/>
                                  </p:stCondLst>
                                  <p:childTnLst>
                                    <p:set>
                                      <p:cBhvr>
                                        <p:cTn id="45" dur="1" fill="hold">
                                          <p:stCondLst>
                                            <p:cond delay="0"/>
                                          </p:stCondLst>
                                        </p:cTn>
                                        <p:tgtEl>
                                          <p:spTgt spid="229"/>
                                        </p:tgtEl>
                                        <p:attrNameLst>
                                          <p:attrName>style.visibility</p:attrName>
                                        </p:attrNameLst>
                                      </p:cBhvr>
                                      <p:to>
                                        <p:strVal val="visible"/>
                                      </p:to>
                                    </p:set>
                                    <p:animEffect transition="in" filter="dissolve">
                                      <p:cBhvr>
                                        <p:cTn id="46" dur="500"/>
                                        <p:tgtEl>
                                          <p:spTgt spid="229"/>
                                        </p:tgtEl>
                                      </p:cBhvr>
                                    </p:animEffect>
                                  </p:childTnLst>
                                </p:cTn>
                              </p:par>
                              <p:par>
                                <p:cTn id="47" presetID="9" presetClass="entr" presetSubtype="0" fill="hold" nodeType="withEffect">
                                  <p:stCondLst>
                                    <p:cond delay="0"/>
                                  </p:stCondLst>
                                  <p:childTnLst>
                                    <p:set>
                                      <p:cBhvr>
                                        <p:cTn id="48" dur="1" fill="hold">
                                          <p:stCondLst>
                                            <p:cond delay="0"/>
                                          </p:stCondLst>
                                        </p:cTn>
                                        <p:tgtEl>
                                          <p:spTgt spid="232"/>
                                        </p:tgtEl>
                                        <p:attrNameLst>
                                          <p:attrName>style.visibility</p:attrName>
                                        </p:attrNameLst>
                                      </p:cBhvr>
                                      <p:to>
                                        <p:strVal val="visible"/>
                                      </p:to>
                                    </p:set>
                                    <p:animEffect transition="in" filter="dissolve">
                                      <p:cBhvr>
                                        <p:cTn id="49" dur="500"/>
                                        <p:tgtEl>
                                          <p:spTgt spid="23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34"/>
                                        </p:tgtEl>
                                        <p:attrNameLst>
                                          <p:attrName>style.visibility</p:attrName>
                                        </p:attrNameLst>
                                      </p:cBhvr>
                                      <p:to>
                                        <p:strVal val="visible"/>
                                      </p:to>
                                    </p:set>
                                    <p:animEffect transition="in" filter="dissolve">
                                      <p:cBhvr>
                                        <p:cTn id="52" dur="500"/>
                                        <p:tgtEl>
                                          <p:spTgt spid="23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35"/>
                                        </p:tgtEl>
                                        <p:attrNameLst>
                                          <p:attrName>style.visibility</p:attrName>
                                        </p:attrNameLst>
                                      </p:cBhvr>
                                      <p:to>
                                        <p:strVal val="visible"/>
                                      </p:to>
                                    </p:set>
                                    <p:animEffect transition="in" filter="dissolve">
                                      <p:cBhvr>
                                        <p:cTn id="55" dur="500"/>
                                        <p:tgtEl>
                                          <p:spTgt spid="23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6"/>
                                        </p:tgtEl>
                                        <p:attrNameLst>
                                          <p:attrName>style.visibility</p:attrName>
                                        </p:attrNameLst>
                                      </p:cBhvr>
                                      <p:to>
                                        <p:strVal val="visible"/>
                                      </p:to>
                                    </p:set>
                                    <p:animEffect transition="in" filter="dissolve">
                                      <p:cBhvr>
                                        <p:cTn id="58" dur="500"/>
                                        <p:tgtEl>
                                          <p:spTgt spid="23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7"/>
                                        </p:tgtEl>
                                        <p:attrNameLst>
                                          <p:attrName>style.visibility</p:attrName>
                                        </p:attrNameLst>
                                      </p:cBhvr>
                                      <p:to>
                                        <p:strVal val="visible"/>
                                      </p:to>
                                    </p:set>
                                    <p:animEffect transition="in" filter="dissolve">
                                      <p:cBhvr>
                                        <p:cTn id="61" dur="500"/>
                                        <p:tgtEl>
                                          <p:spTgt spid="237"/>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8"/>
                                        </p:tgtEl>
                                        <p:attrNameLst>
                                          <p:attrName>style.visibility</p:attrName>
                                        </p:attrNameLst>
                                      </p:cBhvr>
                                      <p:to>
                                        <p:strVal val="visible"/>
                                      </p:to>
                                    </p:set>
                                    <p:animEffect transition="in" filter="dissolve">
                                      <p:cBhvr>
                                        <p:cTn id="64" dur="500"/>
                                        <p:tgtEl>
                                          <p:spTgt spid="238"/>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39"/>
                                        </p:tgtEl>
                                        <p:attrNameLst>
                                          <p:attrName>style.visibility</p:attrName>
                                        </p:attrNameLst>
                                      </p:cBhvr>
                                      <p:to>
                                        <p:strVal val="visible"/>
                                      </p:to>
                                    </p:set>
                                    <p:animEffect transition="in" filter="dissolve">
                                      <p:cBhvr>
                                        <p:cTn id="67" dur="500"/>
                                        <p:tgtEl>
                                          <p:spTgt spid="239"/>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40"/>
                                        </p:tgtEl>
                                        <p:attrNameLst>
                                          <p:attrName>style.visibility</p:attrName>
                                        </p:attrNameLst>
                                      </p:cBhvr>
                                      <p:to>
                                        <p:strVal val="visible"/>
                                      </p:to>
                                    </p:set>
                                    <p:animEffect transition="in" filter="dissolve">
                                      <p:cBhvr>
                                        <p:cTn id="70" dur="500"/>
                                        <p:tgtEl>
                                          <p:spTgt spid="24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34" grpId="0"/>
      <p:bldP spid="235" grpId="0"/>
      <p:bldP spid="236" grpId="0"/>
      <p:bldP spid="237" grpId="0"/>
      <p:bldP spid="238" grpId="0"/>
      <p:bldP spid="239" grpId="0"/>
      <p:bldP spid="240" grpId="0"/>
      <p:bldP spid="3" grpId="0"/>
      <p:bldP spid="33"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37 Imagen" descr="glucemy-menu.png"/>
          <p:cNvPicPr>
            <a:picLocks noChangeAspect="1"/>
          </p:cNvPicPr>
          <p:nvPr/>
        </p:nvPicPr>
        <p:blipFill>
          <a:blip r:embed="rId3"/>
          <a:stretch>
            <a:fillRect/>
          </a:stretch>
        </p:blipFill>
        <p:spPr>
          <a:xfrm>
            <a:off x="6143636" y="2341405"/>
            <a:ext cx="2877713" cy="4373743"/>
          </a:xfrm>
          <a:prstGeom prst="rect">
            <a:avLst/>
          </a:prstGeom>
        </p:spPr>
      </p:pic>
      <p:sp>
        <p:nvSpPr>
          <p:cNvPr id="2" name="1 Título"/>
          <p:cNvSpPr>
            <a:spLocks noGrp="1"/>
          </p:cNvSpPr>
          <p:nvPr>
            <p:ph type="title"/>
          </p:nvPr>
        </p:nvSpPr>
        <p:spPr/>
        <p:txBody>
          <a:bodyPr>
            <a:normAutofit fontScale="90000"/>
          </a:bodyPr>
          <a:lstStyle/>
          <a:p>
            <a:r>
              <a:rPr lang="en-US" dirty="0" smtClean="0"/>
              <a:t>CUI – FUI (Patient With </a:t>
            </a:r>
            <a:r>
              <a:rPr lang="en-US" dirty="0" err="1" smtClean="0"/>
              <a:t>Hipo</a:t>
            </a:r>
            <a:r>
              <a:rPr lang="en-US" dirty="0" smtClean="0"/>
              <a:t>/Hyper </a:t>
            </a:r>
            <a:r>
              <a:rPr lang="en-US" dirty="0" err="1" smtClean="0"/>
              <a:t>glucemy</a:t>
            </a:r>
            <a:r>
              <a:rPr lang="en-US" dirty="0" smtClean="0"/>
              <a:t>)</a:t>
            </a:r>
            <a:endParaRPr lang="en-US" dirty="0"/>
          </a:p>
        </p:txBody>
      </p:sp>
      <p:pic>
        <p:nvPicPr>
          <p:cNvPr id="6" name="Picture 6" descr="User Icon 128x128px"/>
          <p:cNvPicPr>
            <a:picLocks noChangeAspect="1" noChangeArrowheads="1"/>
          </p:cNvPicPr>
          <p:nvPr/>
        </p:nvPicPr>
        <p:blipFill>
          <a:blip r:embed="rId4"/>
          <a:srcRect/>
          <a:stretch>
            <a:fillRect/>
          </a:stretch>
        </p:blipFill>
        <p:spPr bwMode="auto">
          <a:xfrm>
            <a:off x="7715272" y="1071546"/>
            <a:ext cx="1219200" cy="1219201"/>
          </a:xfrm>
          <a:prstGeom prst="rect">
            <a:avLst/>
          </a:prstGeom>
          <a:noFill/>
        </p:spPr>
      </p:pic>
      <p:pic>
        <p:nvPicPr>
          <p:cNvPr id="17" name="16 Imagen" descr="patient-menu.emf"/>
          <p:cNvPicPr>
            <a:picLocks noChangeAspect="1"/>
          </p:cNvPicPr>
          <p:nvPr/>
        </p:nvPicPr>
        <p:blipFill>
          <a:blip r:embed="rId5"/>
          <a:stretch>
            <a:fillRect/>
          </a:stretch>
        </p:blipFill>
        <p:spPr>
          <a:xfrm>
            <a:off x="1052214" y="3929066"/>
            <a:ext cx="4284113" cy="2702970"/>
          </a:xfrm>
          <a:prstGeom prst="rect">
            <a:avLst/>
          </a:prstGeom>
        </p:spPr>
      </p:pic>
      <p:pic>
        <p:nvPicPr>
          <p:cNvPr id="161" name="16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264" y="2270456"/>
            <a:ext cx="4868888" cy="1624500"/>
          </a:xfrm>
          <a:prstGeom prst="rect">
            <a:avLst/>
          </a:prstGeom>
        </p:spPr>
      </p:pic>
      <p:cxnSp>
        <p:nvCxnSpPr>
          <p:cNvPr id="171" name="170 Conector recto de flecha"/>
          <p:cNvCxnSpPr>
            <a:stCxn id="205" idx="1"/>
          </p:cNvCxnSpPr>
          <p:nvPr/>
        </p:nvCxnSpPr>
        <p:spPr>
          <a:xfrm flipH="1">
            <a:off x="3194270" y="1763648"/>
            <a:ext cx="715464" cy="152247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5" name="204 CuadroTexto"/>
          <p:cNvSpPr txBox="1"/>
          <p:nvPr/>
        </p:nvSpPr>
        <p:spPr>
          <a:xfrm>
            <a:off x="3909734" y="1578982"/>
            <a:ext cx="1500198" cy="369332"/>
          </a:xfrm>
          <a:prstGeom prst="rect">
            <a:avLst/>
          </a:prstGeom>
          <a:noFill/>
        </p:spPr>
        <p:txBody>
          <a:bodyPr wrap="square" rtlCol="0">
            <a:spAutoFit/>
          </a:bodyPr>
          <a:lstStyle/>
          <a:p>
            <a:r>
              <a:rPr lang="en-US" dirty="0" err="1" smtClean="0"/>
              <a:t>Gluc</a:t>
            </a:r>
            <a:r>
              <a:rPr lang="en-US" dirty="0" smtClean="0"/>
              <a:t>. Sensor</a:t>
            </a:r>
            <a:endParaRPr lang="en-US" dirty="0"/>
          </a:p>
        </p:txBody>
      </p:sp>
      <p:sp>
        <p:nvSpPr>
          <p:cNvPr id="210" name="209 CuadroTexto"/>
          <p:cNvSpPr txBox="1"/>
          <p:nvPr/>
        </p:nvSpPr>
        <p:spPr>
          <a:xfrm rot="17995233">
            <a:off x="3030373" y="2016096"/>
            <a:ext cx="901465" cy="307777"/>
          </a:xfrm>
          <a:prstGeom prst="rect">
            <a:avLst/>
          </a:prstGeom>
          <a:noFill/>
          <a:ln>
            <a:noFill/>
          </a:ln>
        </p:spPr>
        <p:txBody>
          <a:bodyPr wrap="none" rtlCol="0">
            <a:spAutoFit/>
          </a:bodyPr>
          <a:lstStyle/>
          <a:p>
            <a:r>
              <a:rPr lang="en-US" sz="1400" dirty="0" smtClean="0">
                <a:solidFill>
                  <a:schemeClr val="accent6">
                    <a:lumMod val="50000"/>
                  </a:schemeClr>
                </a:solidFill>
              </a:rPr>
              <a:t>interpreter</a:t>
            </a:r>
            <a:endParaRPr lang="en-US" sz="1400" dirty="0">
              <a:solidFill>
                <a:schemeClr val="accent6">
                  <a:lumMod val="50000"/>
                </a:schemeClr>
              </a:solidFill>
            </a:endParaRPr>
          </a:p>
        </p:txBody>
      </p:sp>
      <p:cxnSp>
        <p:nvCxnSpPr>
          <p:cNvPr id="217" name="216 Conector recto de flecha"/>
          <p:cNvCxnSpPr/>
          <p:nvPr/>
        </p:nvCxnSpPr>
        <p:spPr>
          <a:xfrm flipV="1">
            <a:off x="2714612" y="5715016"/>
            <a:ext cx="5357850" cy="64294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p:nvPr/>
        </p:nvCxnSpPr>
        <p:spPr>
          <a:xfrm flipV="1">
            <a:off x="1214414" y="5715016"/>
            <a:ext cx="5429288" cy="64294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4" name="223 Conector recto de flecha"/>
          <p:cNvCxnSpPr/>
          <p:nvPr/>
        </p:nvCxnSpPr>
        <p:spPr>
          <a:xfrm flipV="1">
            <a:off x="4139952" y="4429132"/>
            <a:ext cx="3432444" cy="100013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6" name="225 Conector recto de flecha"/>
          <p:cNvCxnSpPr/>
          <p:nvPr/>
        </p:nvCxnSpPr>
        <p:spPr>
          <a:xfrm flipV="1">
            <a:off x="2714612" y="4214818"/>
            <a:ext cx="4786346" cy="121444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8" name="227 Conector recto de flecha"/>
          <p:cNvCxnSpPr/>
          <p:nvPr/>
        </p:nvCxnSpPr>
        <p:spPr>
          <a:xfrm flipV="1">
            <a:off x="1403648" y="4000504"/>
            <a:ext cx="5954434" cy="136297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9" name="228 Conector recto de flecha"/>
          <p:cNvCxnSpPr/>
          <p:nvPr/>
        </p:nvCxnSpPr>
        <p:spPr>
          <a:xfrm flipV="1">
            <a:off x="2714612" y="3571876"/>
            <a:ext cx="4643470" cy="92869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2" name="231 Conector recto de flecha"/>
          <p:cNvCxnSpPr/>
          <p:nvPr/>
        </p:nvCxnSpPr>
        <p:spPr>
          <a:xfrm flipV="1">
            <a:off x="1403648" y="3357562"/>
            <a:ext cx="6025872" cy="114300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4" name="233 Rectángulo"/>
          <p:cNvSpPr/>
          <p:nvPr/>
        </p:nvSpPr>
        <p:spPr>
          <a:xfrm rot="20919412">
            <a:off x="4438499" y="3463321"/>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5" name="234 Rectángulo"/>
          <p:cNvSpPr/>
          <p:nvPr/>
        </p:nvSpPr>
        <p:spPr>
          <a:xfrm rot="20835497">
            <a:off x="4437147" y="3698765"/>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6" name="235 Rectángulo"/>
          <p:cNvSpPr/>
          <p:nvPr/>
        </p:nvSpPr>
        <p:spPr>
          <a:xfrm rot="20771840">
            <a:off x="4435754" y="4143288"/>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7" name="236 Rectángulo"/>
          <p:cNvSpPr/>
          <p:nvPr/>
        </p:nvSpPr>
        <p:spPr>
          <a:xfrm rot="20755603">
            <a:off x="4438865" y="4526862"/>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8" name="237 Rectángulo"/>
          <p:cNvSpPr/>
          <p:nvPr/>
        </p:nvSpPr>
        <p:spPr>
          <a:xfrm rot="20535094">
            <a:off x="4365597" y="4814247"/>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39" name="238 Rectángulo"/>
          <p:cNvSpPr/>
          <p:nvPr/>
        </p:nvSpPr>
        <p:spPr>
          <a:xfrm rot="21153804">
            <a:off x="4437885" y="5582602"/>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sp>
        <p:nvSpPr>
          <p:cNvPr id="240" name="239 Rectángulo"/>
          <p:cNvSpPr/>
          <p:nvPr/>
        </p:nvSpPr>
        <p:spPr>
          <a:xfrm rot="21155156">
            <a:off x="4366447" y="5831887"/>
            <a:ext cx="1829348" cy="276999"/>
          </a:xfrm>
          <a:prstGeom prst="rect">
            <a:avLst/>
          </a:prstGeom>
        </p:spPr>
        <p:txBody>
          <a:bodyPr wrap="none">
            <a:spAutoFit/>
          </a:bodyPr>
          <a:lstStyle/>
          <a:p>
            <a:pPr algn="ctr"/>
            <a:r>
              <a:rPr lang="en-US" sz="1200" dirty="0" err="1" smtClean="0">
                <a:solidFill>
                  <a:srgbClr val="FF0000"/>
                </a:solidFill>
              </a:rPr>
              <a:t>isRefinedBy</a:t>
            </a:r>
            <a:r>
              <a:rPr lang="en-US" sz="1200" dirty="0" smtClean="0">
                <a:solidFill>
                  <a:srgbClr val="FF0000"/>
                </a:solidFill>
              </a:rPr>
              <a:t>/</a:t>
            </a:r>
            <a:r>
              <a:rPr lang="en-US" sz="1200" dirty="0" err="1" smtClean="0">
                <a:solidFill>
                  <a:srgbClr val="FF0000"/>
                </a:solidFill>
              </a:rPr>
              <a:t>isAbstarctedInto</a:t>
            </a:r>
            <a:endParaRPr lang="en-US" sz="1200" dirty="0">
              <a:solidFill>
                <a:srgbClr val="FF0000"/>
              </a:solidFill>
            </a:endParaRPr>
          </a:p>
        </p:txBody>
      </p:sp>
      <p:cxnSp>
        <p:nvCxnSpPr>
          <p:cNvPr id="271" name="270 Conector recto de flecha"/>
          <p:cNvCxnSpPr/>
          <p:nvPr/>
        </p:nvCxnSpPr>
        <p:spPr>
          <a:xfrm rot="5400000">
            <a:off x="1873751" y="2893215"/>
            <a:ext cx="2214578" cy="214314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3" name="272 Conector recto de flecha"/>
          <p:cNvCxnSpPr/>
          <p:nvPr/>
        </p:nvCxnSpPr>
        <p:spPr>
          <a:xfrm rot="5400000">
            <a:off x="2731007" y="3607595"/>
            <a:ext cx="2071702" cy="857256"/>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5" name="274 Conector recto de flecha"/>
          <p:cNvCxnSpPr/>
          <p:nvPr/>
        </p:nvCxnSpPr>
        <p:spPr>
          <a:xfrm rot="16200000" flipH="1">
            <a:off x="3481106" y="3929066"/>
            <a:ext cx="2071702" cy="21431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1" name="280 Flecha derecha"/>
          <p:cNvSpPr/>
          <p:nvPr/>
        </p:nvSpPr>
        <p:spPr>
          <a:xfrm rot="10800000">
            <a:off x="5220072" y="1500174"/>
            <a:ext cx="1780820" cy="500066"/>
          </a:xfrm>
          <a:prstGeom prst="right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33" name="Picture 2" descr="http://3.bp.blogspot.com/_J56vOfkL7IY/TAY7pANOwWI/AAAAAAAADv8/vEP3KwvqwX4/s400/800px-D-glucose-chain-3D-vdW.png"/>
          <p:cNvPicPr>
            <a:picLocks noChangeAspect="1" noChangeArrowheads="1"/>
          </p:cNvPicPr>
          <p:nvPr/>
        </p:nvPicPr>
        <p:blipFill>
          <a:blip r:embed="rId7" cstate="print"/>
          <a:srcRect/>
          <a:stretch>
            <a:fillRect/>
          </a:stretch>
        </p:blipFill>
        <p:spPr bwMode="auto">
          <a:xfrm>
            <a:off x="7072330" y="1571612"/>
            <a:ext cx="785818" cy="542214"/>
          </a:xfrm>
          <a:prstGeom prst="rect">
            <a:avLst/>
          </a:prstGeom>
          <a:noFill/>
        </p:spPr>
      </p:pic>
      <p:sp>
        <p:nvSpPr>
          <p:cNvPr id="32" name="TextBox 31"/>
          <p:cNvSpPr txBox="1"/>
          <p:nvPr/>
        </p:nvSpPr>
        <p:spPr>
          <a:xfrm>
            <a:off x="7500958" y="5157604"/>
            <a:ext cx="1021818" cy="307777"/>
          </a:xfrm>
          <a:prstGeom prst="rect">
            <a:avLst/>
          </a:prstGeom>
          <a:noFill/>
        </p:spPr>
        <p:txBody>
          <a:bodyPr wrap="none" rtlCol="0">
            <a:spAutoFit/>
          </a:bodyPr>
          <a:lstStyle/>
          <a:p>
            <a:r>
              <a:rPr lang="es-ES" sz="1400" b="1" dirty="0" err="1" smtClean="0">
                <a:solidFill>
                  <a:srgbClr val="FF0000"/>
                </a:solidFill>
              </a:rPr>
              <a:t>Strict</a:t>
            </a:r>
            <a:r>
              <a:rPr lang="es-ES" sz="1400" b="1" dirty="0" smtClean="0">
                <a:solidFill>
                  <a:srgbClr val="FF0000"/>
                </a:solidFill>
              </a:rPr>
              <a:t> </a:t>
            </a:r>
            <a:r>
              <a:rPr lang="es-ES" sz="1400" b="1" dirty="0" err="1" smtClean="0">
                <a:solidFill>
                  <a:srgbClr val="FF0000"/>
                </a:solidFill>
              </a:rPr>
              <a:t>Diet</a:t>
            </a:r>
            <a:r>
              <a:rPr lang="es-ES" sz="1400" b="1" dirty="0" smtClean="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dissolve">
                                      <p:cBhvr>
                                        <p:cTn id="7" dur="5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dissolve">
                                      <p:cBhvr>
                                        <p:cTn id="12" dur="500"/>
                                        <p:tgtEl>
                                          <p:spTgt spid="210"/>
                                        </p:tgtEl>
                                      </p:cBhvr>
                                    </p:animEffect>
                                  </p:childTnLst>
                                </p:cTn>
                              </p:par>
                              <p:par>
                                <p:cTn id="13" presetID="9" presetClass="entr" presetSubtype="0" fill="hold" nodeType="withEffect">
                                  <p:stCondLst>
                                    <p:cond delay="0"/>
                                  </p:stCondLst>
                                  <p:childTnLst>
                                    <p:set>
                                      <p:cBhvr>
                                        <p:cTn id="14" dur="1" fill="hold">
                                          <p:stCondLst>
                                            <p:cond delay="0"/>
                                          </p:stCondLst>
                                        </p:cTn>
                                        <p:tgtEl>
                                          <p:spTgt spid="171"/>
                                        </p:tgtEl>
                                        <p:attrNameLst>
                                          <p:attrName>style.visibility</p:attrName>
                                        </p:attrNameLst>
                                      </p:cBhvr>
                                      <p:to>
                                        <p:strVal val="visible"/>
                                      </p:to>
                                    </p:set>
                                    <p:animEffect transition="in" filter="dissolve">
                                      <p:cBhvr>
                                        <p:cTn id="15" dur="500"/>
                                        <p:tgtEl>
                                          <p:spTgt spid="17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71"/>
                                        </p:tgtEl>
                                        <p:attrNameLst>
                                          <p:attrName>style.visibility</p:attrName>
                                        </p:attrNameLst>
                                      </p:cBhvr>
                                      <p:to>
                                        <p:strVal val="visible"/>
                                      </p:to>
                                    </p:set>
                                    <p:animEffect transition="in" filter="dissolve">
                                      <p:cBhvr>
                                        <p:cTn id="20" dur="500"/>
                                        <p:tgtEl>
                                          <p:spTgt spid="271"/>
                                        </p:tgtEl>
                                      </p:cBhvr>
                                    </p:animEffect>
                                  </p:childTnLst>
                                </p:cTn>
                              </p:par>
                              <p:par>
                                <p:cTn id="21" presetID="9" presetClass="entr" presetSubtype="0" fill="hold" nodeType="withEffect">
                                  <p:stCondLst>
                                    <p:cond delay="0"/>
                                  </p:stCondLst>
                                  <p:childTnLst>
                                    <p:set>
                                      <p:cBhvr>
                                        <p:cTn id="22" dur="1" fill="hold">
                                          <p:stCondLst>
                                            <p:cond delay="0"/>
                                          </p:stCondLst>
                                        </p:cTn>
                                        <p:tgtEl>
                                          <p:spTgt spid="273"/>
                                        </p:tgtEl>
                                        <p:attrNameLst>
                                          <p:attrName>style.visibility</p:attrName>
                                        </p:attrNameLst>
                                      </p:cBhvr>
                                      <p:to>
                                        <p:strVal val="visible"/>
                                      </p:to>
                                    </p:set>
                                    <p:animEffect transition="in" filter="dissolve">
                                      <p:cBhvr>
                                        <p:cTn id="23" dur="500"/>
                                        <p:tgtEl>
                                          <p:spTgt spid="273"/>
                                        </p:tgtEl>
                                      </p:cBhvr>
                                    </p:animEffect>
                                  </p:childTnLst>
                                </p:cTn>
                              </p:par>
                              <p:par>
                                <p:cTn id="24" presetID="9" presetClass="entr" presetSubtype="0" fill="hold" nodeType="withEffect">
                                  <p:stCondLst>
                                    <p:cond delay="0"/>
                                  </p:stCondLst>
                                  <p:childTnLst>
                                    <p:set>
                                      <p:cBhvr>
                                        <p:cTn id="25" dur="1" fill="hold">
                                          <p:stCondLst>
                                            <p:cond delay="0"/>
                                          </p:stCondLst>
                                        </p:cTn>
                                        <p:tgtEl>
                                          <p:spTgt spid="275"/>
                                        </p:tgtEl>
                                        <p:attrNameLst>
                                          <p:attrName>style.visibility</p:attrName>
                                        </p:attrNameLst>
                                      </p:cBhvr>
                                      <p:to>
                                        <p:strVal val="visible"/>
                                      </p:to>
                                    </p:set>
                                    <p:animEffect transition="in" filter="dissolve">
                                      <p:cBhvr>
                                        <p:cTn id="26" dur="500"/>
                                        <p:tgtEl>
                                          <p:spTgt spid="27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17"/>
                                        </p:tgtEl>
                                        <p:attrNameLst>
                                          <p:attrName>style.visibility</p:attrName>
                                        </p:attrNameLst>
                                      </p:cBhvr>
                                      <p:to>
                                        <p:strVal val="visible"/>
                                      </p:to>
                                    </p:set>
                                    <p:animEffect transition="in" filter="dissolve">
                                      <p:cBhvr>
                                        <p:cTn id="31" dur="500"/>
                                        <p:tgtEl>
                                          <p:spTgt spid="217"/>
                                        </p:tgtEl>
                                      </p:cBhvr>
                                    </p:animEffect>
                                  </p:childTnLst>
                                </p:cTn>
                              </p:par>
                              <p:par>
                                <p:cTn id="32" presetID="9" presetClass="entr" presetSubtype="0" fill="hold" nodeType="withEffect">
                                  <p:stCondLst>
                                    <p:cond delay="0"/>
                                  </p:stCondLst>
                                  <p:childTnLst>
                                    <p:set>
                                      <p:cBhvr>
                                        <p:cTn id="33" dur="1" fill="hold">
                                          <p:stCondLst>
                                            <p:cond delay="0"/>
                                          </p:stCondLst>
                                        </p:cTn>
                                        <p:tgtEl>
                                          <p:spTgt spid="221"/>
                                        </p:tgtEl>
                                        <p:attrNameLst>
                                          <p:attrName>style.visibility</p:attrName>
                                        </p:attrNameLst>
                                      </p:cBhvr>
                                      <p:to>
                                        <p:strVal val="visible"/>
                                      </p:to>
                                    </p:set>
                                    <p:animEffect transition="in" filter="dissolve">
                                      <p:cBhvr>
                                        <p:cTn id="34" dur="500"/>
                                        <p:tgtEl>
                                          <p:spTgt spid="221"/>
                                        </p:tgtEl>
                                      </p:cBhvr>
                                    </p:animEffect>
                                  </p:childTnLst>
                                </p:cTn>
                              </p:par>
                              <p:par>
                                <p:cTn id="35" presetID="9" presetClass="entr" presetSubtype="0" fill="hold" nodeType="with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dissolve">
                                      <p:cBhvr>
                                        <p:cTn id="37" dur="500"/>
                                        <p:tgtEl>
                                          <p:spTgt spid="224"/>
                                        </p:tgtEl>
                                      </p:cBhvr>
                                    </p:animEffect>
                                  </p:childTnLst>
                                </p:cTn>
                              </p:par>
                              <p:par>
                                <p:cTn id="38" presetID="9" presetClass="entr" presetSubtype="0" fill="hold" nodeType="withEffect">
                                  <p:stCondLst>
                                    <p:cond delay="0"/>
                                  </p:stCondLst>
                                  <p:childTnLst>
                                    <p:set>
                                      <p:cBhvr>
                                        <p:cTn id="39" dur="1" fill="hold">
                                          <p:stCondLst>
                                            <p:cond delay="0"/>
                                          </p:stCondLst>
                                        </p:cTn>
                                        <p:tgtEl>
                                          <p:spTgt spid="226"/>
                                        </p:tgtEl>
                                        <p:attrNameLst>
                                          <p:attrName>style.visibility</p:attrName>
                                        </p:attrNameLst>
                                      </p:cBhvr>
                                      <p:to>
                                        <p:strVal val="visible"/>
                                      </p:to>
                                    </p:set>
                                    <p:animEffect transition="in" filter="dissolve">
                                      <p:cBhvr>
                                        <p:cTn id="40" dur="500"/>
                                        <p:tgtEl>
                                          <p:spTgt spid="226"/>
                                        </p:tgtEl>
                                      </p:cBhvr>
                                    </p:animEffect>
                                  </p:childTnLst>
                                </p:cTn>
                              </p:par>
                              <p:par>
                                <p:cTn id="41" presetID="9" presetClass="entr" presetSubtype="0" fill="hold" nodeType="withEffect">
                                  <p:stCondLst>
                                    <p:cond delay="0"/>
                                  </p:stCondLst>
                                  <p:childTnLst>
                                    <p:set>
                                      <p:cBhvr>
                                        <p:cTn id="42" dur="1" fill="hold">
                                          <p:stCondLst>
                                            <p:cond delay="0"/>
                                          </p:stCondLst>
                                        </p:cTn>
                                        <p:tgtEl>
                                          <p:spTgt spid="228"/>
                                        </p:tgtEl>
                                        <p:attrNameLst>
                                          <p:attrName>style.visibility</p:attrName>
                                        </p:attrNameLst>
                                      </p:cBhvr>
                                      <p:to>
                                        <p:strVal val="visible"/>
                                      </p:to>
                                    </p:set>
                                    <p:animEffect transition="in" filter="dissolve">
                                      <p:cBhvr>
                                        <p:cTn id="43" dur="500"/>
                                        <p:tgtEl>
                                          <p:spTgt spid="228"/>
                                        </p:tgtEl>
                                      </p:cBhvr>
                                    </p:animEffect>
                                  </p:childTnLst>
                                </p:cTn>
                              </p:par>
                              <p:par>
                                <p:cTn id="44" presetID="9" presetClass="entr" presetSubtype="0" fill="hold" nodeType="withEffect">
                                  <p:stCondLst>
                                    <p:cond delay="0"/>
                                  </p:stCondLst>
                                  <p:childTnLst>
                                    <p:set>
                                      <p:cBhvr>
                                        <p:cTn id="45" dur="1" fill="hold">
                                          <p:stCondLst>
                                            <p:cond delay="0"/>
                                          </p:stCondLst>
                                        </p:cTn>
                                        <p:tgtEl>
                                          <p:spTgt spid="229"/>
                                        </p:tgtEl>
                                        <p:attrNameLst>
                                          <p:attrName>style.visibility</p:attrName>
                                        </p:attrNameLst>
                                      </p:cBhvr>
                                      <p:to>
                                        <p:strVal val="visible"/>
                                      </p:to>
                                    </p:set>
                                    <p:animEffect transition="in" filter="dissolve">
                                      <p:cBhvr>
                                        <p:cTn id="46" dur="500"/>
                                        <p:tgtEl>
                                          <p:spTgt spid="229"/>
                                        </p:tgtEl>
                                      </p:cBhvr>
                                    </p:animEffect>
                                  </p:childTnLst>
                                </p:cTn>
                              </p:par>
                              <p:par>
                                <p:cTn id="47" presetID="9" presetClass="entr" presetSubtype="0" fill="hold" nodeType="withEffect">
                                  <p:stCondLst>
                                    <p:cond delay="0"/>
                                  </p:stCondLst>
                                  <p:childTnLst>
                                    <p:set>
                                      <p:cBhvr>
                                        <p:cTn id="48" dur="1" fill="hold">
                                          <p:stCondLst>
                                            <p:cond delay="0"/>
                                          </p:stCondLst>
                                        </p:cTn>
                                        <p:tgtEl>
                                          <p:spTgt spid="232"/>
                                        </p:tgtEl>
                                        <p:attrNameLst>
                                          <p:attrName>style.visibility</p:attrName>
                                        </p:attrNameLst>
                                      </p:cBhvr>
                                      <p:to>
                                        <p:strVal val="visible"/>
                                      </p:to>
                                    </p:set>
                                    <p:animEffect transition="in" filter="dissolve">
                                      <p:cBhvr>
                                        <p:cTn id="49" dur="500"/>
                                        <p:tgtEl>
                                          <p:spTgt spid="23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34"/>
                                        </p:tgtEl>
                                        <p:attrNameLst>
                                          <p:attrName>style.visibility</p:attrName>
                                        </p:attrNameLst>
                                      </p:cBhvr>
                                      <p:to>
                                        <p:strVal val="visible"/>
                                      </p:to>
                                    </p:set>
                                    <p:animEffect transition="in" filter="dissolve">
                                      <p:cBhvr>
                                        <p:cTn id="52" dur="500"/>
                                        <p:tgtEl>
                                          <p:spTgt spid="23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35"/>
                                        </p:tgtEl>
                                        <p:attrNameLst>
                                          <p:attrName>style.visibility</p:attrName>
                                        </p:attrNameLst>
                                      </p:cBhvr>
                                      <p:to>
                                        <p:strVal val="visible"/>
                                      </p:to>
                                    </p:set>
                                    <p:animEffect transition="in" filter="dissolve">
                                      <p:cBhvr>
                                        <p:cTn id="55" dur="500"/>
                                        <p:tgtEl>
                                          <p:spTgt spid="23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6"/>
                                        </p:tgtEl>
                                        <p:attrNameLst>
                                          <p:attrName>style.visibility</p:attrName>
                                        </p:attrNameLst>
                                      </p:cBhvr>
                                      <p:to>
                                        <p:strVal val="visible"/>
                                      </p:to>
                                    </p:set>
                                    <p:animEffect transition="in" filter="dissolve">
                                      <p:cBhvr>
                                        <p:cTn id="58" dur="500"/>
                                        <p:tgtEl>
                                          <p:spTgt spid="23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7"/>
                                        </p:tgtEl>
                                        <p:attrNameLst>
                                          <p:attrName>style.visibility</p:attrName>
                                        </p:attrNameLst>
                                      </p:cBhvr>
                                      <p:to>
                                        <p:strVal val="visible"/>
                                      </p:to>
                                    </p:set>
                                    <p:animEffect transition="in" filter="dissolve">
                                      <p:cBhvr>
                                        <p:cTn id="61" dur="500"/>
                                        <p:tgtEl>
                                          <p:spTgt spid="237"/>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8"/>
                                        </p:tgtEl>
                                        <p:attrNameLst>
                                          <p:attrName>style.visibility</p:attrName>
                                        </p:attrNameLst>
                                      </p:cBhvr>
                                      <p:to>
                                        <p:strVal val="visible"/>
                                      </p:to>
                                    </p:set>
                                    <p:animEffect transition="in" filter="dissolve">
                                      <p:cBhvr>
                                        <p:cTn id="64" dur="500"/>
                                        <p:tgtEl>
                                          <p:spTgt spid="238"/>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39"/>
                                        </p:tgtEl>
                                        <p:attrNameLst>
                                          <p:attrName>style.visibility</p:attrName>
                                        </p:attrNameLst>
                                      </p:cBhvr>
                                      <p:to>
                                        <p:strVal val="visible"/>
                                      </p:to>
                                    </p:set>
                                    <p:animEffect transition="in" filter="dissolve">
                                      <p:cBhvr>
                                        <p:cTn id="67" dur="500"/>
                                        <p:tgtEl>
                                          <p:spTgt spid="239"/>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40"/>
                                        </p:tgtEl>
                                        <p:attrNameLst>
                                          <p:attrName>style.visibility</p:attrName>
                                        </p:attrNameLst>
                                      </p:cBhvr>
                                      <p:to>
                                        <p:strVal val="visible"/>
                                      </p:to>
                                    </p:set>
                                    <p:animEffect transition="in" filter="dissolve">
                                      <p:cBhvr>
                                        <p:cTn id="70" dur="500"/>
                                        <p:tgtEl>
                                          <p:spTgt spid="24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34" grpId="0"/>
      <p:bldP spid="235" grpId="0"/>
      <p:bldP spid="236" grpId="0"/>
      <p:bldP spid="237" grpId="0"/>
      <p:bldP spid="238" grpId="0"/>
      <p:bldP spid="239" grpId="0"/>
      <p:bldP spid="240" grpId="0"/>
      <p:bldP spid="281"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Conclusions</a:t>
            </a:r>
            <a:endParaRPr lang="en-US" dirty="0"/>
          </a:p>
        </p:txBody>
      </p:sp>
      <p:sp>
        <p:nvSpPr>
          <p:cNvPr id="3" name="2 Marcador de contenido"/>
          <p:cNvSpPr>
            <a:spLocks noGrp="1"/>
          </p:cNvSpPr>
          <p:nvPr>
            <p:ph idx="1"/>
          </p:nvPr>
        </p:nvSpPr>
        <p:spPr>
          <a:xfrm>
            <a:off x="1435608" y="1447800"/>
            <a:ext cx="7498080" cy="5077544"/>
          </a:xfrm>
        </p:spPr>
        <p:txBody>
          <a:bodyPr>
            <a:normAutofit fontScale="77500" lnSpcReduction="20000"/>
          </a:bodyPr>
          <a:lstStyle/>
          <a:p>
            <a:r>
              <a:rPr lang="en-GB" smtClean="0"/>
              <a:t>This work exposes a model-based approach to develop user-aware multi-platform and multi-modal UIs following the UsiXML framework</a:t>
            </a:r>
          </a:p>
          <a:p>
            <a:r>
              <a:rPr lang="en-GB" smtClean="0"/>
              <a:t>This approach encourages the separation of the user modeling  from the application domain to improve the model reuse</a:t>
            </a:r>
          </a:p>
          <a:p>
            <a:r>
              <a:rPr lang="en-GB" smtClean="0"/>
              <a:t>It covers from the conceptual modeling of the user environment to the specification of the sensing infrastructure</a:t>
            </a:r>
          </a:p>
          <a:p>
            <a:r>
              <a:rPr lang="en-GB" smtClean="0"/>
              <a:t>The user modeling is divided in two levels of abstraction</a:t>
            </a:r>
          </a:p>
          <a:p>
            <a:pPr marL="868680" lvl="1" indent="-457200">
              <a:buFont typeface="+mj-lt"/>
              <a:buAutoNum type="arabicPeriod"/>
            </a:pPr>
            <a:r>
              <a:rPr lang="en-GB" smtClean="0"/>
              <a:t>The specification of User Features (Roles)</a:t>
            </a:r>
          </a:p>
          <a:p>
            <a:pPr marL="868680" lvl="1" indent="-457200">
              <a:buFont typeface="+mj-lt"/>
              <a:buAutoNum type="arabicPeriod"/>
            </a:pPr>
            <a:r>
              <a:rPr lang="en-GB" smtClean="0"/>
              <a:t>The quantification of User Features (Individuals)</a:t>
            </a:r>
          </a:p>
          <a:p>
            <a:pPr marL="411480" lvl="1" indent="0">
              <a:buNone/>
            </a:pPr>
            <a:r>
              <a:rPr lang="en-GB" smtClean="0"/>
              <a:t>Providing designers the ability to define custom features of user profiles / Roles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Future Work</a:t>
            </a:r>
            <a:endParaRPr lang="en-US" dirty="0"/>
          </a:p>
        </p:txBody>
      </p:sp>
      <p:sp>
        <p:nvSpPr>
          <p:cNvPr id="3" name="2 Marcador de contenido"/>
          <p:cNvSpPr>
            <a:spLocks noGrp="1"/>
          </p:cNvSpPr>
          <p:nvPr>
            <p:ph idx="1"/>
          </p:nvPr>
        </p:nvSpPr>
        <p:spPr/>
        <p:txBody>
          <a:bodyPr>
            <a:normAutofit fontScale="92500" lnSpcReduction="10000"/>
          </a:bodyPr>
          <a:lstStyle/>
          <a:p>
            <a:r>
              <a:rPr lang="en-US" dirty="0" smtClean="0"/>
              <a:t>The definition of an extension of the user awareness to model the social awareness of UIs</a:t>
            </a:r>
          </a:p>
          <a:p>
            <a:r>
              <a:rPr lang="en-US" dirty="0" smtClean="0"/>
              <a:t>The inclusion of the location awareness as part of the UI specification</a:t>
            </a:r>
          </a:p>
          <a:p>
            <a:r>
              <a:rPr lang="en-US" dirty="0" smtClean="0"/>
              <a:t>The definition of a common feature-based framework allowing designers to express characteristics that are related to the  combination of the social and location features of context-aware UIs, such as the co-location of users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Agenda</a:t>
            </a:r>
            <a:endParaRPr lang="es-ES" dirty="0"/>
          </a:p>
        </p:txBody>
      </p:sp>
      <p:sp>
        <p:nvSpPr>
          <p:cNvPr id="3" name="Content Placeholder 2"/>
          <p:cNvSpPr>
            <a:spLocks noGrp="1"/>
          </p:cNvSpPr>
          <p:nvPr>
            <p:ph idx="1"/>
          </p:nvPr>
        </p:nvSpPr>
        <p:spPr/>
        <p:txBody>
          <a:bodyPr>
            <a:normAutofit fontScale="85000" lnSpcReduction="20000"/>
          </a:bodyPr>
          <a:lstStyle/>
          <a:p>
            <a:r>
              <a:rPr lang="en-GB" dirty="0" smtClean="0"/>
              <a:t>Introduction</a:t>
            </a:r>
          </a:p>
          <a:p>
            <a:endParaRPr lang="en-GB" dirty="0" smtClean="0"/>
          </a:p>
          <a:p>
            <a:r>
              <a:rPr lang="en-GB" dirty="0" smtClean="0"/>
              <a:t>Scope</a:t>
            </a:r>
          </a:p>
          <a:p>
            <a:endParaRPr lang="en-GB" dirty="0" smtClean="0"/>
          </a:p>
          <a:p>
            <a:r>
              <a:rPr lang="en-GB" dirty="0" smtClean="0"/>
              <a:t>The UsiXML framework</a:t>
            </a:r>
          </a:p>
          <a:p>
            <a:endParaRPr lang="en-GB" dirty="0" smtClean="0"/>
          </a:p>
          <a:p>
            <a:r>
              <a:rPr lang="en-GB" dirty="0" smtClean="0"/>
              <a:t>The UsiXML extensions</a:t>
            </a:r>
          </a:p>
          <a:p>
            <a:endParaRPr lang="en-GB" dirty="0" smtClean="0"/>
          </a:p>
          <a:p>
            <a:r>
              <a:rPr lang="en-GB" dirty="0" smtClean="0"/>
              <a:t>The Study Case: Healthy Menu</a:t>
            </a:r>
          </a:p>
          <a:p>
            <a:endParaRPr lang="en-GB" dirty="0" smtClean="0"/>
          </a:p>
          <a:p>
            <a:r>
              <a:rPr lang="en-GB" dirty="0" smtClean="0"/>
              <a:t>Conclusions &amp;  future work</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776888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dirty="0" err="1" smtClean="0"/>
              <a:t>Thank</a:t>
            </a:r>
            <a:r>
              <a:rPr lang="es-ES" dirty="0" smtClean="0"/>
              <a:t> </a:t>
            </a:r>
            <a:r>
              <a:rPr lang="es-ES" dirty="0" err="1" smtClean="0"/>
              <a:t>you</a:t>
            </a:r>
            <a:r>
              <a:rPr lang="es-ES" dirty="0" smtClean="0"/>
              <a:t> </a:t>
            </a:r>
            <a:r>
              <a:rPr lang="es-ES" dirty="0" err="1" smtClean="0"/>
              <a:t>very</a:t>
            </a:r>
            <a:r>
              <a:rPr lang="es-ES" dirty="0" smtClean="0"/>
              <a:t> </a:t>
            </a:r>
            <a:r>
              <a:rPr lang="es-ES" dirty="0" err="1" smtClean="0"/>
              <a:t>much</a:t>
            </a:r>
            <a:r>
              <a:rPr lang="es-ES" dirty="0" smtClean="0"/>
              <a:t> </a:t>
            </a:r>
            <a:r>
              <a:rPr lang="es-ES" dirty="0" err="1" smtClean="0"/>
              <a:t>for</a:t>
            </a:r>
            <a:r>
              <a:rPr lang="es-ES" dirty="0" smtClean="0"/>
              <a:t> </a:t>
            </a:r>
            <a:r>
              <a:rPr lang="es-ES" dirty="0" err="1" smtClean="0"/>
              <a:t>your</a:t>
            </a:r>
            <a:r>
              <a:rPr lang="es-ES" dirty="0" smtClean="0"/>
              <a:t> </a:t>
            </a:r>
            <a:r>
              <a:rPr lang="es-ES" dirty="0" err="1" smtClean="0"/>
              <a:t>attenttion</a:t>
            </a:r>
            <a:r>
              <a:rPr lang="es-ES" dirty="0" smtClean="0"/>
              <a:t>!</a:t>
            </a:r>
            <a:endParaRPr lang="es-ES" dirty="0"/>
          </a:p>
        </p:txBody>
      </p:sp>
      <p:sp>
        <p:nvSpPr>
          <p:cNvPr id="5" name="Content Placeholder 4"/>
          <p:cNvSpPr>
            <a:spLocks noGrp="1"/>
          </p:cNvSpPr>
          <p:nvPr>
            <p:ph idx="1"/>
          </p:nvPr>
        </p:nvSpPr>
        <p:spPr/>
        <p:txBody>
          <a:bodyPr>
            <a:normAutofit fontScale="70000" lnSpcReduction="20000"/>
          </a:bodyPr>
          <a:lstStyle/>
          <a:p>
            <a:pPr marL="0" indent="0" algn="ctr">
              <a:buNone/>
            </a:pPr>
            <a:r>
              <a:rPr lang="en-GB" dirty="0" smtClean="0"/>
              <a:t>Questions, Suggestions, Critics and Comments are always  welcomed!</a:t>
            </a:r>
          </a:p>
          <a:p>
            <a:pPr algn="r"/>
            <a:endParaRPr lang="en-US" dirty="0" smtClean="0"/>
          </a:p>
          <a:p>
            <a:pPr marL="0" indent="0" algn="r">
              <a:buNone/>
            </a:pPr>
            <a:r>
              <a:rPr lang="en-US" dirty="0" smtClean="0"/>
              <a:t>Ricardo </a:t>
            </a:r>
            <a:r>
              <a:rPr lang="en-US" dirty="0"/>
              <a:t>Tesoriero</a:t>
            </a:r>
            <a:r>
              <a:rPr lang="en-US" baseline="30000" dirty="0"/>
              <a:t>12</a:t>
            </a:r>
          </a:p>
          <a:p>
            <a:pPr algn="r"/>
            <a:r>
              <a:rPr lang="en-US" sz="2000" b="1" dirty="0" smtClean="0">
                <a:latin typeface="Courier New" pitchFamily="49" charset="0"/>
                <a:cs typeface="Courier New" pitchFamily="49" charset="0"/>
                <a:hlinkClick r:id="rId2"/>
              </a:rPr>
              <a:t>ricardo.tesoriero@uclm.es</a:t>
            </a:r>
            <a:endParaRPr lang="en-US" sz="2000" b="1" dirty="0" smtClean="0">
              <a:latin typeface="Courier New" pitchFamily="49" charset="0"/>
              <a:cs typeface="Courier New" pitchFamily="49" charset="0"/>
            </a:endParaRPr>
          </a:p>
          <a:p>
            <a:pPr algn="r"/>
            <a:endParaRPr lang="en-US" sz="2000" b="1" dirty="0" smtClean="0">
              <a:latin typeface="Courier New" pitchFamily="49" charset="0"/>
              <a:cs typeface="Courier New" pitchFamily="49" charset="0"/>
            </a:endParaRPr>
          </a:p>
          <a:p>
            <a:pPr marL="0" indent="0" algn="r">
              <a:buNone/>
            </a:pPr>
            <a:r>
              <a:rPr lang="en-US" dirty="0" smtClean="0"/>
              <a:t>Jean Vanderdonckt</a:t>
            </a:r>
            <a:r>
              <a:rPr lang="en-US" baseline="30000" dirty="0" smtClean="0"/>
              <a:t>1</a:t>
            </a:r>
          </a:p>
          <a:p>
            <a:pPr algn="r"/>
            <a:r>
              <a:rPr lang="en-US" sz="2100" b="1" dirty="0" smtClean="0">
                <a:latin typeface="Courier New" pitchFamily="49" charset="0"/>
                <a:cs typeface="Courier New" pitchFamily="49" charset="0"/>
                <a:hlinkClick r:id="rId3"/>
              </a:rPr>
              <a:t>jean.vanderdonckt@uclouvain.be</a:t>
            </a:r>
            <a:endParaRPr lang="en-US" sz="2100" b="1" dirty="0" smtClean="0">
              <a:latin typeface="Courier New" pitchFamily="49" charset="0"/>
              <a:cs typeface="Courier New" pitchFamily="49" charset="0"/>
            </a:endParaRPr>
          </a:p>
          <a:p>
            <a:pPr algn="r"/>
            <a:endParaRPr lang="en-US" sz="2100" b="1" dirty="0">
              <a:latin typeface="Courier New" pitchFamily="49" charset="0"/>
              <a:cs typeface="Courier New" pitchFamily="49" charset="0"/>
            </a:endParaRPr>
          </a:p>
          <a:p>
            <a:pPr marL="0" indent="0" algn="r">
              <a:buNone/>
            </a:pPr>
            <a:r>
              <a:rPr lang="en-US" baseline="30000" dirty="0" smtClean="0"/>
              <a:t>1 </a:t>
            </a:r>
            <a:r>
              <a:rPr lang="en-US" dirty="0" err="1"/>
              <a:t>Université</a:t>
            </a:r>
            <a:r>
              <a:rPr lang="en-US" dirty="0"/>
              <a:t> </a:t>
            </a:r>
            <a:r>
              <a:rPr lang="en-US" dirty="0" err="1"/>
              <a:t>catholique</a:t>
            </a:r>
            <a:r>
              <a:rPr lang="en-US" dirty="0"/>
              <a:t> de Louvain</a:t>
            </a:r>
          </a:p>
          <a:p>
            <a:pPr marL="0" indent="0" algn="r">
              <a:buNone/>
            </a:pPr>
            <a:r>
              <a:rPr lang="en-US" baseline="30000" dirty="0"/>
              <a:t>2 </a:t>
            </a:r>
            <a:r>
              <a:rPr lang="en-US" dirty="0"/>
              <a:t>University of </a:t>
            </a:r>
            <a:r>
              <a:rPr lang="en-US" dirty="0" err="1"/>
              <a:t>Castilla</a:t>
            </a:r>
            <a:r>
              <a:rPr lang="en-US" dirty="0"/>
              <a:t>-La </a:t>
            </a:r>
            <a:r>
              <a:rPr lang="en-US" dirty="0" smtClean="0"/>
              <a:t>Mancha</a:t>
            </a:r>
          </a:p>
          <a:p>
            <a:pPr algn="r"/>
            <a:endParaRPr lang="en-US" dirty="0" smtClean="0"/>
          </a:p>
          <a:p>
            <a:r>
              <a:rPr lang="en-US" dirty="0" smtClean="0"/>
              <a:t>This work </a:t>
            </a:r>
            <a:r>
              <a:rPr lang="en-US" smtClean="0"/>
              <a:t>was founded by:</a:t>
            </a:r>
            <a:endParaRPr lang="en-US" dirty="0" smtClean="0"/>
          </a:p>
          <a:p>
            <a:pPr marL="0" indent="0">
              <a:buNone/>
            </a:pPr>
            <a:r>
              <a:rPr lang="en-US" dirty="0" smtClean="0"/>
              <a:t> </a:t>
            </a:r>
            <a:endParaRPr lang="en-US" dirty="0"/>
          </a:p>
          <a:p>
            <a:endParaRPr lang="es-ES" dirty="0"/>
          </a:p>
          <a:p>
            <a:endParaRPr lang="es-E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713" y="5445225"/>
            <a:ext cx="1265767" cy="123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5504633"/>
            <a:ext cx="2333582" cy="1236735"/>
          </a:xfrm>
          <a:prstGeom prst="rect">
            <a:avLst/>
          </a:prstGeom>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5754030"/>
            <a:ext cx="25336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10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Introduction</a:t>
            </a:r>
            <a:endParaRPr lang="en-US" dirty="0"/>
          </a:p>
        </p:txBody>
      </p:sp>
      <p:sp>
        <p:nvSpPr>
          <p:cNvPr id="3" name="2 Marcador de contenido"/>
          <p:cNvSpPr>
            <a:spLocks noGrp="1"/>
          </p:cNvSpPr>
          <p:nvPr>
            <p:ph idx="1"/>
          </p:nvPr>
        </p:nvSpPr>
        <p:spPr>
          <a:xfrm>
            <a:off x="1043608" y="1447800"/>
            <a:ext cx="3242608" cy="4800600"/>
          </a:xfrm>
        </p:spPr>
        <p:txBody>
          <a:bodyPr>
            <a:normAutofit fontScale="85000" lnSpcReduction="10000"/>
          </a:bodyPr>
          <a:lstStyle/>
          <a:p>
            <a:r>
              <a:rPr lang="en-US" dirty="0" smtClean="0"/>
              <a:t>Ubiquitous computing is everywhere…</a:t>
            </a:r>
          </a:p>
          <a:p>
            <a:endParaRPr lang="en-US" dirty="0" smtClean="0"/>
          </a:p>
          <a:p>
            <a:r>
              <a:rPr lang="en-US" dirty="0" smtClean="0"/>
              <a:t>Many computers are shared by each of us</a:t>
            </a:r>
          </a:p>
          <a:p>
            <a:pPr lvl="1"/>
            <a:r>
              <a:rPr lang="en-US" dirty="0" smtClean="0"/>
              <a:t>Information overload</a:t>
            </a:r>
          </a:p>
          <a:p>
            <a:pPr lvl="2"/>
            <a:r>
              <a:rPr lang="en-US" dirty="0" smtClean="0"/>
              <a:t>Calm Technology [1]</a:t>
            </a:r>
          </a:p>
          <a:p>
            <a:pPr lvl="2"/>
            <a:r>
              <a:rPr lang="en-US" dirty="0" smtClean="0"/>
              <a:t>Context-aware UIs</a:t>
            </a:r>
          </a:p>
          <a:p>
            <a:pPr lvl="1"/>
            <a:r>
              <a:rPr lang="en-US" dirty="0" smtClean="0"/>
              <a:t>Multi-modal UIs</a:t>
            </a:r>
            <a:endParaRPr lang="en-US" dirty="0"/>
          </a:p>
        </p:txBody>
      </p:sp>
      <p:pic>
        <p:nvPicPr>
          <p:cNvPr id="7" name="Picture 14" descr="http://4.bp.blogspot.com/_AbNytNzp2SY/Rk0izseeH1I/AAAAAAAAAck/EIeeIB1SOdw/s400/casa-en-open-door.jpg"/>
          <p:cNvPicPr>
            <a:picLocks noChangeAspect="1" noChangeArrowheads="1"/>
          </p:cNvPicPr>
          <p:nvPr/>
        </p:nvPicPr>
        <p:blipFill>
          <a:blip r:embed="rId3"/>
          <a:srcRect/>
          <a:stretch>
            <a:fillRect/>
          </a:stretch>
        </p:blipFill>
        <p:spPr bwMode="auto">
          <a:xfrm>
            <a:off x="4286248" y="1785927"/>
            <a:ext cx="1619262" cy="1214446"/>
          </a:xfrm>
          <a:prstGeom prst="rect">
            <a:avLst/>
          </a:prstGeom>
          <a:noFill/>
        </p:spPr>
      </p:pic>
      <p:pic>
        <p:nvPicPr>
          <p:cNvPr id="8" name="Picture 48" descr="http://sonareuropa.host.sk/europa/ciudades/images/berlin__hauptbahnhof.jpg"/>
          <p:cNvPicPr>
            <a:picLocks noChangeAspect="1" noChangeArrowheads="1"/>
          </p:cNvPicPr>
          <p:nvPr/>
        </p:nvPicPr>
        <p:blipFill>
          <a:blip r:embed="rId4"/>
          <a:srcRect/>
          <a:stretch>
            <a:fillRect/>
          </a:stretch>
        </p:blipFill>
        <p:spPr bwMode="auto">
          <a:xfrm>
            <a:off x="7429520" y="1785926"/>
            <a:ext cx="1643074" cy="1218198"/>
          </a:xfrm>
          <a:prstGeom prst="rect">
            <a:avLst/>
          </a:prstGeom>
          <a:noFill/>
        </p:spPr>
      </p:pic>
      <p:pic>
        <p:nvPicPr>
          <p:cNvPr id="9" name="Picture 60" descr="http://www.dvinstallation.com/assets/MeetingRoomsSolutions.jpg"/>
          <p:cNvPicPr>
            <a:picLocks noChangeAspect="1" noChangeArrowheads="1"/>
          </p:cNvPicPr>
          <p:nvPr/>
        </p:nvPicPr>
        <p:blipFill>
          <a:blip r:embed="rId5"/>
          <a:srcRect l="4348" t="5786" r="4348" b="1637"/>
          <a:stretch>
            <a:fillRect/>
          </a:stretch>
        </p:blipFill>
        <p:spPr bwMode="auto">
          <a:xfrm>
            <a:off x="5857884" y="1785926"/>
            <a:ext cx="1593960" cy="1214446"/>
          </a:xfrm>
          <a:prstGeom prst="rect">
            <a:avLst/>
          </a:prstGeom>
          <a:noFill/>
        </p:spPr>
      </p:pic>
      <p:sp>
        <p:nvSpPr>
          <p:cNvPr id="11" name="10 CuadroTexto"/>
          <p:cNvSpPr txBox="1"/>
          <p:nvPr/>
        </p:nvSpPr>
        <p:spPr>
          <a:xfrm>
            <a:off x="4286248" y="3000372"/>
            <a:ext cx="1571636" cy="369332"/>
          </a:xfrm>
          <a:prstGeom prst="rect">
            <a:avLst/>
          </a:prstGeom>
          <a:noFill/>
        </p:spPr>
        <p:txBody>
          <a:bodyPr wrap="square" rtlCol="0">
            <a:spAutoFit/>
          </a:bodyPr>
          <a:lstStyle/>
          <a:p>
            <a:pPr algn="ctr"/>
            <a:r>
              <a:rPr lang="en-US" dirty="0" smtClean="0"/>
              <a:t>At home</a:t>
            </a:r>
            <a:endParaRPr lang="en-US" dirty="0"/>
          </a:p>
        </p:txBody>
      </p:sp>
      <p:sp>
        <p:nvSpPr>
          <p:cNvPr id="12" name="11 CuadroTexto"/>
          <p:cNvSpPr txBox="1"/>
          <p:nvPr/>
        </p:nvSpPr>
        <p:spPr>
          <a:xfrm>
            <a:off x="5857884" y="3000372"/>
            <a:ext cx="1571636" cy="369332"/>
          </a:xfrm>
          <a:prstGeom prst="rect">
            <a:avLst/>
          </a:prstGeom>
          <a:noFill/>
        </p:spPr>
        <p:txBody>
          <a:bodyPr wrap="square" rtlCol="0">
            <a:spAutoFit/>
          </a:bodyPr>
          <a:lstStyle/>
          <a:p>
            <a:pPr algn="ctr"/>
            <a:r>
              <a:rPr lang="en-US" dirty="0" smtClean="0"/>
              <a:t>At work</a:t>
            </a:r>
            <a:endParaRPr lang="en-US" dirty="0"/>
          </a:p>
        </p:txBody>
      </p:sp>
      <p:sp>
        <p:nvSpPr>
          <p:cNvPr id="13" name="12 CuadroTexto"/>
          <p:cNvSpPr txBox="1"/>
          <p:nvPr/>
        </p:nvSpPr>
        <p:spPr>
          <a:xfrm>
            <a:off x="7429520" y="3000372"/>
            <a:ext cx="1571636" cy="369332"/>
          </a:xfrm>
          <a:prstGeom prst="rect">
            <a:avLst/>
          </a:prstGeom>
          <a:noFill/>
        </p:spPr>
        <p:txBody>
          <a:bodyPr wrap="square" rtlCol="0">
            <a:spAutoFit/>
          </a:bodyPr>
          <a:lstStyle/>
          <a:p>
            <a:pPr algn="ctr"/>
            <a:r>
              <a:rPr lang="en-US" dirty="0" smtClean="0"/>
              <a:t>Public spaces</a:t>
            </a:r>
            <a:endParaRPr lang="en-US" dirty="0"/>
          </a:p>
        </p:txBody>
      </p:sp>
      <p:pic>
        <p:nvPicPr>
          <p:cNvPr id="14" name="Picture 26" descr="http://t3.gstatic.com/images?q=tbn:LtSnP4Lf0NDa5M:http://www.juegos.es/blog/wp-content/uploads/2008/07/iphone.jpg&amp;t=1"/>
          <p:cNvPicPr>
            <a:picLocks noChangeAspect="1" noChangeArrowheads="1"/>
          </p:cNvPicPr>
          <p:nvPr/>
        </p:nvPicPr>
        <p:blipFill>
          <a:blip r:embed="rId6"/>
          <a:srcRect/>
          <a:stretch>
            <a:fillRect/>
          </a:stretch>
        </p:blipFill>
        <p:spPr bwMode="auto">
          <a:xfrm>
            <a:off x="4286216" y="3354173"/>
            <a:ext cx="885021" cy="1071570"/>
          </a:xfrm>
          <a:prstGeom prst="rect">
            <a:avLst/>
          </a:prstGeom>
          <a:noFill/>
        </p:spPr>
      </p:pic>
      <p:pic>
        <p:nvPicPr>
          <p:cNvPr id="16" name="Picture 42" descr="http://farm2.static.flickr.com/1182/818832959_658da3683a.jpg"/>
          <p:cNvPicPr>
            <a:picLocks noChangeAspect="1" noChangeArrowheads="1"/>
          </p:cNvPicPr>
          <p:nvPr/>
        </p:nvPicPr>
        <p:blipFill>
          <a:blip r:embed="rId7" cstate="print"/>
          <a:srcRect/>
          <a:stretch>
            <a:fillRect/>
          </a:stretch>
        </p:blipFill>
        <p:spPr bwMode="auto">
          <a:xfrm>
            <a:off x="6286480" y="3354173"/>
            <a:ext cx="1428759" cy="1071570"/>
          </a:xfrm>
          <a:prstGeom prst="rect">
            <a:avLst/>
          </a:prstGeom>
          <a:noFill/>
        </p:spPr>
      </p:pic>
      <p:pic>
        <p:nvPicPr>
          <p:cNvPr id="17" name="Picture 58" descr="http://www.ivojo.co.uk/largeimages/hitachi-fx-duo-77.jpg"/>
          <p:cNvPicPr>
            <a:picLocks noChangeAspect="1" noChangeArrowheads="1"/>
          </p:cNvPicPr>
          <p:nvPr/>
        </p:nvPicPr>
        <p:blipFill>
          <a:blip r:embed="rId8" cstate="print"/>
          <a:srcRect/>
          <a:stretch>
            <a:fillRect/>
          </a:stretch>
        </p:blipFill>
        <p:spPr bwMode="auto">
          <a:xfrm>
            <a:off x="5214910" y="3354173"/>
            <a:ext cx="1096936" cy="1143008"/>
          </a:xfrm>
          <a:prstGeom prst="rect">
            <a:avLst/>
          </a:prstGeom>
          <a:noFill/>
        </p:spPr>
      </p:pic>
      <p:sp>
        <p:nvSpPr>
          <p:cNvPr id="18" name="17 CuadroTexto"/>
          <p:cNvSpPr txBox="1"/>
          <p:nvPr/>
        </p:nvSpPr>
        <p:spPr>
          <a:xfrm>
            <a:off x="4143340" y="4354305"/>
            <a:ext cx="1000132" cy="646331"/>
          </a:xfrm>
          <a:prstGeom prst="rect">
            <a:avLst/>
          </a:prstGeom>
          <a:noFill/>
        </p:spPr>
        <p:txBody>
          <a:bodyPr wrap="square" rtlCol="0">
            <a:spAutoFit/>
          </a:bodyPr>
          <a:lstStyle/>
          <a:p>
            <a:pPr algn="ctr"/>
            <a:r>
              <a:rPr lang="en-US" dirty="0" smtClean="0"/>
              <a:t>Personal devices</a:t>
            </a:r>
            <a:endParaRPr lang="en-US" dirty="0"/>
          </a:p>
        </p:txBody>
      </p:sp>
      <p:sp>
        <p:nvSpPr>
          <p:cNvPr id="19" name="18 CuadroTexto"/>
          <p:cNvSpPr txBox="1"/>
          <p:nvPr/>
        </p:nvSpPr>
        <p:spPr>
          <a:xfrm>
            <a:off x="6286480" y="4354305"/>
            <a:ext cx="1357322" cy="646331"/>
          </a:xfrm>
          <a:prstGeom prst="rect">
            <a:avLst/>
          </a:prstGeom>
          <a:noFill/>
        </p:spPr>
        <p:txBody>
          <a:bodyPr wrap="square" rtlCol="0">
            <a:spAutoFit/>
          </a:bodyPr>
          <a:lstStyle/>
          <a:p>
            <a:pPr algn="ctr"/>
            <a:r>
              <a:rPr lang="en-US" dirty="0" smtClean="0"/>
              <a:t>Ticket machines</a:t>
            </a:r>
            <a:endParaRPr lang="en-US" dirty="0"/>
          </a:p>
        </p:txBody>
      </p:sp>
      <p:sp>
        <p:nvSpPr>
          <p:cNvPr id="20" name="19 CuadroTexto"/>
          <p:cNvSpPr txBox="1"/>
          <p:nvPr/>
        </p:nvSpPr>
        <p:spPr>
          <a:xfrm>
            <a:off x="5072034" y="4354305"/>
            <a:ext cx="1357322" cy="646331"/>
          </a:xfrm>
          <a:prstGeom prst="rect">
            <a:avLst/>
          </a:prstGeom>
          <a:noFill/>
        </p:spPr>
        <p:txBody>
          <a:bodyPr wrap="square" rtlCol="0">
            <a:spAutoFit/>
          </a:bodyPr>
          <a:lstStyle/>
          <a:p>
            <a:pPr algn="ctr"/>
            <a:r>
              <a:rPr lang="en-US" dirty="0" smtClean="0"/>
              <a:t>Digital blackboards</a:t>
            </a:r>
            <a:endParaRPr lang="en-US" dirty="0"/>
          </a:p>
        </p:txBody>
      </p:sp>
      <p:sp>
        <p:nvSpPr>
          <p:cNvPr id="21" name="20 CuadroTexto"/>
          <p:cNvSpPr txBox="1"/>
          <p:nvPr/>
        </p:nvSpPr>
        <p:spPr>
          <a:xfrm>
            <a:off x="7786646" y="4354305"/>
            <a:ext cx="1357322" cy="369332"/>
          </a:xfrm>
          <a:prstGeom prst="rect">
            <a:avLst/>
          </a:prstGeom>
          <a:noFill/>
        </p:spPr>
        <p:txBody>
          <a:bodyPr wrap="square" rtlCol="0">
            <a:spAutoFit/>
          </a:bodyPr>
          <a:lstStyle/>
          <a:p>
            <a:pPr algn="ctr"/>
            <a:r>
              <a:rPr lang="en-US" dirty="0" smtClean="0"/>
              <a:t>Navigators</a:t>
            </a:r>
            <a:endParaRPr lang="en-US" dirty="0"/>
          </a:p>
        </p:txBody>
      </p:sp>
      <p:pic>
        <p:nvPicPr>
          <p:cNvPr id="5122" name="Picture 2" descr="http://www.yollegoafindemes.com/images/2009/03/navegador-nissan-pathfinder.jpg"/>
          <p:cNvPicPr>
            <a:picLocks noChangeAspect="1" noChangeArrowheads="1"/>
          </p:cNvPicPr>
          <p:nvPr/>
        </p:nvPicPr>
        <p:blipFill>
          <a:blip r:embed="rId9" cstate="print">
            <a:lum bright="29000" contrast="21000"/>
          </a:blip>
          <a:srcRect/>
          <a:stretch>
            <a:fillRect/>
          </a:stretch>
        </p:blipFill>
        <p:spPr bwMode="auto">
          <a:xfrm>
            <a:off x="7696222" y="3376612"/>
            <a:ext cx="1357320" cy="1017990"/>
          </a:xfrm>
          <a:prstGeom prst="rect">
            <a:avLst/>
          </a:prstGeom>
          <a:noFill/>
        </p:spPr>
      </p:pic>
      <p:sp>
        <p:nvSpPr>
          <p:cNvPr id="38" name="37 Flecha izquierda y arriba"/>
          <p:cNvSpPr/>
          <p:nvPr/>
        </p:nvSpPr>
        <p:spPr>
          <a:xfrm>
            <a:off x="7143768" y="4929198"/>
            <a:ext cx="1357322" cy="928694"/>
          </a:xfrm>
          <a:prstGeom prst="leftUpArrow">
            <a:avLst>
              <a:gd name="adj1" fmla="val 16381"/>
              <a:gd name="adj2" fmla="val 17673"/>
              <a:gd name="adj3" fmla="val 1896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9" name="38 Flecha izquierda y arriba"/>
          <p:cNvSpPr/>
          <p:nvPr/>
        </p:nvSpPr>
        <p:spPr>
          <a:xfrm flipH="1">
            <a:off x="4643438" y="5000636"/>
            <a:ext cx="1357322" cy="857256"/>
          </a:xfrm>
          <a:prstGeom prst="leftUpArrow">
            <a:avLst>
              <a:gd name="adj1" fmla="val 16381"/>
              <a:gd name="adj2" fmla="val 17673"/>
              <a:gd name="adj3" fmla="val 1896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5124" name="Picture 4" descr="http://www.iconarchive.com/icons/deleket/sleek-xp-basic/256/User-Group-icon.png"/>
          <p:cNvPicPr>
            <a:picLocks noChangeAspect="1" noChangeArrowheads="1"/>
          </p:cNvPicPr>
          <p:nvPr/>
        </p:nvPicPr>
        <p:blipFill>
          <a:blip r:embed="rId10"/>
          <a:srcRect/>
          <a:stretch>
            <a:fillRect/>
          </a:stretch>
        </p:blipFill>
        <p:spPr bwMode="auto">
          <a:xfrm>
            <a:off x="6072198" y="5072074"/>
            <a:ext cx="1071570" cy="1071570"/>
          </a:xfrm>
          <a:prstGeom prst="rect">
            <a:avLst/>
          </a:prstGeom>
          <a:noFill/>
        </p:spPr>
      </p:pic>
      <p:sp>
        <p:nvSpPr>
          <p:cNvPr id="41" name="40 Rectángulo"/>
          <p:cNvSpPr/>
          <p:nvPr/>
        </p:nvSpPr>
        <p:spPr>
          <a:xfrm>
            <a:off x="1043608" y="6215082"/>
            <a:ext cx="7957548" cy="461665"/>
          </a:xfrm>
          <a:prstGeom prst="rect">
            <a:avLst/>
          </a:prstGeom>
        </p:spPr>
        <p:txBody>
          <a:bodyPr wrap="square">
            <a:spAutoFit/>
          </a:bodyPr>
          <a:lstStyle/>
          <a:p>
            <a:r>
              <a:rPr lang="en-US" sz="1200" dirty="0" smtClean="0"/>
              <a:t>[1] M. Weiser and J. S. Brown. </a:t>
            </a:r>
            <a:r>
              <a:rPr lang="en-US" sz="1200" b="1" dirty="0" smtClean="0"/>
              <a:t>The coming age of calm technology</a:t>
            </a:r>
            <a:r>
              <a:rPr lang="en-US" sz="1200" dirty="0" smtClean="0"/>
              <a:t>. </a:t>
            </a:r>
            <a:r>
              <a:rPr lang="en-US" sz="1200" i="1" dirty="0" smtClean="0"/>
              <a:t>The next fifty years of computing</a:t>
            </a:r>
            <a:r>
              <a:rPr lang="en-US" sz="1200" dirty="0" smtClean="0"/>
              <a:t>, pp. 75-85. Copernicus. 1997.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Scope: User-aware UIs</a:t>
            </a:r>
            <a:endParaRPr lang="en-US" dirty="0"/>
          </a:p>
        </p:txBody>
      </p:sp>
      <p:sp>
        <p:nvSpPr>
          <p:cNvPr id="27" name="26 Marcador de contenido"/>
          <p:cNvSpPr>
            <a:spLocks noGrp="1"/>
          </p:cNvSpPr>
          <p:nvPr>
            <p:ph idx="1"/>
          </p:nvPr>
        </p:nvSpPr>
        <p:spPr>
          <a:xfrm>
            <a:off x="1435608" y="1447800"/>
            <a:ext cx="7498080" cy="1549152"/>
          </a:xfrm>
        </p:spPr>
        <p:txBody>
          <a:bodyPr>
            <a:normAutofit fontScale="70000" lnSpcReduction="20000"/>
          </a:bodyPr>
          <a:lstStyle/>
          <a:p>
            <a:r>
              <a:rPr lang="en-US" dirty="0" smtClean="0"/>
              <a:t>The context is any information that can be used to characterize the situation of an entity (person, place or object) that is considered relevant to the interaction between a user and an application [2].</a:t>
            </a:r>
          </a:p>
          <a:p>
            <a:r>
              <a:rPr lang="en-US" dirty="0" smtClean="0"/>
              <a:t>Feature space for context [3]</a:t>
            </a:r>
            <a:endParaRPr lang="en-US" dirty="0"/>
          </a:p>
        </p:txBody>
      </p:sp>
      <p:sp>
        <p:nvSpPr>
          <p:cNvPr id="14" name="13 Rectángulo"/>
          <p:cNvSpPr/>
          <p:nvPr/>
        </p:nvSpPr>
        <p:spPr>
          <a:xfrm>
            <a:off x="1043608" y="6239053"/>
            <a:ext cx="7886110" cy="646331"/>
          </a:xfrm>
          <a:prstGeom prst="rect">
            <a:avLst/>
          </a:prstGeom>
        </p:spPr>
        <p:txBody>
          <a:bodyPr wrap="square">
            <a:spAutoFit/>
          </a:bodyPr>
          <a:lstStyle/>
          <a:p>
            <a:r>
              <a:rPr lang="en-US" sz="1200" dirty="0" smtClean="0"/>
              <a:t>[2] A. </a:t>
            </a:r>
            <a:r>
              <a:rPr lang="en-US" sz="1200" dirty="0" err="1" smtClean="0"/>
              <a:t>Dey</a:t>
            </a:r>
            <a:r>
              <a:rPr lang="en-US" sz="1200" dirty="0" smtClean="0"/>
              <a:t>. </a:t>
            </a:r>
            <a:r>
              <a:rPr lang="en-US" sz="1200" b="1" dirty="0" smtClean="0"/>
              <a:t>Understanding and using context</a:t>
            </a:r>
            <a:r>
              <a:rPr lang="en-US" sz="1200" dirty="0" smtClean="0"/>
              <a:t>. </a:t>
            </a:r>
            <a:r>
              <a:rPr lang="en-US" sz="1200" i="1" dirty="0" smtClean="0"/>
              <a:t>Personal and Ubiquitous computing, 5,  pp. 4-7. 2001</a:t>
            </a:r>
            <a:endParaRPr lang="en-US" sz="1200" dirty="0" smtClean="0"/>
          </a:p>
          <a:p>
            <a:r>
              <a:rPr lang="en-US" sz="1200" dirty="0" smtClean="0"/>
              <a:t>[3] A. Schmidt, M. </a:t>
            </a:r>
            <a:r>
              <a:rPr lang="en-US" sz="1200" dirty="0" err="1" smtClean="0"/>
              <a:t>Beigl</a:t>
            </a:r>
            <a:r>
              <a:rPr lang="en-US" sz="1200" dirty="0" smtClean="0"/>
              <a:t>, H. W. </a:t>
            </a:r>
            <a:r>
              <a:rPr lang="en-US" sz="1200" dirty="0" err="1" smtClean="0"/>
              <a:t>Gellersen</a:t>
            </a:r>
            <a:r>
              <a:rPr lang="en-US" sz="1200" dirty="0" smtClean="0"/>
              <a:t>. </a:t>
            </a:r>
            <a:r>
              <a:rPr lang="en-US" sz="1200" b="1" dirty="0" smtClean="0"/>
              <a:t>There is more to context than location</a:t>
            </a:r>
            <a:r>
              <a:rPr lang="en-US" sz="1200" dirty="0" smtClean="0"/>
              <a:t>. </a:t>
            </a:r>
            <a:r>
              <a:rPr lang="en-US" sz="1200" i="1" dirty="0" smtClean="0"/>
              <a:t>Computer &amp; Graphics, 23(6),  pp. 893-901. 1999</a:t>
            </a:r>
            <a:endParaRPr lang="en-US" sz="1200" dirty="0" smtClean="0"/>
          </a:p>
        </p:txBody>
      </p:sp>
      <p:sp>
        <p:nvSpPr>
          <p:cNvPr id="21" name="20 Rectángulo"/>
          <p:cNvSpPr/>
          <p:nvPr/>
        </p:nvSpPr>
        <p:spPr>
          <a:xfrm>
            <a:off x="7643834" y="5143512"/>
            <a:ext cx="1214446" cy="50006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Partially boarded</a:t>
            </a:r>
            <a:endParaRPr lang="en-US" sz="1400" dirty="0">
              <a:solidFill>
                <a:schemeClr val="tx1"/>
              </a:solidFill>
            </a:endParaRPr>
          </a:p>
        </p:txBody>
      </p:sp>
      <p:sp>
        <p:nvSpPr>
          <p:cNvPr id="22" name="21 Rectángulo"/>
          <p:cNvSpPr/>
          <p:nvPr/>
        </p:nvSpPr>
        <p:spPr>
          <a:xfrm>
            <a:off x="7643834" y="4643446"/>
            <a:ext cx="1214446" cy="500066"/>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Focus on</a:t>
            </a:r>
            <a:endParaRPr lang="en-US" sz="1400" dirty="0">
              <a:solidFill>
                <a:schemeClr val="tx1"/>
              </a:solidFill>
            </a:endParaRPr>
          </a:p>
        </p:txBody>
      </p:sp>
      <p:sp>
        <p:nvSpPr>
          <p:cNvPr id="23" name="22 Rectángulo"/>
          <p:cNvSpPr/>
          <p:nvPr/>
        </p:nvSpPr>
        <p:spPr>
          <a:xfrm>
            <a:off x="7643834" y="5643578"/>
            <a:ext cx="1214446" cy="500066"/>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From user perspective</a:t>
            </a:r>
            <a:endParaRPr lang="en-US" sz="1400" dirty="0">
              <a:solidFill>
                <a:schemeClr val="tx1"/>
              </a:solidFill>
            </a:endParaRPr>
          </a:p>
        </p:txBody>
      </p:sp>
      <p:grpSp>
        <p:nvGrpSpPr>
          <p:cNvPr id="28" name="27 Grupo"/>
          <p:cNvGrpSpPr/>
          <p:nvPr/>
        </p:nvGrpSpPr>
        <p:grpSpPr>
          <a:xfrm>
            <a:off x="1357290" y="3071810"/>
            <a:ext cx="5929354" cy="3214710"/>
            <a:chOff x="1285852" y="2857496"/>
            <a:chExt cx="5891355" cy="3452539"/>
          </a:xfrm>
        </p:grpSpPr>
        <p:pic>
          <p:nvPicPr>
            <p:cNvPr id="31745" name="Picture 1"/>
            <p:cNvPicPr>
              <a:picLocks noChangeAspect="1" noChangeArrowheads="1"/>
            </p:cNvPicPr>
            <p:nvPr/>
          </p:nvPicPr>
          <p:blipFill>
            <a:blip r:embed="rId3"/>
            <a:srcRect/>
            <a:stretch>
              <a:fillRect/>
            </a:stretch>
          </p:blipFill>
          <p:spPr bwMode="auto">
            <a:xfrm>
              <a:off x="1285852" y="2857496"/>
              <a:ext cx="5891355" cy="3452539"/>
            </a:xfrm>
            <a:prstGeom prst="rect">
              <a:avLst/>
            </a:prstGeom>
            <a:noFill/>
            <a:ln w="9525">
              <a:noFill/>
              <a:miter lim="800000"/>
              <a:headEnd/>
              <a:tailEnd/>
            </a:ln>
            <a:effectLst/>
          </p:spPr>
        </p:pic>
        <p:sp>
          <p:nvSpPr>
            <p:cNvPr id="16" name="15 Rectángulo"/>
            <p:cNvSpPr/>
            <p:nvPr/>
          </p:nvSpPr>
          <p:spPr>
            <a:xfrm>
              <a:off x="3357554" y="4071942"/>
              <a:ext cx="1214446" cy="28575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Rectángulo"/>
            <p:cNvSpPr/>
            <p:nvPr/>
          </p:nvSpPr>
          <p:spPr>
            <a:xfrm>
              <a:off x="3357554" y="3786190"/>
              <a:ext cx="785818" cy="285752"/>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Rectángulo"/>
            <p:cNvSpPr/>
            <p:nvPr/>
          </p:nvSpPr>
          <p:spPr>
            <a:xfrm>
              <a:off x="3357554" y="4786322"/>
              <a:ext cx="785818" cy="285752"/>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4 Rectángulo"/>
            <p:cNvSpPr/>
            <p:nvPr/>
          </p:nvSpPr>
          <p:spPr>
            <a:xfrm>
              <a:off x="3357554" y="4357694"/>
              <a:ext cx="785818" cy="285752"/>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5 Rectángulo"/>
            <p:cNvSpPr/>
            <p:nvPr/>
          </p:nvSpPr>
          <p:spPr>
            <a:xfrm>
              <a:off x="3357554" y="5357826"/>
              <a:ext cx="785818" cy="285752"/>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The</a:t>
            </a:r>
            <a:r>
              <a:rPr lang="es-ES" dirty="0" smtClean="0"/>
              <a:t> UsiXML Framework</a:t>
            </a:r>
            <a:endParaRPr lang="es-ES" dirty="0"/>
          </a:p>
        </p:txBody>
      </p:sp>
      <p:sp>
        <p:nvSpPr>
          <p:cNvPr id="6" name="24 Rectángulo"/>
          <p:cNvSpPr/>
          <p:nvPr/>
        </p:nvSpPr>
        <p:spPr>
          <a:xfrm>
            <a:off x="1784261" y="2297723"/>
            <a:ext cx="3307620" cy="3952419"/>
          </a:xfrm>
          <a:prstGeom prst="rect">
            <a:avLst/>
          </a:prstGeom>
          <a:solidFill>
            <a:srgbClr val="FFFFCC"/>
          </a:solidFill>
        </p:spPr>
        <p:style>
          <a:lnRef idx="0">
            <a:schemeClr val="dk1"/>
          </a:lnRef>
          <a:fillRef idx="3">
            <a:schemeClr val="dk1"/>
          </a:fillRef>
          <a:effectRef idx="3">
            <a:schemeClr val="dk1"/>
          </a:effectRef>
          <a:fontRef idx="minor">
            <a:schemeClr val="lt1"/>
          </a:fontRef>
        </p:style>
        <p:txBody>
          <a:bodyPr rtlCol="0" anchor="t" anchorCtr="0"/>
          <a:lstStyle/>
          <a:p>
            <a:pPr algn="ctr"/>
            <a:r>
              <a:rPr lang="en-US" dirty="0" smtClean="0">
                <a:solidFill>
                  <a:schemeClr val="tx1"/>
                </a:solidFill>
              </a:rPr>
              <a:t>Context of Use</a:t>
            </a:r>
            <a:endParaRPr lang="en-US" dirty="0">
              <a:solidFill>
                <a:schemeClr val="tx1"/>
              </a:solidFill>
            </a:endParaRPr>
          </a:p>
        </p:txBody>
      </p:sp>
      <p:sp>
        <p:nvSpPr>
          <p:cNvPr id="7" name="8 Rectángulo redondeado"/>
          <p:cNvSpPr/>
          <p:nvPr/>
        </p:nvSpPr>
        <p:spPr>
          <a:xfrm>
            <a:off x="3102810" y="2806912"/>
            <a:ext cx="1846995" cy="536182"/>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Tasks &amp; Concepts</a:t>
            </a:r>
            <a:endParaRPr lang="en-US" dirty="0"/>
          </a:p>
        </p:txBody>
      </p:sp>
      <p:sp>
        <p:nvSpPr>
          <p:cNvPr id="8" name="9 Rectángulo redondeado"/>
          <p:cNvSpPr/>
          <p:nvPr/>
        </p:nvSpPr>
        <p:spPr>
          <a:xfrm>
            <a:off x="3102810" y="3740425"/>
            <a:ext cx="1846995" cy="53618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Abstract UI</a:t>
            </a:r>
            <a:endParaRPr lang="en-US" dirty="0"/>
          </a:p>
        </p:txBody>
      </p:sp>
      <p:sp>
        <p:nvSpPr>
          <p:cNvPr id="9" name="10 Rectángulo redondeado"/>
          <p:cNvSpPr/>
          <p:nvPr/>
        </p:nvSpPr>
        <p:spPr>
          <a:xfrm>
            <a:off x="3102810" y="4673938"/>
            <a:ext cx="1846995" cy="536182"/>
          </a:xfrm>
          <a:prstGeom prst="round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Concrete UI</a:t>
            </a:r>
            <a:endParaRPr lang="en-US" dirty="0"/>
          </a:p>
        </p:txBody>
      </p:sp>
      <p:sp>
        <p:nvSpPr>
          <p:cNvPr id="10" name="11 Rectángulo redondeado"/>
          <p:cNvSpPr/>
          <p:nvPr/>
        </p:nvSpPr>
        <p:spPr>
          <a:xfrm>
            <a:off x="3102810" y="5607451"/>
            <a:ext cx="1846995" cy="536182"/>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Final UI</a:t>
            </a:r>
            <a:endParaRPr lang="en-US" dirty="0"/>
          </a:p>
        </p:txBody>
      </p:sp>
      <p:sp>
        <p:nvSpPr>
          <p:cNvPr id="11" name="14 Flecha abajo"/>
          <p:cNvSpPr/>
          <p:nvPr/>
        </p:nvSpPr>
        <p:spPr>
          <a:xfrm>
            <a:off x="3315924" y="3400967"/>
            <a:ext cx="284153" cy="30639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15 Flecha abajo"/>
          <p:cNvSpPr/>
          <p:nvPr/>
        </p:nvSpPr>
        <p:spPr>
          <a:xfrm>
            <a:off x="3315924" y="4334480"/>
            <a:ext cx="284153" cy="30639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16 Flecha abajo"/>
          <p:cNvSpPr/>
          <p:nvPr/>
        </p:nvSpPr>
        <p:spPr>
          <a:xfrm>
            <a:off x="3315924" y="5267992"/>
            <a:ext cx="284153" cy="30639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17 Flecha abajo"/>
          <p:cNvSpPr/>
          <p:nvPr/>
        </p:nvSpPr>
        <p:spPr>
          <a:xfrm rot="10800000">
            <a:off x="4310459" y="3400966"/>
            <a:ext cx="284153" cy="306390"/>
          </a:xfrm>
          <a:prstGeom prst="downArrow">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18 Flecha abajo"/>
          <p:cNvSpPr/>
          <p:nvPr/>
        </p:nvSpPr>
        <p:spPr>
          <a:xfrm rot="10800000">
            <a:off x="4310459" y="4334479"/>
            <a:ext cx="284153" cy="306390"/>
          </a:xfrm>
          <a:prstGeom prst="downArrow">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19 Flecha abajo"/>
          <p:cNvSpPr/>
          <p:nvPr/>
        </p:nvSpPr>
        <p:spPr>
          <a:xfrm rot="10800000">
            <a:off x="4310459" y="5267991"/>
            <a:ext cx="284153" cy="306390"/>
          </a:xfrm>
          <a:prstGeom prst="downArrow">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20 Flecha abajo"/>
          <p:cNvSpPr/>
          <p:nvPr/>
        </p:nvSpPr>
        <p:spPr>
          <a:xfrm>
            <a:off x="7164289" y="5517232"/>
            <a:ext cx="285752" cy="28575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a:p>
        </p:txBody>
      </p:sp>
      <p:sp>
        <p:nvSpPr>
          <p:cNvPr id="18" name="21 Flecha abajo"/>
          <p:cNvSpPr/>
          <p:nvPr/>
        </p:nvSpPr>
        <p:spPr>
          <a:xfrm rot="10800000">
            <a:off x="7164289" y="5876682"/>
            <a:ext cx="285752" cy="285752"/>
          </a:xfrm>
          <a:prstGeom prst="downArrow">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a:p>
        </p:txBody>
      </p:sp>
      <p:sp>
        <p:nvSpPr>
          <p:cNvPr id="19" name="22 CuadroTexto"/>
          <p:cNvSpPr txBox="1"/>
          <p:nvPr/>
        </p:nvSpPr>
        <p:spPr>
          <a:xfrm>
            <a:off x="7415556" y="5445224"/>
            <a:ext cx="1734449" cy="400110"/>
          </a:xfrm>
          <a:prstGeom prst="rect">
            <a:avLst/>
          </a:prstGeom>
          <a:noFill/>
        </p:spPr>
        <p:txBody>
          <a:bodyPr wrap="none" rtlCol="0">
            <a:spAutoFit/>
          </a:bodyPr>
          <a:lstStyle/>
          <a:p>
            <a:r>
              <a:rPr lang="en-US" sz="2000" dirty="0" smtClean="0"/>
              <a:t>Concretization</a:t>
            </a:r>
            <a:endParaRPr lang="en-US" sz="2000" dirty="0"/>
          </a:p>
        </p:txBody>
      </p:sp>
      <p:sp>
        <p:nvSpPr>
          <p:cNvPr id="20" name="23 CuadroTexto"/>
          <p:cNvSpPr txBox="1"/>
          <p:nvPr/>
        </p:nvSpPr>
        <p:spPr>
          <a:xfrm>
            <a:off x="7415556" y="5837202"/>
            <a:ext cx="1401346" cy="400110"/>
          </a:xfrm>
          <a:prstGeom prst="rect">
            <a:avLst/>
          </a:prstGeom>
          <a:noFill/>
        </p:spPr>
        <p:txBody>
          <a:bodyPr wrap="none" rtlCol="0">
            <a:spAutoFit/>
          </a:bodyPr>
          <a:lstStyle/>
          <a:p>
            <a:r>
              <a:rPr lang="en-US" sz="2000" dirty="0" smtClean="0"/>
              <a:t>Abstraction</a:t>
            </a:r>
            <a:endParaRPr lang="en-US" sz="2000" dirty="0"/>
          </a:p>
        </p:txBody>
      </p:sp>
      <p:cxnSp>
        <p:nvCxnSpPr>
          <p:cNvPr id="27" name="Straight Connector 26"/>
          <p:cNvCxnSpPr/>
          <p:nvPr/>
        </p:nvCxnSpPr>
        <p:spPr>
          <a:xfrm>
            <a:off x="2876953" y="3570695"/>
            <a:ext cx="301176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76953" y="4504210"/>
            <a:ext cx="301176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76953" y="5464438"/>
            <a:ext cx="3011764" cy="1"/>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70240" y="3199638"/>
            <a:ext cx="3578224" cy="369332"/>
          </a:xfrm>
          <a:prstGeom prst="rect">
            <a:avLst/>
          </a:prstGeom>
          <a:noFill/>
        </p:spPr>
        <p:txBody>
          <a:bodyPr wrap="none" rtlCol="0">
            <a:spAutoFit/>
          </a:bodyPr>
          <a:lstStyle/>
          <a:p>
            <a:r>
              <a:rPr lang="es-ES" dirty="0" smtClean="0"/>
              <a:t>CIM </a:t>
            </a:r>
            <a:r>
              <a:rPr lang="en-US" dirty="0"/>
              <a:t>(</a:t>
            </a:r>
            <a:r>
              <a:rPr lang="en-US" dirty="0" err="1"/>
              <a:t>TaskModel</a:t>
            </a:r>
            <a:r>
              <a:rPr lang="en-US" dirty="0"/>
              <a:t> and </a:t>
            </a:r>
            <a:r>
              <a:rPr lang="en-US" dirty="0" err="1"/>
              <a:t>DomainModel</a:t>
            </a:r>
            <a:r>
              <a:rPr lang="en-US" dirty="0" smtClean="0"/>
              <a:t>)</a:t>
            </a:r>
            <a:endParaRPr lang="en-US" dirty="0"/>
          </a:p>
        </p:txBody>
      </p:sp>
      <p:sp>
        <p:nvSpPr>
          <p:cNvPr id="32" name="TextBox 31"/>
          <p:cNvSpPr txBox="1"/>
          <p:nvPr/>
        </p:nvSpPr>
        <p:spPr>
          <a:xfrm>
            <a:off x="5216727" y="4145034"/>
            <a:ext cx="3407343" cy="369332"/>
          </a:xfrm>
          <a:prstGeom prst="rect">
            <a:avLst/>
          </a:prstGeom>
          <a:noFill/>
        </p:spPr>
        <p:txBody>
          <a:bodyPr wrap="none" rtlCol="0">
            <a:spAutoFit/>
          </a:bodyPr>
          <a:lstStyle/>
          <a:p>
            <a:r>
              <a:rPr lang="es-ES" dirty="0" smtClean="0"/>
              <a:t>PIM (</a:t>
            </a:r>
            <a:r>
              <a:rPr lang="en-US" dirty="0" err="1" smtClean="0"/>
              <a:t>AbstractUserInterfaceModel</a:t>
            </a:r>
            <a:r>
              <a:rPr lang="es-ES" dirty="0" smtClean="0"/>
              <a:t>)</a:t>
            </a:r>
            <a:endParaRPr lang="es-ES" dirty="0"/>
          </a:p>
        </p:txBody>
      </p:sp>
      <p:sp>
        <p:nvSpPr>
          <p:cNvPr id="33" name="TextBox 32"/>
          <p:cNvSpPr txBox="1"/>
          <p:nvPr/>
        </p:nvSpPr>
        <p:spPr>
          <a:xfrm>
            <a:off x="5168637" y="5093013"/>
            <a:ext cx="3551165" cy="369332"/>
          </a:xfrm>
          <a:prstGeom prst="rect">
            <a:avLst/>
          </a:prstGeom>
          <a:noFill/>
        </p:spPr>
        <p:txBody>
          <a:bodyPr wrap="none" rtlCol="0">
            <a:spAutoFit/>
          </a:bodyPr>
          <a:lstStyle/>
          <a:p>
            <a:r>
              <a:rPr lang="es-ES" dirty="0" smtClean="0"/>
              <a:t>PSM (</a:t>
            </a:r>
            <a:r>
              <a:rPr lang="en-US" dirty="0" err="1" smtClean="0"/>
              <a:t>ConcreteUserInterfaceModel</a:t>
            </a:r>
            <a:r>
              <a:rPr lang="en-US" dirty="0" smtClean="0"/>
              <a:t>)</a:t>
            </a:r>
            <a:endParaRPr lang="es-ES" dirty="0"/>
          </a:p>
        </p:txBody>
      </p:sp>
      <p:sp>
        <p:nvSpPr>
          <p:cNvPr id="40" name="TextBox 39"/>
          <p:cNvSpPr txBox="1"/>
          <p:nvPr/>
        </p:nvSpPr>
        <p:spPr>
          <a:xfrm>
            <a:off x="5227948" y="5480144"/>
            <a:ext cx="1969450" cy="369332"/>
          </a:xfrm>
          <a:prstGeom prst="rect">
            <a:avLst/>
          </a:prstGeom>
          <a:noFill/>
        </p:spPr>
        <p:txBody>
          <a:bodyPr wrap="none" rtlCol="0">
            <a:spAutoFit/>
          </a:bodyPr>
          <a:lstStyle/>
          <a:p>
            <a:r>
              <a:rPr lang="es-ES" dirty="0" smtClean="0"/>
              <a:t>ISM (</a:t>
            </a:r>
            <a:r>
              <a:rPr lang="es-ES" dirty="0" err="1" smtClean="0"/>
              <a:t>Source</a:t>
            </a:r>
            <a:r>
              <a:rPr lang="es-ES" dirty="0" smtClean="0"/>
              <a:t> </a:t>
            </a:r>
            <a:r>
              <a:rPr lang="es-ES" dirty="0" err="1" smtClean="0"/>
              <a:t>Code</a:t>
            </a:r>
            <a:r>
              <a:rPr lang="es-ES" dirty="0" smtClean="0"/>
              <a:t>)</a:t>
            </a:r>
            <a:endParaRPr lang="es-ES" dirty="0"/>
          </a:p>
        </p:txBody>
      </p:sp>
      <p:sp>
        <p:nvSpPr>
          <p:cNvPr id="43" name="8 Rectángulo redondeado"/>
          <p:cNvSpPr/>
          <p:nvPr/>
        </p:nvSpPr>
        <p:spPr>
          <a:xfrm rot="16200000">
            <a:off x="625739" y="4178246"/>
            <a:ext cx="3336721" cy="59405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Mapping </a:t>
            </a:r>
            <a:r>
              <a:rPr lang="en-GB" dirty="0" smtClean="0"/>
              <a:t>Model</a:t>
            </a:r>
            <a:endParaRPr lang="en-GB" dirty="0"/>
          </a:p>
        </p:txBody>
      </p:sp>
      <p:sp>
        <p:nvSpPr>
          <p:cNvPr id="45" name="21 Flecha abajo"/>
          <p:cNvSpPr/>
          <p:nvPr/>
        </p:nvSpPr>
        <p:spPr>
          <a:xfrm rot="16200000">
            <a:off x="2747995" y="2947145"/>
            <a:ext cx="257915" cy="28575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a:p>
        </p:txBody>
      </p:sp>
      <p:sp>
        <p:nvSpPr>
          <p:cNvPr id="46" name="21 Flecha abajo"/>
          <p:cNvSpPr/>
          <p:nvPr/>
        </p:nvSpPr>
        <p:spPr>
          <a:xfrm rot="16200000">
            <a:off x="2747995" y="3880658"/>
            <a:ext cx="257915" cy="28575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a:p>
        </p:txBody>
      </p:sp>
      <p:sp>
        <p:nvSpPr>
          <p:cNvPr id="47" name="21 Flecha abajo"/>
          <p:cNvSpPr/>
          <p:nvPr/>
        </p:nvSpPr>
        <p:spPr>
          <a:xfrm rot="16200000">
            <a:off x="2747995" y="4814171"/>
            <a:ext cx="257915" cy="28575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a:p>
        </p:txBody>
      </p:sp>
      <p:sp>
        <p:nvSpPr>
          <p:cNvPr id="48" name="21 Flecha abajo"/>
          <p:cNvSpPr/>
          <p:nvPr/>
        </p:nvSpPr>
        <p:spPr>
          <a:xfrm rot="16200000">
            <a:off x="2747994" y="5747684"/>
            <a:ext cx="257915" cy="28575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a:p>
        </p:txBody>
      </p:sp>
      <p:sp>
        <p:nvSpPr>
          <p:cNvPr id="49" name="2 Marcador de contenido"/>
          <p:cNvSpPr txBox="1">
            <a:spLocks/>
          </p:cNvSpPr>
          <p:nvPr/>
        </p:nvSpPr>
        <p:spPr>
          <a:xfrm>
            <a:off x="1435608" y="1340768"/>
            <a:ext cx="7498080" cy="973088"/>
          </a:xfrm>
          <a:prstGeom prst="rect">
            <a:avLst/>
          </a:prstGeom>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smtClean="0"/>
              <a:t>Defines a development process based on the </a:t>
            </a:r>
            <a:r>
              <a:rPr lang="en-US" dirty="0" err="1" smtClean="0"/>
              <a:t>Cameleon</a:t>
            </a:r>
            <a:r>
              <a:rPr lang="en-US" dirty="0" smtClean="0"/>
              <a:t> Reference Framework [4] to build multi-device interactive applications.</a:t>
            </a:r>
          </a:p>
        </p:txBody>
      </p:sp>
      <p:sp>
        <p:nvSpPr>
          <p:cNvPr id="53" name="5 Rectángulo"/>
          <p:cNvSpPr/>
          <p:nvPr/>
        </p:nvSpPr>
        <p:spPr>
          <a:xfrm>
            <a:off x="1043608" y="6351711"/>
            <a:ext cx="7886142" cy="461665"/>
          </a:xfrm>
          <a:prstGeom prst="rect">
            <a:avLst/>
          </a:prstGeom>
        </p:spPr>
        <p:txBody>
          <a:bodyPr wrap="square">
            <a:spAutoFit/>
          </a:bodyPr>
          <a:lstStyle/>
          <a:p>
            <a:r>
              <a:rPr lang="en-US" sz="1200" dirty="0" smtClean="0"/>
              <a:t>[4] G. Calvary,  J. </a:t>
            </a:r>
            <a:r>
              <a:rPr lang="en-US" sz="1200" dirty="0" err="1" smtClean="0"/>
              <a:t>Coutaz</a:t>
            </a:r>
            <a:r>
              <a:rPr lang="en-US" sz="1200" dirty="0" smtClean="0"/>
              <a:t>, D. </a:t>
            </a:r>
            <a:r>
              <a:rPr lang="en-US" sz="1200" dirty="0" err="1" smtClean="0"/>
              <a:t>Thevenin</a:t>
            </a:r>
            <a:r>
              <a:rPr lang="en-US" sz="1200" dirty="0" smtClean="0"/>
              <a:t>, Q. </a:t>
            </a:r>
            <a:r>
              <a:rPr lang="en-US" sz="1200" dirty="0" err="1" smtClean="0"/>
              <a:t>Limbourg</a:t>
            </a:r>
            <a:r>
              <a:rPr lang="en-US" sz="1200" dirty="0" smtClean="0"/>
              <a:t>, L. Bouillon, J. </a:t>
            </a:r>
            <a:r>
              <a:rPr lang="en-US" sz="1200" dirty="0" err="1" smtClean="0"/>
              <a:t>Vanderdonckt</a:t>
            </a:r>
            <a:r>
              <a:rPr lang="en-US" sz="1200" dirty="0" smtClean="0"/>
              <a:t>. </a:t>
            </a:r>
            <a:r>
              <a:rPr lang="en-US" sz="1200" b="1" dirty="0" smtClean="0"/>
              <a:t>A unifying reference framework for multi-target user interfaces</a:t>
            </a:r>
            <a:r>
              <a:rPr lang="en-US" sz="1200" dirty="0" smtClean="0"/>
              <a:t>. </a:t>
            </a:r>
            <a:r>
              <a:rPr lang="en-US" sz="1200" i="1" dirty="0" smtClean="0"/>
              <a:t>Interacting with Computers, 15(3),  pp. 289-308. 2003</a:t>
            </a:r>
            <a:endParaRPr lang="en-US" sz="1200" dirty="0" smtClean="0"/>
          </a:p>
        </p:txBody>
      </p:sp>
      <p:sp>
        <p:nvSpPr>
          <p:cNvPr id="57" name="11 Rectángulo redondeado"/>
          <p:cNvSpPr/>
          <p:nvPr/>
        </p:nvSpPr>
        <p:spPr>
          <a:xfrm rot="16200000">
            <a:off x="-625448" y="4005023"/>
            <a:ext cx="3954056" cy="5361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err="1" smtClean="0"/>
              <a:t>TransformationModel</a:t>
            </a:r>
            <a:endParaRPr lang="en-US" dirty="0"/>
          </a:p>
        </p:txBody>
      </p:sp>
      <p:sp>
        <p:nvSpPr>
          <p:cNvPr id="3" name="TextBox 2"/>
          <p:cNvSpPr txBox="1"/>
          <p:nvPr/>
        </p:nvSpPr>
        <p:spPr>
          <a:xfrm>
            <a:off x="5239222" y="2289996"/>
            <a:ext cx="3384847" cy="646331"/>
          </a:xfrm>
          <a:prstGeom prst="rect">
            <a:avLst/>
          </a:prstGeom>
          <a:noFill/>
        </p:spPr>
        <p:txBody>
          <a:bodyPr wrap="square" rtlCol="0">
            <a:spAutoFit/>
          </a:bodyPr>
          <a:lstStyle/>
          <a:p>
            <a:r>
              <a:rPr lang="es-ES" dirty="0" smtClean="0"/>
              <a:t>MDA </a:t>
            </a:r>
            <a:r>
              <a:rPr lang="es-ES" dirty="0" err="1" smtClean="0"/>
              <a:t>to</a:t>
            </a:r>
            <a:r>
              <a:rPr lang="es-ES" dirty="0" smtClean="0"/>
              <a:t> </a:t>
            </a:r>
            <a:r>
              <a:rPr lang="es-ES" dirty="0" err="1" smtClean="0"/>
              <a:t>address</a:t>
            </a:r>
            <a:r>
              <a:rPr lang="es-ES" dirty="0" smtClean="0"/>
              <a:t> </a:t>
            </a:r>
            <a:r>
              <a:rPr lang="es-ES" dirty="0" err="1" smtClean="0"/>
              <a:t>the</a:t>
            </a:r>
            <a:r>
              <a:rPr lang="es-ES" dirty="0" smtClean="0"/>
              <a:t> </a:t>
            </a:r>
            <a:r>
              <a:rPr lang="es-ES" dirty="0" err="1" smtClean="0"/>
              <a:t>problem</a:t>
            </a:r>
            <a:r>
              <a:rPr lang="es-ES" dirty="0" smtClean="0"/>
              <a:t> </a:t>
            </a:r>
          </a:p>
          <a:p>
            <a:r>
              <a:rPr lang="es-ES" dirty="0" err="1" smtClean="0"/>
              <a:t>from</a:t>
            </a:r>
            <a:r>
              <a:rPr lang="es-ES" dirty="0" smtClean="0"/>
              <a:t> </a:t>
            </a:r>
            <a:r>
              <a:rPr lang="es-ES" dirty="0" err="1" smtClean="0"/>
              <a:t>different</a:t>
            </a:r>
            <a:r>
              <a:rPr lang="es-ES" dirty="0" smtClean="0"/>
              <a:t> </a:t>
            </a:r>
            <a:r>
              <a:rPr lang="es-ES" dirty="0" err="1" smtClean="0"/>
              <a:t>perspectives</a:t>
            </a:r>
            <a:r>
              <a:rPr lang="es-ES" dirty="0" smtClean="0"/>
              <a:t>.</a:t>
            </a:r>
            <a:endParaRPr lang="es-ES" dirty="0"/>
          </a:p>
        </p:txBody>
      </p:sp>
    </p:spTree>
    <p:extLst>
      <p:ext uri="{BB962C8B-B14F-4D97-AF65-F5344CB8AC3E}">
        <p14:creationId xmlns:p14="http://schemas.microsoft.com/office/powerpoint/2010/main" val="405668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mtClean="0"/>
              <a:t>The ContextModel (context of use)</a:t>
            </a:r>
            <a:endParaRPr lang="es-ES" dirty="0"/>
          </a:p>
        </p:txBody>
      </p:sp>
      <p:sp>
        <p:nvSpPr>
          <p:cNvPr id="7" name="Content Placeholder 6"/>
          <p:cNvSpPr>
            <a:spLocks noGrp="1"/>
          </p:cNvSpPr>
          <p:nvPr>
            <p:ph sz="half" idx="1"/>
          </p:nvPr>
        </p:nvSpPr>
        <p:spPr/>
        <p:txBody>
          <a:bodyPr>
            <a:normAutofit fontScale="92500" lnSpcReduction="10000"/>
          </a:bodyPr>
          <a:lstStyle/>
          <a:p>
            <a:endParaRPr lang="es-ES"/>
          </a:p>
        </p:txBody>
      </p:sp>
      <p:sp>
        <p:nvSpPr>
          <p:cNvPr id="4" name="Content Placeholder 3"/>
          <p:cNvSpPr>
            <a:spLocks noGrp="1"/>
          </p:cNvSpPr>
          <p:nvPr>
            <p:ph sz="half" idx="2"/>
          </p:nvPr>
        </p:nvSpPr>
        <p:spPr/>
        <p:txBody>
          <a:bodyPr>
            <a:normAutofit fontScale="92500" lnSpcReduction="10000"/>
          </a:bodyPr>
          <a:lstStyle/>
          <a:p>
            <a:r>
              <a:rPr lang="es-ES" dirty="0" err="1" smtClean="0"/>
              <a:t>Fixed</a:t>
            </a:r>
            <a:r>
              <a:rPr lang="es-ES" dirty="0" smtClean="0"/>
              <a:t> </a:t>
            </a:r>
            <a:r>
              <a:rPr lang="es-ES" dirty="0" err="1" smtClean="0"/>
              <a:t>description</a:t>
            </a:r>
            <a:r>
              <a:rPr lang="es-ES" dirty="0" smtClean="0"/>
              <a:t> of </a:t>
            </a:r>
            <a:r>
              <a:rPr lang="es-ES" dirty="0" err="1" smtClean="0"/>
              <a:t>the</a:t>
            </a:r>
            <a:r>
              <a:rPr lang="es-ES" dirty="0" smtClean="0"/>
              <a:t> </a:t>
            </a:r>
            <a:r>
              <a:rPr lang="es-ES" dirty="0" err="1" smtClean="0"/>
              <a:t>User</a:t>
            </a:r>
            <a:r>
              <a:rPr lang="es-ES" dirty="0" smtClean="0"/>
              <a:t> </a:t>
            </a:r>
            <a:r>
              <a:rPr lang="es-ES" dirty="0" err="1" smtClean="0"/>
              <a:t>Characteristics</a:t>
            </a:r>
            <a:r>
              <a:rPr lang="es-ES" dirty="0" smtClean="0"/>
              <a:t> / </a:t>
            </a:r>
            <a:r>
              <a:rPr lang="es-ES" dirty="0" err="1" smtClean="0"/>
              <a:t>Capabilities</a:t>
            </a:r>
            <a:endParaRPr lang="es-ES" dirty="0" smtClean="0"/>
          </a:p>
          <a:p>
            <a:endParaRPr lang="es-ES" dirty="0" smtClean="0"/>
          </a:p>
          <a:p>
            <a:r>
              <a:rPr lang="es-ES" dirty="0" smtClean="0"/>
              <a:t>i.e.</a:t>
            </a:r>
          </a:p>
          <a:p>
            <a:pPr lvl="1"/>
            <a:r>
              <a:rPr lang="es-ES" dirty="0" err="1" smtClean="0"/>
              <a:t>systemExperience</a:t>
            </a:r>
            <a:endParaRPr lang="es-ES" dirty="0" smtClean="0"/>
          </a:p>
          <a:p>
            <a:pPr lvl="1"/>
            <a:r>
              <a:rPr lang="es-ES" dirty="0" err="1" smtClean="0"/>
              <a:t>deviceExperience</a:t>
            </a:r>
            <a:endParaRPr lang="es-ES" dirty="0" smtClean="0"/>
          </a:p>
          <a:p>
            <a:pPr lvl="1"/>
            <a:r>
              <a:rPr lang="es-ES" dirty="0" err="1" smtClean="0"/>
              <a:t>browserCapablities</a:t>
            </a:r>
            <a:endParaRPr lang="es-ES" dirty="0" smtClean="0"/>
          </a:p>
          <a:p>
            <a:pPr lvl="1"/>
            <a:r>
              <a:rPr lang="es-ES" dirty="0" err="1" smtClean="0"/>
              <a:t>hardwarePlatform</a:t>
            </a:r>
            <a:endParaRPr lang="es-ES" dirty="0" smtClean="0"/>
          </a:p>
          <a:p>
            <a:pPr lvl="1"/>
            <a:r>
              <a:rPr lang="es-ES" dirty="0" err="1" smtClean="0"/>
              <a:t>softwarePlatform</a:t>
            </a:r>
            <a:endParaRPr lang="es-ES" dirty="0" smtClean="0"/>
          </a:p>
          <a:p>
            <a:pPr lvl="1"/>
            <a:r>
              <a:rPr lang="es-ES" dirty="0" smtClean="0"/>
              <a:t>etc.</a:t>
            </a:r>
          </a:p>
          <a:p>
            <a:endParaRPr lang="es-E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5472608" cy="559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653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The UsiXML extension</a:t>
            </a:r>
            <a:endParaRPr lang="en-US" dirty="0"/>
          </a:p>
        </p:txBody>
      </p:sp>
      <p:sp>
        <p:nvSpPr>
          <p:cNvPr id="3" name="Content Placeholder 2"/>
          <p:cNvSpPr>
            <a:spLocks noGrp="1"/>
          </p:cNvSpPr>
          <p:nvPr>
            <p:ph idx="1"/>
          </p:nvPr>
        </p:nvSpPr>
        <p:spPr>
          <a:xfrm>
            <a:off x="1435608" y="1447800"/>
            <a:ext cx="7498080" cy="1261120"/>
          </a:xfrm>
        </p:spPr>
        <p:txBody>
          <a:bodyPr>
            <a:normAutofit fontScale="70000" lnSpcReduction="20000"/>
          </a:bodyPr>
          <a:lstStyle/>
          <a:p>
            <a:r>
              <a:rPr lang="en-GB" dirty="0" smtClean="0"/>
              <a:t>Characterize</a:t>
            </a:r>
            <a:r>
              <a:rPr lang="es-ES" dirty="0" smtClean="0"/>
              <a:t> </a:t>
            </a:r>
            <a:r>
              <a:rPr lang="es-ES" dirty="0" err="1" smtClean="0"/>
              <a:t>user</a:t>
            </a:r>
            <a:r>
              <a:rPr lang="es-ES" dirty="0" smtClean="0"/>
              <a:t> </a:t>
            </a:r>
            <a:r>
              <a:rPr lang="es-ES" dirty="0" err="1" smtClean="0"/>
              <a:t>capabilities</a:t>
            </a:r>
            <a:r>
              <a:rPr lang="es-ES" dirty="0" smtClean="0"/>
              <a:t> </a:t>
            </a:r>
            <a:r>
              <a:rPr lang="es-ES" dirty="0" err="1" smtClean="0"/>
              <a:t>according</a:t>
            </a:r>
            <a:r>
              <a:rPr lang="es-ES" dirty="0" smtClean="0"/>
              <a:t> </a:t>
            </a:r>
            <a:r>
              <a:rPr lang="es-ES" dirty="0" err="1" smtClean="0"/>
              <a:t>to</a:t>
            </a:r>
            <a:r>
              <a:rPr lang="es-ES" dirty="0" smtClean="0"/>
              <a:t> </a:t>
            </a:r>
            <a:r>
              <a:rPr lang="es-ES" dirty="0" err="1" smtClean="0"/>
              <a:t>the</a:t>
            </a:r>
            <a:r>
              <a:rPr lang="es-ES" dirty="0" smtClean="0"/>
              <a:t> </a:t>
            </a:r>
            <a:r>
              <a:rPr lang="es-ES" dirty="0" err="1" smtClean="0"/>
              <a:t>application</a:t>
            </a:r>
            <a:r>
              <a:rPr lang="es-ES" dirty="0" smtClean="0"/>
              <a:t> </a:t>
            </a:r>
            <a:r>
              <a:rPr lang="en-GB" dirty="0" smtClean="0"/>
              <a:t>domain</a:t>
            </a:r>
            <a:r>
              <a:rPr lang="es-ES" dirty="0" smtClean="0"/>
              <a:t>  </a:t>
            </a:r>
            <a:r>
              <a:rPr lang="es-ES" dirty="0" err="1" smtClean="0"/>
              <a:t>or</a:t>
            </a:r>
            <a:r>
              <a:rPr lang="es-ES" dirty="0" smtClean="0"/>
              <a:t> </a:t>
            </a:r>
            <a:r>
              <a:rPr lang="es-ES" dirty="0" err="1" smtClean="0"/>
              <a:t>capabilities</a:t>
            </a:r>
            <a:endParaRPr lang="es-ES" dirty="0" smtClean="0"/>
          </a:p>
          <a:p>
            <a:r>
              <a:rPr lang="es-ES" dirty="0" smtClean="0"/>
              <a:t>Express  </a:t>
            </a:r>
            <a:r>
              <a:rPr lang="en-GB" dirty="0" smtClean="0"/>
              <a:t>different</a:t>
            </a:r>
            <a:r>
              <a:rPr lang="es-ES" dirty="0" smtClean="0"/>
              <a:t> </a:t>
            </a:r>
            <a:r>
              <a:rPr lang="es-ES" dirty="0" err="1" smtClean="0"/>
              <a:t>user</a:t>
            </a:r>
            <a:r>
              <a:rPr lang="es-ES" dirty="0" smtClean="0"/>
              <a:t> «</a:t>
            </a:r>
            <a:r>
              <a:rPr lang="es-ES" dirty="0" err="1" smtClean="0"/>
              <a:t>situations</a:t>
            </a:r>
            <a:r>
              <a:rPr lang="es-ES" dirty="0" smtClean="0"/>
              <a:t>» in </a:t>
            </a:r>
            <a:r>
              <a:rPr lang="es-ES" dirty="0" err="1" smtClean="0"/>
              <a:t>terms</a:t>
            </a:r>
            <a:r>
              <a:rPr lang="es-ES" dirty="0" smtClean="0"/>
              <a:t> of </a:t>
            </a:r>
            <a:r>
              <a:rPr lang="es-ES" dirty="0" err="1" smtClean="0"/>
              <a:t>these</a:t>
            </a:r>
            <a:r>
              <a:rPr lang="es-ES" dirty="0" smtClean="0"/>
              <a:t> </a:t>
            </a:r>
            <a:r>
              <a:rPr lang="es-ES" dirty="0" err="1" smtClean="0"/>
              <a:t>characteristics</a:t>
            </a:r>
            <a:endParaRPr lang="es-ES" dirty="0"/>
          </a:p>
        </p:txBody>
      </p:sp>
      <p:pic>
        <p:nvPicPr>
          <p:cNvPr id="2051" name="Picture 3" descr="C:\Users\Richard\Documents\Research\2010-HCSE-final\presentation\core-model.png"/>
          <p:cNvPicPr>
            <a:picLocks noChangeAspect="1" noChangeArrowheads="1"/>
          </p:cNvPicPr>
          <p:nvPr/>
        </p:nvPicPr>
        <p:blipFill>
          <a:blip r:embed="rId3"/>
          <a:stretch>
            <a:fillRect/>
          </a:stretch>
        </p:blipFill>
        <p:spPr bwMode="auto">
          <a:xfrm>
            <a:off x="1134901" y="2708920"/>
            <a:ext cx="7685571" cy="4042110"/>
          </a:xfrm>
          <a:prstGeom prst="rect">
            <a:avLst/>
          </a:prstGeom>
          <a:noFill/>
          <a:ln>
            <a:noFill/>
          </a:ln>
        </p:spPr>
      </p:pic>
      <p:sp>
        <p:nvSpPr>
          <p:cNvPr id="40" name="39 Rectángulo"/>
          <p:cNvSpPr/>
          <p:nvPr/>
        </p:nvSpPr>
        <p:spPr>
          <a:xfrm>
            <a:off x="7090621" y="2532712"/>
            <a:ext cx="1844505" cy="352416"/>
          </a:xfrm>
          <a:prstGeom prst="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rPr>
              <a:t>Extensions</a:t>
            </a:r>
          </a:p>
        </p:txBody>
      </p:sp>
      <p:sp>
        <p:nvSpPr>
          <p:cNvPr id="42" name="41 Rectángulo"/>
          <p:cNvSpPr/>
          <p:nvPr/>
        </p:nvSpPr>
        <p:spPr>
          <a:xfrm>
            <a:off x="6876256" y="5243002"/>
            <a:ext cx="2058870" cy="876907"/>
          </a:xfrm>
          <a:prstGeom prst="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2">
                  <a:lumMod val="60000"/>
                  <a:lumOff val="40000"/>
                </a:schemeClr>
              </a:solidFill>
            </a:endParaRPr>
          </a:p>
        </p:txBody>
      </p:sp>
      <p:sp>
        <p:nvSpPr>
          <p:cNvPr id="43" name="42 Rectángulo"/>
          <p:cNvSpPr/>
          <p:nvPr/>
        </p:nvSpPr>
        <p:spPr>
          <a:xfrm>
            <a:off x="5987246" y="3429000"/>
            <a:ext cx="1537082" cy="878906"/>
          </a:xfrm>
          <a:prstGeom prst="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2">
                  <a:lumMod val="60000"/>
                  <a:lumOff val="40000"/>
                </a:schemeClr>
              </a:solidFill>
            </a:endParaRPr>
          </a:p>
        </p:txBody>
      </p:sp>
      <p:sp>
        <p:nvSpPr>
          <p:cNvPr id="44" name="43 Rectángulo"/>
          <p:cNvSpPr/>
          <p:nvPr/>
        </p:nvSpPr>
        <p:spPr>
          <a:xfrm>
            <a:off x="4788024" y="6119909"/>
            <a:ext cx="1427034" cy="693467"/>
          </a:xfrm>
          <a:prstGeom prst="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2">
                  <a:lumMod val="60000"/>
                  <a:lumOff val="40000"/>
                </a:schemeClr>
              </a:solidFill>
            </a:endParaRPr>
          </a:p>
        </p:txBody>
      </p:sp>
      <p:sp>
        <p:nvSpPr>
          <p:cNvPr id="45" name="44 Rectángulo"/>
          <p:cNvSpPr/>
          <p:nvPr/>
        </p:nvSpPr>
        <p:spPr>
          <a:xfrm>
            <a:off x="1074410" y="5301208"/>
            <a:ext cx="1503681" cy="818702"/>
          </a:xfrm>
          <a:prstGeom prst="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2">
                  <a:lumMod val="60000"/>
                  <a:lumOff val="40000"/>
                </a:schemeClr>
              </a:solidFill>
            </a:endParaRPr>
          </a:p>
        </p:txBody>
      </p:sp>
      <p:sp>
        <p:nvSpPr>
          <p:cNvPr id="28" name="42 Rectángulo"/>
          <p:cNvSpPr/>
          <p:nvPr/>
        </p:nvSpPr>
        <p:spPr>
          <a:xfrm>
            <a:off x="5292080" y="2550094"/>
            <a:ext cx="1537082" cy="878906"/>
          </a:xfrm>
          <a:prstGeom prst="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2">
                  <a:lumMod val="60000"/>
                  <a:lumOff val="40000"/>
                </a:schemeClr>
              </a:solidFill>
            </a:endParaRPr>
          </a:p>
        </p:txBody>
      </p:sp>
      <p:sp>
        <p:nvSpPr>
          <p:cNvPr id="29" name="39 Rectángulo"/>
          <p:cNvSpPr/>
          <p:nvPr/>
        </p:nvSpPr>
        <p:spPr>
          <a:xfrm>
            <a:off x="7090621" y="3028453"/>
            <a:ext cx="1844505" cy="352416"/>
          </a:xfrm>
          <a:prstGeom prst="rect">
            <a:avLst/>
          </a:prstGeom>
          <a:noFill/>
          <a:ln w="254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rPr>
              <a:t>Modifications</a:t>
            </a:r>
          </a:p>
        </p:txBody>
      </p:sp>
      <p:sp>
        <p:nvSpPr>
          <p:cNvPr id="30" name="39 Rectángulo"/>
          <p:cNvSpPr/>
          <p:nvPr/>
        </p:nvSpPr>
        <p:spPr>
          <a:xfrm>
            <a:off x="2843808" y="3140968"/>
            <a:ext cx="1196433" cy="648072"/>
          </a:xfrm>
          <a:prstGeom prst="rect">
            <a:avLst/>
          </a:prstGeom>
          <a:noFill/>
          <a:ln w="254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n-US" dirty="0" smtClean="0"/>
              <a:t>The Task &amp; Concepts Layer</a:t>
            </a:r>
            <a:br>
              <a:rPr lang="en-US" dirty="0" smtClean="0"/>
            </a:br>
            <a:r>
              <a:rPr lang="en-US" dirty="0" err="1" smtClean="0"/>
              <a:t>UserModel</a:t>
            </a:r>
            <a:r>
              <a:rPr lang="en-US" dirty="0" smtClean="0"/>
              <a:t> &amp; </a:t>
            </a:r>
            <a:r>
              <a:rPr lang="en-US" dirty="0" err="1" smtClean="0"/>
              <a:t>TaskModel</a:t>
            </a:r>
            <a:r>
              <a:rPr lang="en-US" dirty="0" smtClean="0"/>
              <a:t> extensions</a:t>
            </a:r>
            <a:endParaRPr lang="en-US" dirty="0"/>
          </a:p>
        </p:txBody>
      </p:sp>
      <p:sp>
        <p:nvSpPr>
          <p:cNvPr id="35" name="34 Marcador de contenido"/>
          <p:cNvSpPr>
            <a:spLocks noGrp="1"/>
          </p:cNvSpPr>
          <p:nvPr>
            <p:ph idx="1"/>
          </p:nvPr>
        </p:nvSpPr>
        <p:spPr>
          <a:xfrm>
            <a:off x="899592" y="1447800"/>
            <a:ext cx="7498080" cy="2917304"/>
          </a:xfrm>
        </p:spPr>
        <p:txBody>
          <a:bodyPr>
            <a:normAutofit fontScale="62500" lnSpcReduction="20000"/>
          </a:bodyPr>
          <a:lstStyle/>
          <a:p>
            <a:r>
              <a:rPr lang="en-US" u="sng" dirty="0" smtClean="0"/>
              <a:t>User Feature level</a:t>
            </a:r>
            <a:r>
              <a:rPr lang="en-US" dirty="0" smtClean="0"/>
              <a:t>: defines the features of the user that affect the UI in terms of Roles and Features (i.e. Patient[R].temperature[F])</a:t>
            </a:r>
          </a:p>
          <a:p>
            <a:pPr lvl="1"/>
            <a:r>
              <a:rPr lang="en-US" dirty="0" err="1" smtClean="0"/>
              <a:t>RoleSpecialization</a:t>
            </a:r>
            <a:r>
              <a:rPr lang="en-US" dirty="0" smtClean="0"/>
              <a:t> (common characteristics)</a:t>
            </a:r>
          </a:p>
          <a:p>
            <a:r>
              <a:rPr lang="en-US" u="sng" dirty="0" smtClean="0"/>
              <a:t>User Profile level</a:t>
            </a:r>
            <a:r>
              <a:rPr lang="en-US" dirty="0" smtClean="0"/>
              <a:t>: characterizes the features according to runtime situations in terms of Individuals and Feature Constraints (i.e. </a:t>
            </a:r>
            <a:r>
              <a:rPr lang="en-US" dirty="0" err="1" smtClean="0"/>
              <a:t>PatientWithFever</a:t>
            </a:r>
            <a:r>
              <a:rPr lang="en-US" dirty="0" smtClean="0"/>
              <a:t>[I].temperature[F] &gt; 38.5[</a:t>
            </a:r>
            <a:r>
              <a:rPr lang="en-US" dirty="0" err="1" smtClean="0"/>
              <a:t>FCo</a:t>
            </a:r>
            <a:r>
              <a:rPr lang="en-US" dirty="0" smtClean="0"/>
              <a:t>])</a:t>
            </a:r>
          </a:p>
          <a:p>
            <a:pPr lvl="1"/>
            <a:r>
              <a:rPr lang="en-US" dirty="0" err="1" smtClean="0"/>
              <a:t>RoleCharacterization</a:t>
            </a:r>
            <a:r>
              <a:rPr lang="en-US" dirty="0" smtClean="0"/>
              <a:t> (i.e. Patient[R]&lt;-&gt;</a:t>
            </a:r>
            <a:r>
              <a:rPr lang="en-US" dirty="0" err="1" smtClean="0"/>
              <a:t>PatientWithFever</a:t>
            </a:r>
            <a:r>
              <a:rPr lang="en-US" dirty="0" smtClean="0"/>
              <a:t>)</a:t>
            </a:r>
          </a:p>
          <a:p>
            <a:pPr marL="128016" indent="0">
              <a:buNone/>
            </a:pPr>
            <a:r>
              <a:rPr lang="en-US" sz="2900" b="1" dirty="0" smtClean="0"/>
              <a:t>Note: R=Role, I=Individual, F=Feature </a:t>
            </a:r>
          </a:p>
          <a:p>
            <a:pPr marL="128016" indent="0">
              <a:buNone/>
            </a:pPr>
            <a:r>
              <a:rPr lang="en-US" sz="2900" b="1" dirty="0" smtClean="0"/>
              <a:t>and </a:t>
            </a:r>
            <a:r>
              <a:rPr lang="en-US" sz="2900" b="1" dirty="0" err="1" smtClean="0"/>
              <a:t>Fco</a:t>
            </a:r>
            <a:r>
              <a:rPr lang="en-US" sz="2900" b="1" dirty="0" smtClean="0"/>
              <a:t>=Feature Constraint</a:t>
            </a:r>
            <a:endParaRPr lang="en-US" sz="2900" b="1" dirty="0"/>
          </a:p>
        </p:txBody>
      </p:sp>
      <p:grpSp>
        <p:nvGrpSpPr>
          <p:cNvPr id="22" name="32 Grupo"/>
          <p:cNvGrpSpPr/>
          <p:nvPr/>
        </p:nvGrpSpPr>
        <p:grpSpPr>
          <a:xfrm>
            <a:off x="1044923" y="3928717"/>
            <a:ext cx="7572428" cy="2932917"/>
            <a:chOff x="714348" y="1089612"/>
            <a:chExt cx="7572428" cy="2932917"/>
          </a:xfrm>
        </p:grpSpPr>
        <p:pic>
          <p:nvPicPr>
            <p:cNvPr id="23" name="6 Imagen" descr="user-model.png"/>
            <p:cNvPicPr>
              <a:picLocks noChangeAspect="1"/>
            </p:cNvPicPr>
            <p:nvPr/>
          </p:nvPicPr>
          <p:blipFill>
            <a:blip r:embed="rId3"/>
            <a:stretch>
              <a:fillRect/>
            </a:stretch>
          </p:blipFill>
          <p:spPr>
            <a:xfrm>
              <a:off x="785786" y="1428736"/>
              <a:ext cx="7414857" cy="2546286"/>
            </a:xfrm>
            <a:prstGeom prst="rect">
              <a:avLst/>
            </a:prstGeom>
          </p:spPr>
        </p:pic>
        <p:sp>
          <p:nvSpPr>
            <p:cNvPr id="24" name="26 Rectángulo"/>
            <p:cNvSpPr/>
            <p:nvPr/>
          </p:nvSpPr>
          <p:spPr>
            <a:xfrm>
              <a:off x="714348" y="1428736"/>
              <a:ext cx="3071834" cy="2571768"/>
            </a:xfrm>
            <a:prstGeom prst="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7 Rectángulo"/>
            <p:cNvSpPr/>
            <p:nvPr/>
          </p:nvSpPr>
          <p:spPr>
            <a:xfrm>
              <a:off x="4286248" y="2571744"/>
              <a:ext cx="4000528" cy="1428760"/>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8 Rectángulo"/>
            <p:cNvSpPr/>
            <p:nvPr/>
          </p:nvSpPr>
          <p:spPr>
            <a:xfrm>
              <a:off x="5429256" y="1410638"/>
              <a:ext cx="2857520" cy="803916"/>
            </a:xfrm>
            <a:prstGeom prst="rect">
              <a:avLst/>
            </a:pr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29 CuadroTexto"/>
            <p:cNvSpPr txBox="1"/>
            <p:nvPr/>
          </p:nvSpPr>
          <p:spPr>
            <a:xfrm>
              <a:off x="714348" y="3714752"/>
              <a:ext cx="1142429" cy="307777"/>
            </a:xfrm>
            <a:prstGeom prst="rect">
              <a:avLst/>
            </a:prstGeom>
            <a:noFill/>
          </p:spPr>
          <p:txBody>
            <a:bodyPr wrap="none" rtlCol="0">
              <a:spAutoFit/>
            </a:bodyPr>
            <a:lstStyle/>
            <a:p>
              <a:r>
                <a:rPr lang="en-US" sz="1400" b="1" dirty="0" smtClean="0">
                  <a:solidFill>
                    <a:schemeClr val="tx2">
                      <a:lumMod val="60000"/>
                      <a:lumOff val="40000"/>
                    </a:schemeClr>
                  </a:solidFill>
                </a:rPr>
                <a:t>Feature level</a:t>
              </a:r>
            </a:p>
          </p:txBody>
        </p:sp>
        <p:sp>
          <p:nvSpPr>
            <p:cNvPr id="36" name="30 CuadroTexto"/>
            <p:cNvSpPr txBox="1"/>
            <p:nvPr/>
          </p:nvSpPr>
          <p:spPr>
            <a:xfrm>
              <a:off x="4286248" y="3714752"/>
              <a:ext cx="1066382" cy="307777"/>
            </a:xfrm>
            <a:prstGeom prst="rect">
              <a:avLst/>
            </a:prstGeom>
            <a:noFill/>
          </p:spPr>
          <p:txBody>
            <a:bodyPr wrap="none" rtlCol="0">
              <a:spAutoFit/>
            </a:bodyPr>
            <a:lstStyle/>
            <a:p>
              <a:r>
                <a:rPr lang="en-US" sz="1400" b="1" dirty="0" smtClean="0">
                  <a:solidFill>
                    <a:srgbClr val="FF0000"/>
                  </a:solidFill>
                </a:rPr>
                <a:t>Profile level</a:t>
              </a:r>
              <a:endParaRPr lang="en-US" sz="1400" b="1" dirty="0">
                <a:solidFill>
                  <a:srgbClr val="FF0000"/>
                </a:solidFill>
              </a:endParaRPr>
            </a:p>
          </p:txBody>
        </p:sp>
        <p:sp>
          <p:nvSpPr>
            <p:cNvPr id="37" name="31 CuadroTexto"/>
            <p:cNvSpPr txBox="1"/>
            <p:nvPr/>
          </p:nvSpPr>
          <p:spPr>
            <a:xfrm>
              <a:off x="6358068" y="1928802"/>
              <a:ext cx="1754648" cy="307777"/>
            </a:xfrm>
            <a:prstGeom prst="rect">
              <a:avLst/>
            </a:prstGeom>
            <a:noFill/>
          </p:spPr>
          <p:txBody>
            <a:bodyPr wrap="none" rtlCol="0">
              <a:spAutoFit/>
            </a:bodyPr>
            <a:lstStyle/>
            <a:p>
              <a:r>
                <a:rPr lang="en-US" sz="1400" b="1" dirty="0" err="1" smtClean="0">
                  <a:solidFill>
                    <a:srgbClr val="00B050"/>
                  </a:solidFill>
                </a:rPr>
                <a:t>TaskModel</a:t>
              </a:r>
              <a:r>
                <a:rPr lang="en-US" sz="1400" b="1" dirty="0" smtClean="0">
                  <a:solidFill>
                    <a:srgbClr val="00B050"/>
                  </a:solidFill>
                </a:rPr>
                <a:t> extension</a:t>
              </a:r>
              <a:endParaRPr lang="en-US" sz="1400" b="1" dirty="0">
                <a:solidFill>
                  <a:srgbClr val="00B050"/>
                </a:solidFill>
              </a:endParaRPr>
            </a:p>
          </p:txBody>
        </p:sp>
        <p:sp>
          <p:nvSpPr>
            <p:cNvPr id="38" name="45 CuadroTexto"/>
            <p:cNvSpPr txBox="1"/>
            <p:nvPr/>
          </p:nvSpPr>
          <p:spPr>
            <a:xfrm>
              <a:off x="5518890" y="1089612"/>
              <a:ext cx="2765929" cy="307777"/>
            </a:xfrm>
            <a:prstGeom prst="rect">
              <a:avLst/>
            </a:prstGeom>
            <a:noFill/>
          </p:spPr>
          <p:txBody>
            <a:bodyPr wrap="square" rtlCol="0">
              <a:spAutoFit/>
            </a:bodyPr>
            <a:lstStyle/>
            <a:p>
              <a:pPr algn="ctr"/>
              <a:r>
                <a:rPr lang="en-US" sz="1400" b="1" dirty="0" smtClean="0">
                  <a:solidFill>
                    <a:srgbClr val="00B050"/>
                  </a:solidFill>
                </a:rPr>
                <a:t>Task-Individual Relationship</a:t>
              </a:r>
              <a:endParaRPr lang="en-US" sz="1400" b="1" dirty="0">
                <a:solidFill>
                  <a:srgbClr val="00B050"/>
                </a:solidFill>
              </a:endParaRPr>
            </a:p>
          </p:txBody>
        </p:sp>
      </p:grpSp>
      <p:grpSp>
        <p:nvGrpSpPr>
          <p:cNvPr id="4" name="Group 3"/>
          <p:cNvGrpSpPr/>
          <p:nvPr/>
        </p:nvGrpSpPr>
        <p:grpSpPr>
          <a:xfrm>
            <a:off x="6840760" y="3068960"/>
            <a:ext cx="2051720" cy="1061184"/>
            <a:chOff x="7020272" y="2852936"/>
            <a:chExt cx="2051720" cy="1061184"/>
          </a:xfrm>
        </p:grpSpPr>
        <p:pic>
          <p:nvPicPr>
            <p:cNvPr id="51" name="Picture 2" descr="Patient Icon 64x64px"/>
            <p:cNvPicPr>
              <a:picLocks noChangeAspect="1" noChangeArrowheads="1"/>
            </p:cNvPicPr>
            <p:nvPr/>
          </p:nvPicPr>
          <p:blipFill>
            <a:blip r:embed="rId4"/>
            <a:srcRect/>
            <a:stretch>
              <a:fillRect/>
            </a:stretch>
          </p:blipFill>
          <p:spPr bwMode="auto">
            <a:xfrm>
              <a:off x="7627147" y="2852936"/>
              <a:ext cx="609600" cy="609600"/>
            </a:xfrm>
            <a:prstGeom prst="rect">
              <a:avLst/>
            </a:prstGeom>
            <a:noFill/>
          </p:spPr>
        </p:pic>
        <p:pic>
          <p:nvPicPr>
            <p:cNvPr id="52" name="Picture 4" descr="Hammer 2 Icon 48x48px"/>
            <p:cNvPicPr>
              <a:picLocks noChangeAspect="1" noChangeArrowheads="1"/>
            </p:cNvPicPr>
            <p:nvPr/>
          </p:nvPicPr>
          <p:blipFill>
            <a:blip r:embed="rId5"/>
            <a:srcRect/>
            <a:stretch>
              <a:fillRect/>
            </a:stretch>
          </p:blipFill>
          <p:spPr bwMode="auto">
            <a:xfrm>
              <a:off x="7161613" y="2924175"/>
              <a:ext cx="457200" cy="457200"/>
            </a:xfrm>
            <a:prstGeom prst="rect">
              <a:avLst/>
            </a:prstGeom>
            <a:noFill/>
          </p:spPr>
        </p:pic>
        <p:pic>
          <p:nvPicPr>
            <p:cNvPr id="53" name="Picture 4" descr="Hammer 2 Icon 48x48px"/>
            <p:cNvPicPr>
              <a:picLocks noChangeAspect="1" noChangeArrowheads="1"/>
            </p:cNvPicPr>
            <p:nvPr/>
          </p:nvPicPr>
          <p:blipFill>
            <a:blip r:embed="rId5"/>
            <a:srcRect/>
            <a:stretch>
              <a:fillRect/>
            </a:stretch>
          </p:blipFill>
          <p:spPr bwMode="auto">
            <a:xfrm>
              <a:off x="8536914" y="2908622"/>
              <a:ext cx="457200" cy="457200"/>
            </a:xfrm>
            <a:prstGeom prst="rect">
              <a:avLst/>
            </a:prstGeom>
            <a:noFill/>
          </p:spPr>
        </p:pic>
        <p:pic>
          <p:nvPicPr>
            <p:cNvPr id="54" name="Picture 10" descr="Symbols Delete Icon 16x16px"/>
            <p:cNvPicPr>
              <a:picLocks noChangeAspect="1" noChangeArrowheads="1"/>
            </p:cNvPicPr>
            <p:nvPr/>
          </p:nvPicPr>
          <p:blipFill>
            <a:blip r:embed="rId6"/>
            <a:srcRect/>
            <a:stretch>
              <a:fillRect/>
            </a:stretch>
          </p:blipFill>
          <p:spPr bwMode="auto">
            <a:xfrm>
              <a:off x="8586983" y="3213422"/>
              <a:ext cx="152400" cy="152400"/>
            </a:xfrm>
            <a:prstGeom prst="rect">
              <a:avLst/>
            </a:prstGeom>
            <a:noFill/>
          </p:spPr>
        </p:pic>
        <p:sp>
          <p:nvSpPr>
            <p:cNvPr id="55" name="43 CuadroTexto"/>
            <p:cNvSpPr txBox="1"/>
            <p:nvPr/>
          </p:nvSpPr>
          <p:spPr>
            <a:xfrm>
              <a:off x="7020272" y="3365822"/>
              <a:ext cx="796885" cy="307777"/>
            </a:xfrm>
            <a:prstGeom prst="rect">
              <a:avLst/>
            </a:prstGeom>
            <a:noFill/>
          </p:spPr>
          <p:txBody>
            <a:bodyPr wrap="none" rtlCol="0">
              <a:spAutoFit/>
            </a:bodyPr>
            <a:lstStyle/>
            <a:p>
              <a:r>
                <a:rPr lang="en-US" sz="1400" b="1" dirty="0" smtClean="0"/>
                <a:t>Allowed</a:t>
              </a:r>
              <a:endParaRPr lang="en-US" sz="1400" b="1" dirty="0"/>
            </a:p>
          </p:txBody>
        </p:sp>
        <p:sp>
          <p:nvSpPr>
            <p:cNvPr id="56" name="44 CuadroTexto"/>
            <p:cNvSpPr txBox="1"/>
            <p:nvPr/>
          </p:nvSpPr>
          <p:spPr>
            <a:xfrm>
              <a:off x="8236747" y="3390900"/>
              <a:ext cx="835245" cy="523220"/>
            </a:xfrm>
            <a:prstGeom prst="rect">
              <a:avLst/>
            </a:prstGeom>
            <a:noFill/>
          </p:spPr>
          <p:txBody>
            <a:bodyPr wrap="square" rtlCol="0">
              <a:spAutoFit/>
            </a:bodyPr>
            <a:lstStyle/>
            <a:p>
              <a:pPr algn="ctr"/>
              <a:r>
                <a:rPr lang="en-US" sz="1400" b="1" dirty="0" smtClean="0"/>
                <a:t>Not allowed</a:t>
              </a:r>
              <a:endParaRPr lang="en-US" sz="1400" b="1" dirty="0"/>
            </a:p>
          </p:txBody>
        </p:sp>
        <p:pic>
          <p:nvPicPr>
            <p:cNvPr id="57" name="Picture 10" descr="Attention Icon 48x48px"/>
            <p:cNvPicPr>
              <a:picLocks noChangeAspect="1" noChangeArrowheads="1"/>
            </p:cNvPicPr>
            <p:nvPr/>
          </p:nvPicPr>
          <p:blipFill>
            <a:blip r:embed="rId7"/>
            <a:srcRect/>
            <a:stretch>
              <a:fillRect/>
            </a:stretch>
          </p:blipFill>
          <p:spPr bwMode="auto">
            <a:xfrm>
              <a:off x="7931947" y="3216399"/>
              <a:ext cx="457200" cy="4572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The AUI extension</a:t>
            </a:r>
            <a:endParaRPr lang="en-US" dirty="0"/>
          </a:p>
        </p:txBody>
      </p:sp>
      <p:sp>
        <p:nvSpPr>
          <p:cNvPr id="23" name="22 Marcador de contenido"/>
          <p:cNvSpPr>
            <a:spLocks noGrp="1"/>
          </p:cNvSpPr>
          <p:nvPr>
            <p:ph idx="1"/>
          </p:nvPr>
        </p:nvSpPr>
        <p:spPr>
          <a:xfrm>
            <a:off x="1115616" y="1600200"/>
            <a:ext cx="7671226" cy="1614485"/>
          </a:xfrm>
        </p:spPr>
        <p:txBody>
          <a:bodyPr>
            <a:normAutofit fontScale="70000" lnSpcReduction="20000"/>
          </a:bodyPr>
          <a:lstStyle/>
          <a:p>
            <a:r>
              <a:rPr lang="en-US" dirty="0" err="1" smtClean="0"/>
              <a:t>ContainerObserves</a:t>
            </a:r>
            <a:r>
              <a:rPr lang="en-US" dirty="0" smtClean="0"/>
              <a:t> “enables / disables, show/hides” </a:t>
            </a:r>
            <a:r>
              <a:rPr lang="en-US" dirty="0" err="1" smtClean="0"/>
              <a:t>AbstarctContainer</a:t>
            </a:r>
            <a:endParaRPr lang="en-US" dirty="0" smtClean="0"/>
          </a:p>
          <a:p>
            <a:endParaRPr lang="en-US" dirty="0" smtClean="0"/>
          </a:p>
          <a:p>
            <a:r>
              <a:rPr lang="en-US" dirty="0" err="1" smtClean="0"/>
              <a:t>FacetObserves</a:t>
            </a:r>
            <a:r>
              <a:rPr lang="en-US" dirty="0" smtClean="0"/>
              <a:t> “enables / disables” a </a:t>
            </a:r>
            <a:r>
              <a:rPr lang="en-US" u="sng" dirty="0" smtClean="0"/>
              <a:t>Facet</a:t>
            </a:r>
            <a:r>
              <a:rPr lang="en-US" dirty="0" smtClean="0"/>
              <a:t> of an </a:t>
            </a:r>
            <a:r>
              <a:rPr lang="en-US" dirty="0" err="1" smtClean="0"/>
              <a:t>AbstarctInteractionComponent</a:t>
            </a:r>
            <a:r>
              <a:rPr lang="en-US" dirty="0" smtClean="0"/>
              <a:t> modifying its behavior.</a:t>
            </a:r>
            <a:endParaRPr lang="en-US" dirty="0"/>
          </a:p>
        </p:txBody>
      </p:sp>
      <p:sp>
        <p:nvSpPr>
          <p:cNvPr id="8" name="7 CuadroTexto"/>
          <p:cNvSpPr txBox="1"/>
          <p:nvPr/>
        </p:nvSpPr>
        <p:spPr>
          <a:xfrm>
            <a:off x="4555331" y="6357958"/>
            <a:ext cx="2842317" cy="307777"/>
          </a:xfrm>
          <a:prstGeom prst="rect">
            <a:avLst/>
          </a:prstGeom>
          <a:noFill/>
        </p:spPr>
        <p:txBody>
          <a:bodyPr wrap="none" rtlCol="0">
            <a:spAutoFit/>
          </a:bodyPr>
          <a:lstStyle/>
          <a:p>
            <a:r>
              <a:rPr lang="en-US" sz="1400" b="1" dirty="0" smtClean="0">
                <a:solidFill>
                  <a:schemeClr val="tx2">
                    <a:lumMod val="60000"/>
                    <a:lumOff val="40000"/>
                  </a:schemeClr>
                </a:solidFill>
              </a:rPr>
              <a:t>Extension </a:t>
            </a:r>
            <a:r>
              <a:rPr lang="en-US" sz="1400" b="1" smtClean="0">
                <a:solidFill>
                  <a:schemeClr val="tx2">
                    <a:lumMod val="60000"/>
                    <a:lumOff val="40000"/>
                  </a:schemeClr>
                </a:solidFill>
              </a:rPr>
              <a:t>to the </a:t>
            </a:r>
            <a:r>
              <a:rPr lang="en-US" sz="1400" b="1" dirty="0" err="1" smtClean="0">
                <a:solidFill>
                  <a:schemeClr val="tx2">
                    <a:lumMod val="60000"/>
                    <a:lumOff val="40000"/>
                  </a:schemeClr>
                </a:solidFill>
              </a:rPr>
              <a:t>MappingModel</a:t>
            </a:r>
            <a:endParaRPr lang="en-US" sz="1400" b="1" dirty="0" smtClean="0">
              <a:solidFill>
                <a:schemeClr val="tx2">
                  <a:lumMod val="60000"/>
                  <a:lumOff val="40000"/>
                </a:schemeClr>
              </a:solidFill>
            </a:endParaRPr>
          </a:p>
        </p:txBody>
      </p:sp>
      <p:pic>
        <p:nvPicPr>
          <p:cNvPr id="9" name="8 Imagen" descr="aui-model.emf"/>
          <p:cNvPicPr>
            <a:picLocks noChangeAspect="1"/>
          </p:cNvPicPr>
          <p:nvPr/>
        </p:nvPicPr>
        <p:blipFill>
          <a:blip r:embed="rId3"/>
          <a:stretch>
            <a:fillRect/>
          </a:stretch>
        </p:blipFill>
        <p:spPr>
          <a:xfrm>
            <a:off x="1126307" y="3286124"/>
            <a:ext cx="5720625" cy="3096361"/>
          </a:xfrm>
          <a:prstGeom prst="rect">
            <a:avLst/>
          </a:prstGeom>
        </p:spPr>
      </p:pic>
      <p:sp>
        <p:nvSpPr>
          <p:cNvPr id="10" name="9 Forma libre"/>
          <p:cNvSpPr/>
          <p:nvPr/>
        </p:nvSpPr>
        <p:spPr>
          <a:xfrm>
            <a:off x="3912389" y="5072074"/>
            <a:ext cx="2928958" cy="1285884"/>
          </a:xfrm>
          <a:custGeom>
            <a:avLst/>
            <a:gdLst>
              <a:gd name="connsiteX0" fmla="*/ 0 w 2781300"/>
              <a:gd name="connsiteY0" fmla="*/ 0 h 1264920"/>
              <a:gd name="connsiteX1" fmla="*/ 2781300 w 2781300"/>
              <a:gd name="connsiteY1" fmla="*/ 0 h 1264920"/>
              <a:gd name="connsiteX2" fmla="*/ 2781300 w 2781300"/>
              <a:gd name="connsiteY2" fmla="*/ 1264920 h 1264920"/>
              <a:gd name="connsiteX3" fmla="*/ 998220 w 2781300"/>
              <a:gd name="connsiteY3" fmla="*/ 1264920 h 1264920"/>
              <a:gd name="connsiteX4" fmla="*/ 998220 w 2781300"/>
              <a:gd name="connsiteY4" fmla="*/ 693420 h 1264920"/>
              <a:gd name="connsiteX5" fmla="*/ 53340 w 2781300"/>
              <a:gd name="connsiteY5" fmla="*/ 693420 h 1264920"/>
              <a:gd name="connsiteX6" fmla="*/ 53340 w 2781300"/>
              <a:gd name="connsiteY6" fmla="*/ 0 h 1264920"/>
              <a:gd name="connsiteX0" fmla="*/ 0 w 2781300"/>
              <a:gd name="connsiteY0" fmla="*/ 0 h 1264920"/>
              <a:gd name="connsiteX1" fmla="*/ 2781300 w 2781300"/>
              <a:gd name="connsiteY1" fmla="*/ 0 h 1264920"/>
              <a:gd name="connsiteX2" fmla="*/ 2781300 w 2781300"/>
              <a:gd name="connsiteY2" fmla="*/ 1264920 h 1264920"/>
              <a:gd name="connsiteX3" fmla="*/ 998220 w 2781300"/>
              <a:gd name="connsiteY3" fmla="*/ 1264920 h 1264920"/>
              <a:gd name="connsiteX4" fmla="*/ 998220 w 2781300"/>
              <a:gd name="connsiteY4" fmla="*/ 693420 h 1264920"/>
              <a:gd name="connsiteX5" fmla="*/ 53340 w 2781300"/>
              <a:gd name="connsiteY5" fmla="*/ 693420 h 1264920"/>
              <a:gd name="connsiteX6" fmla="*/ 53340 w 2781300"/>
              <a:gd name="connsiteY6" fmla="*/ 0 h 1264920"/>
              <a:gd name="connsiteX0" fmla="*/ 89504 w 2727960"/>
              <a:gd name="connsiteY0" fmla="*/ 0 h 1264920"/>
              <a:gd name="connsiteX1" fmla="*/ 2727960 w 2727960"/>
              <a:gd name="connsiteY1" fmla="*/ 0 h 1264920"/>
              <a:gd name="connsiteX2" fmla="*/ 2727960 w 2727960"/>
              <a:gd name="connsiteY2" fmla="*/ 1264920 h 1264920"/>
              <a:gd name="connsiteX3" fmla="*/ 944880 w 2727960"/>
              <a:gd name="connsiteY3" fmla="*/ 1264920 h 1264920"/>
              <a:gd name="connsiteX4" fmla="*/ 944880 w 2727960"/>
              <a:gd name="connsiteY4" fmla="*/ 693420 h 1264920"/>
              <a:gd name="connsiteX5" fmla="*/ 0 w 2727960"/>
              <a:gd name="connsiteY5" fmla="*/ 693420 h 1264920"/>
              <a:gd name="connsiteX6" fmla="*/ 0 w 2727960"/>
              <a:gd name="connsiteY6" fmla="*/ 0 h 1264920"/>
              <a:gd name="connsiteX0" fmla="*/ 18034 w 2727960"/>
              <a:gd name="connsiteY0" fmla="*/ 0 h 1264920"/>
              <a:gd name="connsiteX1" fmla="*/ 2727960 w 2727960"/>
              <a:gd name="connsiteY1" fmla="*/ 0 h 1264920"/>
              <a:gd name="connsiteX2" fmla="*/ 2727960 w 2727960"/>
              <a:gd name="connsiteY2" fmla="*/ 1264920 h 1264920"/>
              <a:gd name="connsiteX3" fmla="*/ 944880 w 2727960"/>
              <a:gd name="connsiteY3" fmla="*/ 1264920 h 1264920"/>
              <a:gd name="connsiteX4" fmla="*/ 944880 w 2727960"/>
              <a:gd name="connsiteY4" fmla="*/ 693420 h 1264920"/>
              <a:gd name="connsiteX5" fmla="*/ 0 w 2727960"/>
              <a:gd name="connsiteY5" fmla="*/ 693420 h 1264920"/>
              <a:gd name="connsiteX6" fmla="*/ 0 w 2727960"/>
              <a:gd name="connsiteY6" fmla="*/ 0 h 1264920"/>
              <a:gd name="connsiteX0" fmla="*/ 18034 w 2727960"/>
              <a:gd name="connsiteY0" fmla="*/ 0 h 1264920"/>
              <a:gd name="connsiteX1" fmla="*/ 2727960 w 2727960"/>
              <a:gd name="connsiteY1" fmla="*/ 0 h 1264920"/>
              <a:gd name="connsiteX2" fmla="*/ 2727960 w 2727960"/>
              <a:gd name="connsiteY2" fmla="*/ 1264920 h 1264920"/>
              <a:gd name="connsiteX3" fmla="*/ 944880 w 2727960"/>
              <a:gd name="connsiteY3" fmla="*/ 1264920 h 1264920"/>
              <a:gd name="connsiteX4" fmla="*/ 944880 w 2727960"/>
              <a:gd name="connsiteY4" fmla="*/ 693420 h 1264920"/>
              <a:gd name="connsiteX5" fmla="*/ 0 w 2727960"/>
              <a:gd name="connsiteY5" fmla="*/ 693420 h 1264920"/>
              <a:gd name="connsiteX6" fmla="*/ 0 w 2727960"/>
              <a:gd name="connsiteY6" fmla="*/ 0 h 1264920"/>
              <a:gd name="connsiteX0" fmla="*/ 18034 w 2727960"/>
              <a:gd name="connsiteY0" fmla="*/ 3334 h 1268254"/>
              <a:gd name="connsiteX1" fmla="*/ 21431 w 2727960"/>
              <a:gd name="connsiteY1" fmla="*/ 0 h 1268254"/>
              <a:gd name="connsiteX2" fmla="*/ 2727960 w 2727960"/>
              <a:gd name="connsiteY2" fmla="*/ 3334 h 1268254"/>
              <a:gd name="connsiteX3" fmla="*/ 2727960 w 2727960"/>
              <a:gd name="connsiteY3" fmla="*/ 1268254 h 1268254"/>
              <a:gd name="connsiteX4" fmla="*/ 944880 w 2727960"/>
              <a:gd name="connsiteY4" fmla="*/ 1268254 h 1268254"/>
              <a:gd name="connsiteX5" fmla="*/ 944880 w 2727960"/>
              <a:gd name="connsiteY5" fmla="*/ 696754 h 1268254"/>
              <a:gd name="connsiteX6" fmla="*/ 0 w 2727960"/>
              <a:gd name="connsiteY6" fmla="*/ 696754 h 1268254"/>
              <a:gd name="connsiteX7" fmla="*/ 0 w 2727960"/>
              <a:gd name="connsiteY7" fmla="*/ 3334 h 1268254"/>
              <a:gd name="connsiteX0" fmla="*/ 47744 w 2757670"/>
              <a:gd name="connsiteY0" fmla="*/ 3334 h 1268254"/>
              <a:gd name="connsiteX1" fmla="*/ 51141 w 2757670"/>
              <a:gd name="connsiteY1" fmla="*/ 0 h 1268254"/>
              <a:gd name="connsiteX2" fmla="*/ 2757670 w 2757670"/>
              <a:gd name="connsiteY2" fmla="*/ 3334 h 1268254"/>
              <a:gd name="connsiteX3" fmla="*/ 2757670 w 2757670"/>
              <a:gd name="connsiteY3" fmla="*/ 1268254 h 1268254"/>
              <a:gd name="connsiteX4" fmla="*/ 974590 w 2757670"/>
              <a:gd name="connsiteY4" fmla="*/ 1268254 h 1268254"/>
              <a:gd name="connsiteX5" fmla="*/ 974590 w 2757670"/>
              <a:gd name="connsiteY5" fmla="*/ 696754 h 1268254"/>
              <a:gd name="connsiteX6" fmla="*/ 29710 w 2757670"/>
              <a:gd name="connsiteY6" fmla="*/ 696754 h 1268254"/>
              <a:gd name="connsiteX7" fmla="*/ 29710 w 2757670"/>
              <a:gd name="connsiteY7" fmla="*/ 3334 h 126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670" h="1268254">
                <a:moveTo>
                  <a:pt x="47744" y="3334"/>
                </a:moveTo>
                <a:cubicBezTo>
                  <a:pt x="48876" y="2223"/>
                  <a:pt x="0" y="1103"/>
                  <a:pt x="51141" y="0"/>
                </a:cubicBezTo>
                <a:lnTo>
                  <a:pt x="2757670" y="3334"/>
                </a:lnTo>
                <a:lnTo>
                  <a:pt x="2757670" y="1268254"/>
                </a:lnTo>
                <a:lnTo>
                  <a:pt x="974590" y="1268254"/>
                </a:lnTo>
                <a:lnTo>
                  <a:pt x="974590" y="696754"/>
                </a:lnTo>
                <a:lnTo>
                  <a:pt x="29710" y="696754"/>
                </a:lnTo>
                <a:lnTo>
                  <a:pt x="29710" y="3334"/>
                </a:lnTo>
              </a:path>
            </a:pathLst>
          </a:cu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 name="11 Forma libre"/>
          <p:cNvSpPr/>
          <p:nvPr/>
        </p:nvSpPr>
        <p:spPr>
          <a:xfrm>
            <a:off x="3169438" y="3224211"/>
            <a:ext cx="3692525" cy="1187459"/>
          </a:xfrm>
          <a:custGeom>
            <a:avLst/>
            <a:gdLst>
              <a:gd name="connsiteX0" fmla="*/ 2019300 w 3692525"/>
              <a:gd name="connsiteY0" fmla="*/ 0 h 1174750"/>
              <a:gd name="connsiteX1" fmla="*/ 2016125 w 3692525"/>
              <a:gd name="connsiteY1" fmla="*/ 679450 h 1174750"/>
              <a:gd name="connsiteX2" fmla="*/ 0 w 3692525"/>
              <a:gd name="connsiteY2" fmla="*/ 679450 h 1174750"/>
              <a:gd name="connsiteX3" fmla="*/ 0 w 3692525"/>
              <a:gd name="connsiteY3" fmla="*/ 1174750 h 1174750"/>
              <a:gd name="connsiteX4" fmla="*/ 3686175 w 3692525"/>
              <a:gd name="connsiteY4" fmla="*/ 1171575 h 1174750"/>
              <a:gd name="connsiteX5" fmla="*/ 3692525 w 3692525"/>
              <a:gd name="connsiteY5" fmla="*/ 12700 h 1174750"/>
              <a:gd name="connsiteX6" fmla="*/ 2019300 w 3692525"/>
              <a:gd name="connsiteY6" fmla="*/ 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2525" h="1174750">
                <a:moveTo>
                  <a:pt x="2019300" y="0"/>
                </a:moveTo>
                <a:cubicBezTo>
                  <a:pt x="2018242" y="226483"/>
                  <a:pt x="2017183" y="452967"/>
                  <a:pt x="2016125" y="679450"/>
                </a:cubicBezTo>
                <a:lnTo>
                  <a:pt x="0" y="679450"/>
                </a:lnTo>
                <a:lnTo>
                  <a:pt x="0" y="1174750"/>
                </a:lnTo>
                <a:lnTo>
                  <a:pt x="3686175" y="1171575"/>
                </a:lnTo>
                <a:cubicBezTo>
                  <a:pt x="3688292" y="785283"/>
                  <a:pt x="3690408" y="398992"/>
                  <a:pt x="3692525" y="12700"/>
                </a:cubicBezTo>
                <a:lnTo>
                  <a:pt x="2019300" y="0"/>
                </a:lnTo>
                <a:close/>
              </a:path>
            </a:pathLst>
          </a:cu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CuadroTexto"/>
          <p:cNvSpPr txBox="1"/>
          <p:nvPr/>
        </p:nvSpPr>
        <p:spPr>
          <a:xfrm>
            <a:off x="3083709" y="3629026"/>
            <a:ext cx="1332416" cy="307777"/>
          </a:xfrm>
          <a:prstGeom prst="rect">
            <a:avLst/>
          </a:prstGeom>
          <a:noFill/>
        </p:spPr>
        <p:txBody>
          <a:bodyPr wrap="none" rtlCol="0">
            <a:spAutoFit/>
          </a:bodyPr>
          <a:lstStyle/>
          <a:p>
            <a:r>
              <a:rPr lang="en-US" sz="1400" b="1" dirty="0" err="1" smtClean="0">
                <a:solidFill>
                  <a:srgbClr val="00B050"/>
                </a:solidFill>
              </a:rPr>
              <a:t>MappingModel</a:t>
            </a:r>
            <a:endParaRPr lang="en-US" sz="1400" b="1" dirty="0" smtClean="0">
              <a:solidFill>
                <a:srgbClr val="00B050"/>
              </a:solidFill>
            </a:endParaRPr>
          </a:p>
        </p:txBody>
      </p:sp>
      <p:sp>
        <p:nvSpPr>
          <p:cNvPr id="14" name="13 Rectángulo"/>
          <p:cNvSpPr/>
          <p:nvPr/>
        </p:nvSpPr>
        <p:spPr>
          <a:xfrm>
            <a:off x="1054869" y="5849954"/>
            <a:ext cx="3286148" cy="560392"/>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4 CuadroTexto"/>
          <p:cNvSpPr txBox="1"/>
          <p:nvPr/>
        </p:nvSpPr>
        <p:spPr>
          <a:xfrm>
            <a:off x="1054869" y="6429396"/>
            <a:ext cx="1011815" cy="307777"/>
          </a:xfrm>
          <a:prstGeom prst="rect">
            <a:avLst/>
          </a:prstGeom>
          <a:noFill/>
        </p:spPr>
        <p:txBody>
          <a:bodyPr wrap="none" rtlCol="0">
            <a:spAutoFit/>
          </a:bodyPr>
          <a:lstStyle/>
          <a:p>
            <a:r>
              <a:rPr lang="en-US" sz="1400" b="1" dirty="0" err="1" smtClean="0">
                <a:solidFill>
                  <a:srgbClr val="FF0000"/>
                </a:solidFill>
              </a:rPr>
              <a:t>UserModel</a:t>
            </a:r>
            <a:endParaRPr lang="en-US" sz="1400" b="1" dirty="0" smtClean="0">
              <a:solidFill>
                <a:srgbClr val="FF0000"/>
              </a:solidFill>
            </a:endParaRPr>
          </a:p>
        </p:txBody>
      </p:sp>
      <p:pic>
        <p:nvPicPr>
          <p:cNvPr id="43014" name="Picture 6" descr="User Icon 128x128px"/>
          <p:cNvPicPr>
            <a:picLocks noChangeAspect="1" noChangeArrowheads="1"/>
          </p:cNvPicPr>
          <p:nvPr/>
        </p:nvPicPr>
        <p:blipFill>
          <a:blip r:embed="rId4"/>
          <a:srcRect/>
          <a:stretch>
            <a:fillRect/>
          </a:stretch>
        </p:blipFill>
        <p:spPr bwMode="auto">
          <a:xfrm>
            <a:off x="7703404" y="3225704"/>
            <a:ext cx="1219200" cy="1219201"/>
          </a:xfrm>
          <a:prstGeom prst="rect">
            <a:avLst/>
          </a:prstGeom>
          <a:noFill/>
        </p:spPr>
      </p:pic>
      <p:pic>
        <p:nvPicPr>
          <p:cNvPr id="43018" name="Picture 10" descr="Attention Icon 48x48px"/>
          <p:cNvPicPr>
            <a:picLocks noChangeAspect="1" noChangeArrowheads="1"/>
          </p:cNvPicPr>
          <p:nvPr/>
        </p:nvPicPr>
        <p:blipFill>
          <a:blip r:embed="rId5"/>
          <a:srcRect/>
          <a:stretch>
            <a:fillRect/>
          </a:stretch>
        </p:blipFill>
        <p:spPr bwMode="auto">
          <a:xfrm>
            <a:off x="8490134" y="4157666"/>
            <a:ext cx="457200" cy="457200"/>
          </a:xfrm>
          <a:prstGeom prst="rect">
            <a:avLst/>
          </a:prstGeom>
          <a:noFill/>
        </p:spPr>
      </p:pic>
      <p:pic>
        <p:nvPicPr>
          <p:cNvPr id="43020" name="Picture 12"/>
          <p:cNvPicPr>
            <a:picLocks noChangeAspect="1" noChangeArrowheads="1"/>
          </p:cNvPicPr>
          <p:nvPr/>
        </p:nvPicPr>
        <p:blipFill>
          <a:blip r:embed="rId6"/>
          <a:srcRect/>
          <a:stretch>
            <a:fillRect/>
          </a:stretch>
        </p:blipFill>
        <p:spPr bwMode="auto">
          <a:xfrm>
            <a:off x="7389035" y="5620378"/>
            <a:ext cx="1628775" cy="1085850"/>
          </a:xfrm>
          <a:prstGeom prst="rect">
            <a:avLst/>
          </a:prstGeom>
          <a:noFill/>
          <a:ln w="9525">
            <a:noFill/>
            <a:miter lim="800000"/>
            <a:headEnd/>
            <a:tailEnd/>
          </a:ln>
          <a:effectLst/>
        </p:spPr>
      </p:pic>
      <p:cxnSp>
        <p:nvCxnSpPr>
          <p:cNvPr id="25" name="24 Conector recto de flecha"/>
          <p:cNvCxnSpPr>
            <a:stCxn id="43014" idx="2"/>
            <a:endCxn id="43020" idx="0"/>
          </p:cNvCxnSpPr>
          <p:nvPr/>
        </p:nvCxnSpPr>
        <p:spPr>
          <a:xfrm flipH="1">
            <a:off x="8203423" y="4444905"/>
            <a:ext cx="109581" cy="1175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6953288" y="4860137"/>
            <a:ext cx="785818"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facet</a:t>
            </a:r>
            <a:endParaRPr lang="en-US" dirty="0"/>
          </a:p>
        </p:txBody>
      </p:sp>
      <p:cxnSp>
        <p:nvCxnSpPr>
          <p:cNvPr id="28" name="27 Conector recto de flecha"/>
          <p:cNvCxnSpPr>
            <a:stCxn id="43014" idx="2"/>
            <a:endCxn id="26" idx="0"/>
          </p:cNvCxnSpPr>
          <p:nvPr/>
        </p:nvCxnSpPr>
        <p:spPr>
          <a:xfrm flipH="1">
            <a:off x="7346197" y="4444905"/>
            <a:ext cx="966807" cy="415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26" idx="2"/>
          </p:cNvCxnSpPr>
          <p:nvPr/>
        </p:nvCxnSpPr>
        <p:spPr>
          <a:xfrm>
            <a:off x="7346197" y="5145889"/>
            <a:ext cx="857227" cy="1283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1864</TotalTime>
  <Words>2560</Words>
  <Application>Microsoft Office PowerPoint</Application>
  <PresentationFormat>On-screen Show (4:3)</PresentationFormat>
  <Paragraphs>355</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Extending UsiXML  to support User-aware Interfaces</vt:lpstr>
      <vt:lpstr>Agenda</vt:lpstr>
      <vt:lpstr>Introduction</vt:lpstr>
      <vt:lpstr>Scope: User-aware UIs</vt:lpstr>
      <vt:lpstr>The UsiXML Framework</vt:lpstr>
      <vt:lpstr>The ContextModel (context of use)</vt:lpstr>
      <vt:lpstr>The UsiXML extension</vt:lpstr>
      <vt:lpstr>The Task &amp; Concepts Layer UserModel &amp; TaskModel extensions</vt:lpstr>
      <vt:lpstr>The AUI extension</vt:lpstr>
      <vt:lpstr>The CUI extension</vt:lpstr>
      <vt:lpstr>The transformation process  and the FUI</vt:lpstr>
      <vt:lpstr>The study case  The Healthy Menu</vt:lpstr>
      <vt:lpstr>Task model  and AUI</vt:lpstr>
      <vt:lpstr>The Healthy Menu Mapping model</vt:lpstr>
      <vt:lpstr>CUI – FUI (Normal Patient)</vt:lpstr>
      <vt:lpstr>CUI – FUI (Patient With Fever)</vt:lpstr>
      <vt:lpstr>CUI – FUI (Patient With Hipo/Hyper glucemy)</vt:lpstr>
      <vt:lpstr>Conclusions</vt:lpstr>
      <vt:lpstr>Future Work</vt:lpstr>
      <vt:lpstr>Thank you very much for your attenttion!</vt:lpstr>
    </vt:vector>
  </TitlesOfParts>
  <Company>Université catholique de Louvain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UsiXML to support User-aware Interfaces</dc:title>
  <dc:creator>tesorieror@gmail.com;jean.vanderdonckt@uclouvain.be</dc:creator>
  <dc:description>Mobile and portable devices require the definition of new
user interfaces (UI) capable of reducing the level of attention required by users to operate the applications they run to improve the calmness of them. To carry out this task, the next generation of UIs should be able to capture information from the context and act accordingly. This work defines an extension to the UsiXML methodology that specifies how
the information on the user is modeled and used to customize the UI. The extension is defined vertically through the methodology, affecting all layers of the methodology. In the Tasks &amp; Concepts layer, we define the user environment of the application, where roles and individuals are
characterized to represent different user situations. In the Abstract UI
layer, we relate groups of these individuals to abstract interaction objects. Thus, user situations are linked to the abstract model of the UI. In the Concrete UI layer, we specify how the information on the user is acquired and how it is related to the concrete components of the UI. This work also presents how to apply the proposed extensions to a case of study. Finally, it discusses the advantages of using this approach to model user-aware applications.</dc:description>
  <cp:lastModifiedBy>Jean Vanderdonckt</cp:lastModifiedBy>
  <cp:revision>259</cp:revision>
  <dcterms:created xsi:type="dcterms:W3CDTF">2010-06-08T13:12:47Z</dcterms:created>
  <dcterms:modified xsi:type="dcterms:W3CDTF">2010-10-15T20:59:49Z</dcterms:modified>
</cp:coreProperties>
</file>