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lv" ContentType="video/unknown"/>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7" r:id="rId3"/>
    <p:sldId id="282" r:id="rId4"/>
    <p:sldId id="279" r:id="rId5"/>
    <p:sldId id="265" r:id="rId6"/>
    <p:sldId id="278" r:id="rId7"/>
    <p:sldId id="273" r:id="rId8"/>
    <p:sldId id="280" r:id="rId9"/>
    <p:sldId id="281" r:id="rId10"/>
    <p:sldId id="283" r:id="rId11"/>
    <p:sldId id="258" r:id="rId12"/>
    <p:sldId id="291" r:id="rId13"/>
    <p:sldId id="272" r:id="rId14"/>
    <p:sldId id="292" r:id="rId15"/>
    <p:sldId id="275" r:id="rId16"/>
    <p:sldId id="263" r:id="rId17"/>
    <p:sldId id="267" r:id="rId18"/>
    <p:sldId id="288" r:id="rId19"/>
    <p:sldId id="268" r:id="rId20"/>
    <p:sldId id="259" r:id="rId21"/>
    <p:sldId id="289" r:id="rId22"/>
    <p:sldId id="269" r:id="rId23"/>
    <p:sldId id="270" r:id="rId24"/>
    <p:sldId id="260" r:id="rId25"/>
    <p:sldId id="262" r:id="rId26"/>
    <p:sldId id="264" r:id="rId27"/>
    <p:sldId id="271" r:id="rId28"/>
    <p:sldId id="261" r:id="rId29"/>
    <p:sldId id="277" r:id="rId30"/>
    <p:sldId id="276"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7" autoAdjust="0"/>
    <p:restoredTop sz="95163" autoAdjust="0"/>
  </p:normalViewPr>
  <p:slideViewPr>
    <p:cSldViewPr snapToGrid="0" snapToObjects="1">
      <p:cViewPr>
        <p:scale>
          <a:sx n="96" d="100"/>
          <a:sy n="96" d="100"/>
        </p:scale>
        <p:origin x="-1128"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31" d="100"/>
          <a:sy n="131" d="100"/>
        </p:scale>
        <p:origin x="-347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214127-F3C9-4843-A87F-FEC59C7E5B84}" type="datetime1">
              <a:rPr lang="en-US" smtClean="0"/>
              <a:t>10/27/2012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3DF9D4-46E1-5348-898F-E6028E559A82}" type="slidenum">
              <a:rPr lang="en-US" smtClean="0"/>
              <a:t>‹#›</a:t>
            </a:fld>
            <a:endParaRPr lang="en-US"/>
          </a:p>
        </p:txBody>
      </p:sp>
    </p:spTree>
    <p:extLst>
      <p:ext uri="{BB962C8B-B14F-4D97-AF65-F5344CB8AC3E}">
        <p14:creationId xmlns:p14="http://schemas.microsoft.com/office/powerpoint/2010/main" val="42510501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9E9FC0-CF65-FE4D-B94A-EACF9E923CED}" type="datetime1">
              <a:rPr lang="en-US" smtClean="0"/>
              <a:t>10/27/2012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9E32E-FA82-5744-915E-DC2BEC023C53}" type="slidenum">
              <a:rPr lang="en-US" smtClean="0"/>
              <a:t>‹#›</a:t>
            </a:fld>
            <a:endParaRPr lang="en-US"/>
          </a:p>
        </p:txBody>
      </p:sp>
    </p:spTree>
    <p:extLst>
      <p:ext uri="{BB962C8B-B14F-4D97-AF65-F5344CB8AC3E}">
        <p14:creationId xmlns:p14="http://schemas.microsoft.com/office/powerpoint/2010/main" val="17411494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a:t>
            </a:r>
            <a:r>
              <a:rPr lang="en-US" baseline="0" smtClean="0"/>
              <a:t> paper is entitled Assessing Lag Perception in Electronic Sketching</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a:t>
            </a:fld>
            <a:endParaRPr lang="en-US"/>
          </a:p>
        </p:txBody>
      </p:sp>
    </p:spTree>
    <p:extLst>
      <p:ext uri="{BB962C8B-B14F-4D97-AF65-F5344CB8AC3E}">
        <p14:creationId xmlns:p14="http://schemas.microsoft.com/office/powerpoint/2010/main" val="152977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the devices will perform differently, for a same system. Devices might have</a:t>
            </a:r>
            <a:r>
              <a:rPr lang="en-US" baseline="0" dirty="0" smtClean="0"/>
              <a:t> different</a:t>
            </a:r>
            <a:r>
              <a:rPr lang="en-US" dirty="0" smtClean="0"/>
              <a:t> processors, different operating systems. The question is “Can we use those devices for sketching?”</a:t>
            </a:r>
          </a:p>
          <a:p>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10</a:t>
            </a:fld>
            <a:endParaRPr lang="en-US"/>
          </a:p>
        </p:txBody>
      </p:sp>
    </p:spTree>
    <p:extLst>
      <p:ext uri="{BB962C8B-B14F-4D97-AF65-F5344CB8AC3E}">
        <p14:creationId xmlns:p14="http://schemas.microsoft.com/office/powerpoint/2010/main" val="277233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ran a very simple benchmark on some devices available today to see how they</a:t>
            </a:r>
            <a:r>
              <a:rPr lang="en-US" baseline="0" dirty="0" smtClean="0"/>
              <a:t> differ. We’ve performed a </a:t>
            </a:r>
            <a:r>
              <a:rPr lang="en-US" dirty="0" smtClean="0"/>
              <a:t>function that drew</a:t>
            </a:r>
            <a:r>
              <a:rPr lang="en-US" baseline="0" dirty="0" smtClean="0"/>
              <a:t> one thousand lines three times and calculated the average.</a:t>
            </a:r>
          </a:p>
          <a:p>
            <a:r>
              <a:rPr lang="en-US" baseline="0" dirty="0" smtClean="0"/>
              <a:t>We set the refresh rate to a very high value and calculated how many frames per second the device was actually able to render.</a:t>
            </a:r>
          </a:p>
          <a:p>
            <a:r>
              <a:rPr lang="en-US" baseline="0" dirty="0" smtClean="0"/>
              <a:t>This chart shows in the X axis 0 to 1000 strokes and the Y axis shows how many fps each device was able to display.</a:t>
            </a:r>
          </a:p>
          <a:p>
            <a:r>
              <a:rPr lang="en-US" baseline="0" dirty="0" smtClean="0"/>
              <a:t>We can see that there is a difference between mobile devices and desktops, as we would expect. We </a:t>
            </a:r>
            <a:r>
              <a:rPr lang="en-US" baseline="0" dirty="0" err="1" smtClean="0"/>
              <a:t>didn</a:t>
            </a:r>
            <a:r>
              <a:rPr lang="fr-FR" baseline="0" dirty="0" smtClean="0"/>
              <a:t>’</a:t>
            </a:r>
            <a:r>
              <a:rPr lang="en-US" baseline="0" dirty="0" smtClean="0"/>
              <a:t>t expect this difference to be that big.</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11</a:t>
            </a:fld>
            <a:endParaRPr lang="en-US"/>
          </a:p>
        </p:txBody>
      </p:sp>
    </p:spTree>
    <p:extLst>
      <p:ext uri="{BB962C8B-B14F-4D97-AF65-F5344CB8AC3E}">
        <p14:creationId xmlns:p14="http://schemas.microsoft.com/office/powerpoint/2010/main" val="245559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it important to identify a minimum fps rate?</a:t>
            </a:r>
          </a:p>
          <a:p>
            <a:r>
              <a:rPr lang="en-US" dirty="0" smtClean="0"/>
              <a:t>Developers would know how</a:t>
            </a:r>
            <a:r>
              <a:rPr lang="en-US" baseline="0" dirty="0" smtClean="0"/>
              <a:t> to make the sketching application respond when the performance drops to an </a:t>
            </a:r>
            <a:r>
              <a:rPr lang="en-US" baseline="0" dirty="0" err="1" smtClean="0"/>
              <a:t>unnaceptable</a:t>
            </a:r>
            <a:r>
              <a:rPr lang="en-US" baseline="0" dirty="0" smtClean="0"/>
              <a:t> rate, eventually</a:t>
            </a:r>
          </a:p>
          <a:p>
            <a:r>
              <a:rPr lang="en-US" baseline="0" dirty="0" smtClean="0"/>
              <a:t> or even maintain the refresh rate as low as possible, saving battery for instance</a:t>
            </a:r>
          </a:p>
          <a:p>
            <a:r>
              <a:rPr lang="en-US" baseline="0" dirty="0" smtClean="0"/>
              <a:t>Or we can even discard some devices for specific types of activity or user profiles if they are not able to refresh the screen at an acceptable rate.</a:t>
            </a:r>
          </a:p>
          <a:p>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12</a:t>
            </a:fld>
            <a:endParaRPr lang="en-US"/>
          </a:p>
        </p:txBody>
      </p:sp>
    </p:spTree>
    <p:extLst>
      <p:ext uri="{BB962C8B-B14F-4D97-AF65-F5344CB8AC3E}">
        <p14:creationId xmlns:p14="http://schemas.microsoft.com/office/powerpoint/2010/main" val="143351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13</a:t>
            </a:fld>
            <a:endParaRPr lang="en-US"/>
          </a:p>
        </p:txBody>
      </p:sp>
    </p:spTree>
    <p:extLst>
      <p:ext uri="{BB962C8B-B14F-4D97-AF65-F5344CB8AC3E}">
        <p14:creationId xmlns:p14="http://schemas.microsoft.com/office/powerpoint/2010/main" val="714253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a Wacom </a:t>
            </a:r>
            <a:r>
              <a:rPr lang="en-US" dirty="0" err="1" smtClean="0"/>
              <a:t>Cintiq</a:t>
            </a:r>
            <a:r>
              <a:rPr lang="en-US" dirty="0" smtClean="0"/>
              <a:t> with a refresh rate of 75Hz, so </a:t>
            </a:r>
            <a:r>
              <a:rPr lang="en-US" dirty="0" err="1" smtClean="0"/>
              <a:t>qw</a:t>
            </a:r>
            <a:r>
              <a:rPr lang="en-US" dirty="0" smtClean="0"/>
              <a:t> could vary</a:t>
            </a:r>
            <a:r>
              <a:rPr lang="en-US" baseline="0" dirty="0" smtClean="0"/>
              <a:t> the FPS response from 0 to 75 FPS.</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15</a:t>
            </a:fld>
            <a:endParaRPr lang="en-US"/>
          </a:p>
        </p:txBody>
      </p:sp>
    </p:spTree>
    <p:extLst>
      <p:ext uri="{BB962C8B-B14F-4D97-AF65-F5344CB8AC3E}">
        <p14:creationId xmlns:p14="http://schemas.microsoft.com/office/powerpoint/2010/main" val="8121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separated the subjects into two groups, based</a:t>
            </a:r>
            <a:r>
              <a:rPr lang="en-US" baseline="0" dirty="0" smtClean="0"/>
              <a:t> on the average “points per second” they produced. In other words, we separated them by their drawing speed.</a:t>
            </a:r>
          </a:p>
          <a:p>
            <a:r>
              <a:rPr lang="en-US" baseline="0" dirty="0" smtClean="0"/>
              <a:t>We’ve calculated the speed based on all the samples they produced during the experiment.</a:t>
            </a:r>
          </a:p>
          <a:p>
            <a:r>
              <a:rPr lang="en-US" baseline="0" dirty="0" smtClean="0"/>
              <a:t>Since the subjects had different profiles, we thought that the speed would vary, </a:t>
            </a:r>
          </a:p>
          <a:p>
            <a:r>
              <a:rPr lang="en-US" baseline="0" dirty="0" smtClean="0"/>
              <a:t>So This helped us to better analyze the data.</a:t>
            </a:r>
          </a:p>
        </p:txBody>
      </p:sp>
      <p:sp>
        <p:nvSpPr>
          <p:cNvPr id="4" name="Slide Number Placeholder 3"/>
          <p:cNvSpPr>
            <a:spLocks noGrp="1"/>
          </p:cNvSpPr>
          <p:nvPr>
            <p:ph type="sldNum" sz="quarter" idx="10"/>
          </p:nvPr>
        </p:nvSpPr>
        <p:spPr/>
        <p:txBody>
          <a:bodyPr/>
          <a:lstStyle/>
          <a:p>
            <a:fld id="{0149E32E-FA82-5744-915E-DC2BEC023C53}" type="slidenum">
              <a:rPr lang="en-US" smtClean="0"/>
              <a:t>16</a:t>
            </a:fld>
            <a:endParaRPr lang="en-US"/>
          </a:p>
        </p:txBody>
      </p:sp>
    </p:spTree>
    <p:extLst>
      <p:ext uri="{BB962C8B-B14F-4D97-AF65-F5344CB8AC3E}">
        <p14:creationId xmlns:p14="http://schemas.microsoft.com/office/powerpoint/2010/main" val="820155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a:t>
            </a:r>
            <a:r>
              <a:rPr lang="en-US" dirty="0" smtClean="0"/>
              <a:t>he first phase we asked subjects to draw a</a:t>
            </a:r>
            <a:r>
              <a:rPr lang="en-US" baseline="0" dirty="0" smtClean="0"/>
              <a:t> square on each part of the screen and then click the buttons EQUAL or DIFFERENT. Each screen had a different FPS value, chosen in a random order.</a:t>
            </a:r>
            <a:endParaRPr lang="en-US" dirty="0" smtClean="0"/>
          </a:p>
          <a:p>
            <a:r>
              <a:rPr lang="en-US" dirty="0" smtClean="0"/>
              <a:t>The goal was to find out how subjects</a:t>
            </a:r>
            <a:r>
              <a:rPr lang="en-US" baseline="0" dirty="0" smtClean="0"/>
              <a:t> would perceive differences of 2, 5 and 10 FPS. </a:t>
            </a:r>
          </a:p>
          <a:p>
            <a:r>
              <a:rPr lang="en-US" baseline="0" dirty="0" smtClean="0"/>
              <a:t>Our </a:t>
            </a:r>
            <a:r>
              <a:rPr lang="en-US" baseline="0" dirty="0" err="1" smtClean="0"/>
              <a:t>hypotesis</a:t>
            </a:r>
            <a:r>
              <a:rPr lang="en-US" baseline="0" dirty="0" smtClean="0"/>
              <a:t> is that subjects would perceive big differences more often than small differences.</a:t>
            </a:r>
            <a:endParaRPr lang="en-US" dirty="0" smtClean="0"/>
          </a:p>
        </p:txBody>
      </p:sp>
      <p:sp>
        <p:nvSpPr>
          <p:cNvPr id="4" name="Slide Number Placeholder 3"/>
          <p:cNvSpPr>
            <a:spLocks noGrp="1"/>
          </p:cNvSpPr>
          <p:nvPr>
            <p:ph type="sldNum" sz="quarter" idx="10"/>
          </p:nvPr>
        </p:nvSpPr>
        <p:spPr/>
        <p:txBody>
          <a:bodyPr/>
          <a:lstStyle/>
          <a:p>
            <a:fld id="{0149E32E-FA82-5744-915E-DC2BEC023C53}" type="slidenum">
              <a:rPr lang="en-US" smtClean="0"/>
              <a:t>17</a:t>
            </a:fld>
            <a:endParaRPr lang="en-US"/>
          </a:p>
        </p:txBody>
      </p:sp>
    </p:spTree>
    <p:extLst>
      <p:ext uri="{BB962C8B-B14F-4D97-AF65-F5344CB8AC3E}">
        <p14:creationId xmlns:p14="http://schemas.microsoft.com/office/powerpoint/2010/main" val="791817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are the comparisons made for the different FPS ranges. They vary from 0 to 75 FPS since this was the physical limit of the display.</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18</a:t>
            </a:fld>
            <a:endParaRPr lang="en-US"/>
          </a:p>
        </p:txBody>
      </p:sp>
    </p:spTree>
    <p:extLst>
      <p:ext uri="{BB962C8B-B14F-4D97-AF65-F5344CB8AC3E}">
        <p14:creationId xmlns:p14="http://schemas.microsoft.com/office/powerpoint/2010/main" val="3088178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subjects had to draw a</a:t>
            </a:r>
            <a:r>
              <a:rPr lang="en-US" baseline="0" dirty="0" smtClean="0"/>
              <a:t> square on each part of the screen and click a button that said EQUAL or DIFFERENT</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19</a:t>
            </a:fld>
            <a:endParaRPr lang="en-US"/>
          </a:p>
        </p:txBody>
      </p:sp>
    </p:spTree>
    <p:extLst>
      <p:ext uri="{BB962C8B-B14F-4D97-AF65-F5344CB8AC3E}">
        <p14:creationId xmlns:p14="http://schemas.microsoft.com/office/powerpoint/2010/main" val="3766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a:t>
            </a:r>
            <a:r>
              <a:rPr lang="en-US" baseline="0" dirty="0" smtClean="0"/>
              <a:t> shows how many times subjects clicked DIFFERENT for the different pairs of FPS. In the Y axis.</a:t>
            </a:r>
          </a:p>
          <a:p>
            <a:r>
              <a:rPr lang="en-US" baseline="0" dirty="0" smtClean="0"/>
              <a:t>I the X axis show the FPS pairs (2, 5 and 10) and the groups A and B</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20</a:t>
            </a:fld>
            <a:endParaRPr lang="en-US"/>
          </a:p>
        </p:txBody>
      </p:sp>
    </p:spTree>
    <p:extLst>
      <p:ext uri="{BB962C8B-B14F-4D97-AF65-F5344CB8AC3E}">
        <p14:creationId xmlns:p14="http://schemas.microsoft.com/office/powerpoint/2010/main" val="262558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this</a:t>
            </a:r>
            <a:r>
              <a:rPr lang="en-US" baseline="0" smtClean="0"/>
              <a:t> is the</a:t>
            </a:r>
            <a:r>
              <a:rPr lang="en-US" smtClean="0"/>
              <a:t> agenda of this presentation. I will talk about the lag problem</a:t>
            </a:r>
          </a:p>
          <a:p>
            <a:r>
              <a:rPr lang="en-US" smtClean="0"/>
              <a:t>And the</a:t>
            </a:r>
            <a:r>
              <a:rPr lang="en-US" baseline="0" smtClean="0"/>
              <a:t> motivation which is Sketching on different devices</a:t>
            </a:r>
          </a:p>
          <a:p>
            <a:r>
              <a:rPr lang="en-US" baseline="0" smtClean="0"/>
              <a:t>Then I will talk about the experiment we conducted to address the problem into that context,</a:t>
            </a:r>
          </a:p>
          <a:p>
            <a:r>
              <a:rPr lang="en-US" baseline="0" smtClean="0"/>
              <a:t>Our findings and conclusion</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a:t>
            </a:fld>
            <a:endParaRPr lang="en-US"/>
          </a:p>
        </p:txBody>
      </p:sp>
    </p:spTree>
    <p:extLst>
      <p:ext uri="{BB962C8B-B14F-4D97-AF65-F5344CB8AC3E}">
        <p14:creationId xmlns:p14="http://schemas.microsoft.com/office/powerpoint/2010/main" val="234126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a:t>
            </a:r>
            <a:r>
              <a:rPr lang="en-US" baseline="0" dirty="0" smtClean="0"/>
              <a:t> result of this phase was not conclusive in the sense that we cannot say that subjects perceive differences of 10 FPS more often than 2 FPS. </a:t>
            </a:r>
          </a:p>
          <a:p>
            <a:r>
              <a:rPr lang="en-US" baseline="0" dirty="0" smtClean="0"/>
              <a:t>Perhaps what we thought was a big difference in the end was too small to be perceived. </a:t>
            </a:r>
          </a:p>
          <a:p>
            <a:r>
              <a:rPr lang="en-US" baseline="0" dirty="0" smtClean="0"/>
              <a:t>The difference was not </a:t>
            </a:r>
            <a:r>
              <a:rPr lang="en-US" baseline="0" dirty="0" err="1" smtClean="0"/>
              <a:t>significative</a:t>
            </a:r>
            <a:r>
              <a:rPr lang="en-US" baseline="0" dirty="0" smtClean="0"/>
              <a:t> between FPS groups nor between FAST and SLOW groups</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21</a:t>
            </a:fld>
            <a:endParaRPr lang="en-US"/>
          </a:p>
        </p:txBody>
      </p:sp>
    </p:spTree>
    <p:extLst>
      <p:ext uri="{BB962C8B-B14F-4D97-AF65-F5344CB8AC3E}">
        <p14:creationId xmlns:p14="http://schemas.microsoft.com/office/powerpoint/2010/main" val="2625587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 second phase gave us very</a:t>
            </a:r>
            <a:r>
              <a:rPr lang="en-US" baseline="0" dirty="0" smtClean="0"/>
              <a:t> sound results. </a:t>
            </a:r>
            <a:r>
              <a:rPr lang="en-US" dirty="0" smtClean="0"/>
              <a:t>It was</a:t>
            </a:r>
            <a:r>
              <a:rPr lang="en-US" baseline="0" dirty="0" smtClean="0"/>
              <a:t> based on </a:t>
            </a:r>
            <a:r>
              <a:rPr lang="en-US" baseline="0" dirty="0" err="1" smtClean="0"/>
              <a:t>Likert</a:t>
            </a:r>
            <a:r>
              <a:rPr lang="en-US" baseline="0" dirty="0" smtClean="0"/>
              <a:t> scale grading of the fps rates. Subjects would asked to raw a square and grade the speed presented by the system. The grades were “Really BAD, BAD, NEUTRAL, GOOD and REALLY GOOD” . As you can see in the small faces on top.</a:t>
            </a:r>
          </a:p>
          <a:p>
            <a:r>
              <a:rPr lang="en-US" baseline="0" dirty="0" smtClean="0"/>
              <a:t>The question was “how happy are you with this response rate?”</a:t>
            </a:r>
          </a:p>
          <a:p>
            <a:r>
              <a:rPr lang="en-US" baseline="0" dirty="0" smtClean="0"/>
              <a:t>We expected subjects to grade as BAD the lower range of FPS and as GOOD the high FPS’s.</a:t>
            </a:r>
          </a:p>
          <a:p>
            <a:r>
              <a:rPr lang="en-US" baseline="0" dirty="0" smtClean="0"/>
              <a:t>Our </a:t>
            </a:r>
            <a:r>
              <a:rPr lang="en-US" baseline="0" dirty="0" err="1" smtClean="0"/>
              <a:t>hypotesis</a:t>
            </a:r>
            <a:r>
              <a:rPr lang="en-US" baseline="0" dirty="0" smtClean="0"/>
              <a:t> was that there would be a given range of FPS in which subjects would stop grading good and really good, that would mean there is a “turning point”</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22</a:t>
            </a:fld>
            <a:endParaRPr lang="en-US"/>
          </a:p>
        </p:txBody>
      </p:sp>
    </p:spTree>
    <p:extLst>
      <p:ext uri="{BB962C8B-B14F-4D97-AF65-F5344CB8AC3E}">
        <p14:creationId xmlns:p14="http://schemas.microsoft.com/office/powerpoint/2010/main" val="774246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FPS</a:t>
            </a:r>
            <a:r>
              <a:rPr lang="en-US" baseline="0" dirty="0" smtClean="0"/>
              <a:t> rates were shown in a random order.</a:t>
            </a:r>
          </a:p>
          <a:p>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23</a:t>
            </a:fld>
            <a:endParaRPr lang="en-US"/>
          </a:p>
        </p:txBody>
      </p:sp>
    </p:spTree>
    <p:extLst>
      <p:ext uri="{BB962C8B-B14F-4D97-AF65-F5344CB8AC3E}">
        <p14:creationId xmlns:p14="http://schemas.microsoft.com/office/powerpoint/2010/main" val="1928871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grade had a value from</a:t>
            </a:r>
            <a:r>
              <a:rPr lang="en-US" baseline="0" dirty="0" smtClean="0"/>
              <a:t> 1 to 5 (in the Y axis) and we can see that the grades increased with the FPS values, in the X axis. </a:t>
            </a:r>
          </a:p>
          <a:p>
            <a:r>
              <a:rPr lang="en-US" baseline="0" dirty="0" smtClean="0"/>
              <a:t>This is a consistent result and confirmed the </a:t>
            </a:r>
            <a:r>
              <a:rPr lang="en-US" baseline="0" dirty="0" err="1" smtClean="0"/>
              <a:t>hypotesis</a:t>
            </a:r>
            <a:r>
              <a:rPr lang="en-US" baseline="0" dirty="0" smtClean="0"/>
              <a:t> that lower FPS values would receive lower grades, and high FPS high grades.</a:t>
            </a:r>
          </a:p>
          <a:p>
            <a:r>
              <a:rPr lang="en-US" baseline="0" dirty="0" smtClean="0"/>
              <a:t>Now we are interested into knowing when the grades started to stabilize, that would mean “from this FPS on, there is not a significant difference”</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24</a:t>
            </a:fld>
            <a:endParaRPr lang="en-US"/>
          </a:p>
        </p:txBody>
      </p:sp>
    </p:spTree>
    <p:extLst>
      <p:ext uri="{BB962C8B-B14F-4D97-AF65-F5344CB8AC3E}">
        <p14:creationId xmlns:p14="http://schemas.microsoft.com/office/powerpoint/2010/main" val="1305662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summed</a:t>
            </a:r>
            <a:r>
              <a:rPr lang="en-US" baseline="0" dirty="0" smtClean="0"/>
              <a:t> up the values neutral, good and really good and this is what we got. We can see that the acceptance result varies a lot between 0 and 24, and from that point on users are pretty much satisfied. So we would have a range of </a:t>
            </a:r>
            <a:r>
              <a:rPr lang="en-US" baseline="0" dirty="0" err="1" smtClean="0"/>
              <a:t>aceptance</a:t>
            </a:r>
            <a:r>
              <a:rPr lang="en-US" baseline="0" dirty="0" smtClean="0"/>
              <a:t> from 24 FPS on. </a:t>
            </a:r>
          </a:p>
          <a:p>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25</a:t>
            </a:fld>
            <a:endParaRPr lang="en-US"/>
          </a:p>
        </p:txBody>
      </p:sp>
    </p:spTree>
    <p:extLst>
      <p:ext uri="{BB962C8B-B14F-4D97-AF65-F5344CB8AC3E}">
        <p14:creationId xmlns:p14="http://schemas.microsoft.com/office/powerpoint/2010/main" val="2466668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interesting result</a:t>
            </a:r>
            <a:r>
              <a:rPr lang="en-US" baseline="0" dirty="0" smtClean="0"/>
              <a:t> is that the slow group gave more good grades than the fast group. The fast group was less satisfied with the FPS rates than the slow group.</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26</a:t>
            </a:fld>
            <a:endParaRPr lang="en-US"/>
          </a:p>
        </p:txBody>
      </p:sp>
    </p:spTree>
    <p:extLst>
      <p:ext uri="{BB962C8B-B14F-4D97-AF65-F5344CB8AC3E}">
        <p14:creationId xmlns:p14="http://schemas.microsoft.com/office/powerpoint/2010/main" val="2574260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phase was the active selection. Here subjects could control</a:t>
            </a:r>
            <a:r>
              <a:rPr lang="en-US" baseline="0" dirty="0" smtClean="0"/>
              <a:t> the speed, like in the first video I showed, with the scrollbar.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asked “</a:t>
            </a:r>
            <a:r>
              <a:rPr lang="en-US" baseline="0" dirty="0" err="1" smtClean="0"/>
              <a:t>Whats</a:t>
            </a:r>
            <a:r>
              <a:rPr lang="en-US" baseline="0" dirty="0" smtClean="0"/>
              <a:t> the </a:t>
            </a:r>
            <a:r>
              <a:rPr lang="en-US" baseline="0" dirty="0" err="1" smtClean="0"/>
              <a:t>minimim</a:t>
            </a:r>
            <a:r>
              <a:rPr lang="en-US" baseline="0" dirty="0" smtClean="0"/>
              <a:t> in your opinion?” This was totally subjective</a:t>
            </a:r>
            <a:endParaRPr lang="en-US" dirty="0" smtClean="0"/>
          </a:p>
          <a:p>
            <a:r>
              <a:rPr lang="en-US" baseline="0" dirty="0" smtClean="0"/>
              <a:t>and the goal was to join the results with the second phase.</a:t>
            </a:r>
          </a:p>
        </p:txBody>
      </p:sp>
      <p:sp>
        <p:nvSpPr>
          <p:cNvPr id="4" name="Slide Number Placeholder 3"/>
          <p:cNvSpPr>
            <a:spLocks noGrp="1"/>
          </p:cNvSpPr>
          <p:nvPr>
            <p:ph type="sldNum" sz="quarter" idx="10"/>
          </p:nvPr>
        </p:nvSpPr>
        <p:spPr/>
        <p:txBody>
          <a:bodyPr/>
          <a:lstStyle/>
          <a:p>
            <a:fld id="{0149E32E-FA82-5744-915E-DC2BEC023C53}" type="slidenum">
              <a:rPr lang="en-US" smtClean="0"/>
              <a:t>27</a:t>
            </a:fld>
            <a:endParaRPr lang="en-US"/>
          </a:p>
        </p:txBody>
      </p:sp>
    </p:spTree>
    <p:extLst>
      <p:ext uri="{BB962C8B-B14F-4D97-AF65-F5344CB8AC3E}">
        <p14:creationId xmlns:p14="http://schemas.microsoft.com/office/powerpoint/2010/main" val="1115674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Y axis we have the groups, and in the X axis we have the FPS values they have</a:t>
            </a:r>
            <a:r>
              <a:rPr lang="en-US" baseline="0" dirty="0" smtClean="0"/>
              <a:t> chosen.</a:t>
            </a:r>
            <a:endParaRPr lang="en-US" dirty="0" smtClean="0"/>
          </a:p>
          <a:p>
            <a:r>
              <a:rPr lang="en-US" dirty="0" smtClean="0"/>
              <a:t>Again, we</a:t>
            </a:r>
            <a:r>
              <a:rPr lang="en-US" baseline="0" dirty="0" smtClean="0"/>
              <a:t> see the consistency, the slow group were really satisfied with lower FPS rates, from 20 to 34.</a:t>
            </a:r>
          </a:p>
          <a:p>
            <a:r>
              <a:rPr lang="en-US" baseline="0" dirty="0" smtClean="0"/>
              <a:t>And the fast group were satisfied with a higher fps range, of 23 to 41.</a:t>
            </a:r>
          </a:p>
          <a:p>
            <a:endParaRPr lang="en-US" baseline="0" dirty="0" smtClean="0"/>
          </a:p>
          <a:p>
            <a:r>
              <a:rPr lang="en-US" baseline="0" dirty="0" smtClean="0"/>
              <a:t>When we joined the two groups, we got an overall minimum result of 20 FPS excluding the outliers.</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28</a:t>
            </a:fld>
            <a:endParaRPr lang="en-US"/>
          </a:p>
        </p:txBody>
      </p:sp>
    </p:spTree>
    <p:extLst>
      <p:ext uri="{BB962C8B-B14F-4D97-AF65-F5344CB8AC3E}">
        <p14:creationId xmlns:p14="http://schemas.microsoft.com/office/powerpoint/2010/main" val="282498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summary of the findings is that “the range below 20 fps was rejected, and </a:t>
            </a:r>
            <a:r>
              <a:rPr lang="x-none" dirty="0" smtClean="0"/>
              <a:t>the grades were not significantly different </a:t>
            </a:r>
            <a:r>
              <a:rPr lang="en-US" baseline="0" dirty="0" smtClean="0"/>
              <a:t>above 24 FPS”</a:t>
            </a:r>
          </a:p>
          <a:p>
            <a:r>
              <a:rPr lang="en-US" baseline="0" dirty="0" smtClean="0"/>
              <a:t>That would give us a range of 20 to 24 FPS as a minimum.</a:t>
            </a:r>
          </a:p>
          <a:p>
            <a:r>
              <a:rPr lang="en-US" baseline="0" dirty="0" smtClean="0"/>
              <a:t>And based on the first phase, we found no conclusive evidence that subjects perceived differences of 2, 5 and 10. </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29</a:t>
            </a:fld>
            <a:endParaRPr lang="en-US"/>
          </a:p>
        </p:txBody>
      </p:sp>
    </p:spTree>
    <p:extLst>
      <p:ext uri="{BB962C8B-B14F-4D97-AF65-F5344CB8AC3E}">
        <p14:creationId xmlns:p14="http://schemas.microsoft.com/office/powerpoint/2010/main" val="344567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paper</a:t>
            </a:r>
            <a:r>
              <a:rPr lang="en-US" dirty="0" smtClean="0"/>
              <a:t> was motivated by the question “What makes a device suitable or unsuitable for sketching?”.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are probably a lot of factors we could analyze to answer that question,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of them is LAG</a:t>
            </a:r>
            <a:endParaRPr lang="en-US" dirty="0" smtClean="0"/>
          </a:p>
        </p:txBody>
      </p:sp>
      <p:sp>
        <p:nvSpPr>
          <p:cNvPr id="4" name="Slide Number Placeholder 3"/>
          <p:cNvSpPr>
            <a:spLocks noGrp="1"/>
          </p:cNvSpPr>
          <p:nvPr>
            <p:ph type="sldNum" sz="quarter" idx="10"/>
          </p:nvPr>
        </p:nvSpPr>
        <p:spPr/>
        <p:txBody>
          <a:bodyPr/>
          <a:lstStyle/>
          <a:p>
            <a:fld id="{0149E32E-FA82-5744-915E-DC2BEC023C53}" type="slidenum">
              <a:rPr lang="en-US" smtClean="0"/>
              <a:t>3</a:t>
            </a:fld>
            <a:endParaRPr lang="en-US"/>
          </a:p>
        </p:txBody>
      </p:sp>
    </p:spTree>
    <p:extLst>
      <p:ext uri="{BB962C8B-B14F-4D97-AF65-F5344CB8AC3E}">
        <p14:creationId xmlns:p14="http://schemas.microsoft.com/office/powerpoint/2010/main" val="341756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LAG? I have prepared a video to explain it.</a:t>
            </a:r>
          </a:p>
          <a:p>
            <a:r>
              <a:rPr lang="en-US" dirty="0" smtClean="0"/>
              <a:t>I will refer to Lag</a:t>
            </a:r>
            <a:r>
              <a:rPr lang="en-US" baseline="0" dirty="0" smtClean="0"/>
              <a:t> as the moment between the actual stroke drawing and what the system underneath is capable of rendering.</a:t>
            </a:r>
          </a:p>
          <a:p>
            <a:r>
              <a:rPr lang="en-US" baseline="0" dirty="0" smtClean="0"/>
              <a:t>I will use FPS to refer to the speed in frames per second. The different speeds we are using here are set using the scrollbar at the top, and we can see how the rendering differs.</a:t>
            </a:r>
          </a:p>
          <a:p>
            <a:r>
              <a:rPr lang="en-US" baseline="0" dirty="0" smtClean="0"/>
              <a:t>This difference can occur in different platforms, because they have different processing capabilities or due to other processes running on the system, </a:t>
            </a:r>
            <a:endParaRPr lang="en-US" dirty="0" smtClean="0"/>
          </a:p>
        </p:txBody>
      </p:sp>
      <p:sp>
        <p:nvSpPr>
          <p:cNvPr id="4" name="Slide Number Placeholder 3"/>
          <p:cNvSpPr>
            <a:spLocks noGrp="1"/>
          </p:cNvSpPr>
          <p:nvPr>
            <p:ph type="sldNum" sz="quarter" idx="10"/>
          </p:nvPr>
        </p:nvSpPr>
        <p:spPr/>
        <p:txBody>
          <a:bodyPr/>
          <a:lstStyle/>
          <a:p>
            <a:fld id="{0149E32E-FA82-5744-915E-DC2BEC023C53}" type="slidenum">
              <a:rPr lang="en-US" smtClean="0"/>
              <a:t>4</a:t>
            </a:fld>
            <a:endParaRPr lang="en-US"/>
          </a:p>
        </p:txBody>
      </p:sp>
    </p:spTree>
    <p:extLst>
      <p:ext uri="{BB962C8B-B14F-4D97-AF65-F5344CB8AC3E}">
        <p14:creationId xmlns:p14="http://schemas.microsoft.com/office/powerpoint/2010/main" val="113536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lag</a:t>
            </a:r>
            <a:r>
              <a:rPr lang="en-US" dirty="0" smtClean="0"/>
              <a:t> In electronic sketching is composed by mainly three parts, first the input latency:</a:t>
            </a:r>
            <a:r>
              <a:rPr lang="en-US" baseline="0" dirty="0" smtClean="0"/>
              <a:t> the time it takes for the device to capture the movement</a:t>
            </a:r>
          </a:p>
          <a:p>
            <a:r>
              <a:rPr lang="en-US" baseline="0" dirty="0" smtClean="0"/>
              <a:t>Then the hardware feedback: its the refresh rate usually expressed in HZ, for instance I have in my laptop screen a refresh rate of 60 HZ. That gives us a practical upper limit of 60 Frames per second.</a:t>
            </a:r>
          </a:p>
          <a:p>
            <a:r>
              <a:rPr lang="en-US" baseline="0" dirty="0" smtClean="0"/>
              <a:t>And the software feedback, which we can control </a:t>
            </a:r>
            <a:r>
              <a:rPr lang="en-US" baseline="0" dirty="0" err="1" smtClean="0"/>
              <a:t>programatically</a:t>
            </a:r>
            <a:r>
              <a:rPr lang="en-US" baseline="0" dirty="0" smtClean="0"/>
              <a:t>, This component is the focus of this work.</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5</a:t>
            </a:fld>
            <a:endParaRPr lang="en-US"/>
          </a:p>
        </p:txBody>
      </p:sp>
    </p:spTree>
    <p:extLst>
      <p:ext uri="{BB962C8B-B14F-4D97-AF65-F5344CB8AC3E}">
        <p14:creationId xmlns:p14="http://schemas.microsoft.com/office/powerpoint/2010/main" val="424225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to control the refresh</a:t>
            </a:r>
            <a:r>
              <a:rPr lang="en-US" baseline="0" dirty="0" smtClean="0"/>
              <a:t> rate in a program? We divide one second by the desired </a:t>
            </a:r>
            <a:r>
              <a:rPr lang="en-US" baseline="0" dirty="0" err="1" smtClean="0"/>
              <a:t>ammount</a:t>
            </a:r>
            <a:r>
              <a:rPr lang="en-US" baseline="0" dirty="0" smtClean="0"/>
              <a:t> of frames per second, then we know how often we have to refresh the screen. </a:t>
            </a:r>
          </a:p>
          <a:p>
            <a:r>
              <a:rPr lang="en-US" baseline="0" dirty="0" smtClean="0"/>
              <a:t>This is a very simple function in </a:t>
            </a:r>
            <a:r>
              <a:rPr lang="en-US" baseline="0" dirty="0" err="1" smtClean="0"/>
              <a:t>Javascript</a:t>
            </a:r>
            <a:r>
              <a:rPr lang="en-US" baseline="0" dirty="0" smtClean="0"/>
              <a:t> that updates the screen based on a set of captured points, each 33 </a:t>
            </a:r>
            <a:r>
              <a:rPr lang="en-US" baseline="0" dirty="0" err="1" smtClean="0"/>
              <a:t>miliseconds</a:t>
            </a:r>
            <a:r>
              <a:rPr lang="en-US" baseline="0" dirty="0" smtClean="0"/>
              <a:t>.</a:t>
            </a:r>
          </a:p>
          <a:p>
            <a:r>
              <a:rPr lang="en-US" baseline="0" dirty="0" smtClean="0"/>
              <a:t>We are trying to discover with this work what is the lower possible number for the sketching activity to be comfortable for the users.</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6</a:t>
            </a:fld>
            <a:endParaRPr lang="en-US"/>
          </a:p>
        </p:txBody>
      </p:sp>
    </p:spTree>
    <p:extLst>
      <p:ext uri="{BB962C8B-B14F-4D97-AF65-F5344CB8AC3E}">
        <p14:creationId xmlns:p14="http://schemas.microsoft.com/office/powerpoint/2010/main" val="198105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paper was motivated by the research </a:t>
            </a:r>
            <a:r>
              <a:rPr lang="en-US" baseline="0" dirty="0" err="1" smtClean="0"/>
              <a:t>im</a:t>
            </a:r>
            <a:r>
              <a:rPr lang="en-US" baseline="0" dirty="0" smtClean="0"/>
              <a:t> currently conducting on sketching in a multi-platform context. We could call it cross-device sketching. </a:t>
            </a:r>
          </a:p>
          <a:p>
            <a:r>
              <a:rPr lang="en-US" baseline="0" dirty="0" smtClean="0"/>
              <a:t>Its possible to create a system that offers flexibility for designers to use whatever device they want </a:t>
            </a:r>
          </a:p>
          <a:p>
            <a:r>
              <a:rPr lang="en-US" baseline="0" dirty="0" smtClean="0"/>
              <a:t>So they can sketch and prototype interfaces. </a:t>
            </a:r>
          </a:p>
          <a:p>
            <a:r>
              <a:rPr lang="en-US" baseline="0" dirty="0" smtClean="0"/>
              <a:t>The goal is to also allow designers to test solutions directly on the device they want the application to be used. </a:t>
            </a:r>
          </a:p>
          <a:p>
            <a:r>
              <a:rPr lang="en-US" baseline="0" dirty="0" smtClean="0"/>
              <a:t>And I’m using HTML5 for doing that. So if a device has a browser, a designer could use it.</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7</a:t>
            </a:fld>
            <a:endParaRPr lang="en-US"/>
          </a:p>
        </p:txBody>
      </p:sp>
    </p:spTree>
    <p:extLst>
      <p:ext uri="{BB962C8B-B14F-4D97-AF65-F5344CB8AC3E}">
        <p14:creationId xmlns:p14="http://schemas.microsoft.com/office/powerpoint/2010/main" val="232377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a:t>
            </a:r>
            <a:r>
              <a:rPr lang="en-US" baseline="0" dirty="0" smtClean="0"/>
              <a:t> an estimate made by CISCO that b</a:t>
            </a:r>
            <a:r>
              <a:rPr lang="en-US" dirty="0" smtClean="0"/>
              <a:t>y the end of 2016 </a:t>
            </a:r>
            <a:r>
              <a:rPr lang="en-US" baseline="0" dirty="0" smtClean="0"/>
              <a:t>there would be more devices than people in the world. </a:t>
            </a:r>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8</a:t>
            </a:fld>
            <a:endParaRPr lang="en-US"/>
          </a:p>
        </p:txBody>
      </p:sp>
    </p:spTree>
    <p:extLst>
      <p:ext uri="{BB962C8B-B14F-4D97-AF65-F5344CB8AC3E}">
        <p14:creationId xmlns:p14="http://schemas.microsoft.com/office/powerpoint/2010/main" val="232377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creates a huge pressure on Designers, that  will</a:t>
            </a:r>
            <a:r>
              <a:rPr lang="en-US" baseline="0" dirty="0" smtClean="0"/>
              <a:t> need to address a lot more things than today. Those devices will be tablets, smartphones, foldable-display devices, who knows?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by using a cross-device system for prototyping, a designer would be able to perceive if an idea would work or not on a specific device, or in  specific context,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some sort of in the wild prototyping</a:t>
            </a:r>
            <a:endParaRPr lang="en-US" dirty="0"/>
          </a:p>
          <a:p>
            <a:endParaRPr lang="en-US" dirty="0"/>
          </a:p>
        </p:txBody>
      </p:sp>
      <p:sp>
        <p:nvSpPr>
          <p:cNvPr id="4" name="Slide Number Placeholder 3"/>
          <p:cNvSpPr>
            <a:spLocks noGrp="1"/>
          </p:cNvSpPr>
          <p:nvPr>
            <p:ph type="sldNum" sz="quarter" idx="10"/>
          </p:nvPr>
        </p:nvSpPr>
        <p:spPr/>
        <p:txBody>
          <a:bodyPr/>
          <a:lstStyle/>
          <a:p>
            <a:fld id="{0149E32E-FA82-5744-915E-DC2BEC023C53}" type="slidenum">
              <a:rPr lang="en-US" smtClean="0"/>
              <a:t>9</a:t>
            </a:fld>
            <a:endParaRPr lang="en-US"/>
          </a:p>
        </p:txBody>
      </p:sp>
    </p:spTree>
    <p:extLst>
      <p:ext uri="{BB962C8B-B14F-4D97-AF65-F5344CB8AC3E}">
        <p14:creationId xmlns:p14="http://schemas.microsoft.com/office/powerpoint/2010/main" val="232377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x-none"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7" name="Date Placeholder 6"/>
          <p:cNvSpPr>
            <a:spLocks noGrp="1"/>
          </p:cNvSpPr>
          <p:nvPr>
            <p:ph type="dt" sz="half" idx="10"/>
          </p:nvPr>
        </p:nvSpPr>
        <p:spPr/>
        <p:txBody>
          <a:bodyPr/>
          <a:lstStyle/>
          <a:p>
            <a:fld id="{3C844733-0099-8E42-82DD-15B5D347C7A3}" type="datetime1">
              <a:rPr lang="en-US" smtClean="0"/>
              <a:t>10/27/2012</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a:xfrm>
            <a:off x="659165" y="6356350"/>
            <a:ext cx="5083196" cy="365125"/>
          </a:xfrm>
          <a:prstGeom prst="rect">
            <a:avLst/>
          </a:prstGeom>
        </p:spPr>
        <p:txBody>
          <a:bodyPr/>
          <a:lstStyle/>
          <a:p>
            <a:r>
              <a:rPr lang="en-US" smtClean="0"/>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8BC81FAF-BC0D-3C48-80D6-D7A7BA042D6E}" type="datetime1">
              <a:rPr lang="en-US" smtClean="0"/>
              <a:t>10/27/2012</a:t>
            </a:fld>
            <a:endParaRPr lang="en-US"/>
          </a:p>
        </p:txBody>
      </p:sp>
      <p:sp>
        <p:nvSpPr>
          <p:cNvPr id="5" name="Footer Placeholder 4"/>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01A685D7-F1FD-7F43-8DEF-66FC071E49E9}" type="datetime1">
              <a:rPr lang="en-US" smtClean="0"/>
              <a:t>10/27/2012</a:t>
            </a:fld>
            <a:endParaRPr lang="en-US"/>
          </a:p>
        </p:txBody>
      </p:sp>
      <p:sp>
        <p:nvSpPr>
          <p:cNvPr id="5" name="Footer Placeholder 4"/>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smtClean="0"/>
          </a:p>
        </p:txBody>
      </p:sp>
      <p:sp>
        <p:nvSpPr>
          <p:cNvPr id="4" name="Date Placeholder 3"/>
          <p:cNvSpPr>
            <a:spLocks noGrp="1"/>
          </p:cNvSpPr>
          <p:nvPr>
            <p:ph type="dt" sz="half" idx="10"/>
          </p:nvPr>
        </p:nvSpPr>
        <p:spPr/>
        <p:txBody>
          <a:bodyPr/>
          <a:lstStyle/>
          <a:p>
            <a:fld id="{1B29C422-3276-E547-A71E-897B692CB5EF}" type="datetime1">
              <a:rPr lang="en-US" smtClean="0"/>
              <a:t>10/27/2012</a:t>
            </a:fld>
            <a:endParaRPr lang="en-US"/>
          </a:p>
        </p:txBody>
      </p:sp>
      <p:sp>
        <p:nvSpPr>
          <p:cNvPr id="5" name="Footer Placeholder 4"/>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x-none"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D048EC8D-16D6-E242-A758-3A318F2F24F3}" type="datetime1">
              <a:rPr lang="en-US" smtClean="0"/>
              <a:t>10/27/2012</a:t>
            </a:fld>
            <a:endParaRPr lang="en-US"/>
          </a:p>
        </p:txBody>
      </p:sp>
      <p:sp>
        <p:nvSpPr>
          <p:cNvPr id="5" name="Footer Placeholder 4"/>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smtClean="0"/>
          </a:p>
        </p:txBody>
      </p:sp>
      <p:sp>
        <p:nvSpPr>
          <p:cNvPr id="5" name="Date Placeholder 4"/>
          <p:cNvSpPr>
            <a:spLocks noGrp="1"/>
          </p:cNvSpPr>
          <p:nvPr>
            <p:ph type="dt" sz="half" idx="10"/>
          </p:nvPr>
        </p:nvSpPr>
        <p:spPr/>
        <p:txBody>
          <a:bodyPr/>
          <a:lstStyle/>
          <a:p>
            <a:fld id="{C72255F0-10BA-2842-990D-740CB830229C}" type="datetime1">
              <a:rPr lang="en-US" smtClean="0"/>
              <a:t>10/27/2012</a:t>
            </a:fld>
            <a:endParaRPr lang="en-US"/>
          </a:p>
        </p:txBody>
      </p:sp>
      <p:sp>
        <p:nvSpPr>
          <p:cNvPr id="6" name="Footer Placeholder 5"/>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7" name="Date Placeholder 6"/>
          <p:cNvSpPr>
            <a:spLocks noGrp="1"/>
          </p:cNvSpPr>
          <p:nvPr>
            <p:ph type="dt" sz="half" idx="10"/>
          </p:nvPr>
        </p:nvSpPr>
        <p:spPr/>
        <p:txBody>
          <a:bodyPr/>
          <a:lstStyle/>
          <a:p>
            <a:fld id="{9D8BCE7E-4AFD-CE4B-9EB9-32A89F4FC4D6}" type="datetime1">
              <a:rPr lang="en-US" smtClean="0"/>
              <a:t>10/27/2012</a:t>
            </a:fld>
            <a:endParaRPr lang="en-US"/>
          </a:p>
        </p:txBody>
      </p:sp>
      <p:sp>
        <p:nvSpPr>
          <p:cNvPr id="8" name="Footer Placeholder 7"/>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dirty="0"/>
          </a:p>
        </p:txBody>
      </p:sp>
      <p:sp>
        <p:nvSpPr>
          <p:cNvPr id="3" name="Date Placeholder 2"/>
          <p:cNvSpPr>
            <a:spLocks noGrp="1"/>
          </p:cNvSpPr>
          <p:nvPr>
            <p:ph type="dt" sz="half" idx="10"/>
          </p:nvPr>
        </p:nvSpPr>
        <p:spPr/>
        <p:txBody>
          <a:bodyPr/>
          <a:lstStyle/>
          <a:p>
            <a:fld id="{9AF5834F-8104-AD4C-87A4-C01156E3436C}" type="datetime1">
              <a:rPr lang="en-US" smtClean="0"/>
              <a:t>10/27/2012</a:t>
            </a:fld>
            <a:endParaRPr lang="en-US"/>
          </a:p>
        </p:txBody>
      </p:sp>
      <p:sp>
        <p:nvSpPr>
          <p:cNvPr id="4" name="Footer Placeholder 3"/>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0811AF-FD44-064A-BB97-EDDF13257DD8}" type="datetime1">
              <a:rPr lang="en-US" smtClean="0"/>
              <a:t>10/27/2012</a:t>
            </a:fld>
            <a:endParaRPr lang="en-US"/>
          </a:p>
        </p:txBody>
      </p:sp>
      <p:sp>
        <p:nvSpPr>
          <p:cNvPr id="3" name="Footer Placeholder 2"/>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x-none"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21F15571-FFA7-744F-B926-892AB9A351E7}" type="datetime1">
              <a:rPr lang="en-US" smtClean="0"/>
              <a:t>10/27/2012</a:t>
            </a:fld>
            <a:endParaRPr lang="en-US"/>
          </a:p>
        </p:txBody>
      </p:sp>
      <p:sp>
        <p:nvSpPr>
          <p:cNvPr id="6" name="Footer Placeholder 5"/>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x-none"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5242FF18-10A3-6C47-9718-D4157D142215}" type="datetime1">
              <a:rPr lang="en-US" smtClean="0"/>
              <a:t>10/27/2012</a:t>
            </a:fld>
            <a:endParaRPr lang="en-US"/>
          </a:p>
        </p:txBody>
      </p:sp>
      <p:sp>
        <p:nvSpPr>
          <p:cNvPr id="6" name="Footer Placeholder 5"/>
          <p:cNvSpPr>
            <a:spLocks noGrp="1"/>
          </p:cNvSpPr>
          <p:nvPr>
            <p:ph type="ftr" sz="quarter" idx="11"/>
          </p:nvPr>
        </p:nvSpPr>
        <p:spPr>
          <a:xfrm>
            <a:off x="659165" y="6356350"/>
            <a:ext cx="5083196" cy="365125"/>
          </a:xfrm>
          <a:prstGeom prst="rect">
            <a:avLst/>
          </a:prstGeom>
        </p:spPr>
        <p:txBody>
          <a:bodyPr/>
          <a:lstStyle/>
          <a:p>
            <a:r>
              <a:rPr lang="en-US" smtClean="0"/>
              <a:t>Footer Text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5120"/>
            <a:ext cx="8229600" cy="1114925"/>
          </a:xfrm>
          <a:prstGeom prst="rect">
            <a:avLst/>
          </a:prstGeom>
        </p:spPr>
        <p:txBody>
          <a:bodyPr vert="horz" lIns="91440" tIns="45720" rIns="91440" bIns="45720" rtlCol="0" anchor="b">
            <a:noAutofit/>
          </a:bodyPr>
          <a:lstStyle/>
          <a:p>
            <a:r>
              <a:rPr lang="x-none"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7FBEF22-C8D7-D045-B2E8-DFFC8E8ACA63}" type="datetime1">
              <a:rPr lang="en-US" smtClean="0"/>
              <a:t>10/27/2012</a:t>
            </a:fld>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r>
              <a:rPr lang="en-US" dirty="0" smtClean="0"/>
              <a:t>/30</a:t>
            </a:r>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ts val="5800"/>
        </a:lnSpc>
        <a:spcBef>
          <a:spcPct val="0"/>
        </a:spcBef>
        <a:buNone/>
        <a:defRPr sz="4400" kern="1200">
          <a:solidFill>
            <a:schemeClr val="tx2"/>
          </a:solidFill>
          <a:effectLst>
            <a:outerShdw blurRad="63500" dist="38100" dir="5400000" algn="t" rotWithShape="0">
              <a:prstClr val="black">
                <a:alpha val="25000"/>
              </a:prstClr>
            </a:outerShdw>
          </a:effectLst>
          <a:latin typeface="+mj-lt"/>
          <a:ea typeface="+mj-ea"/>
          <a:cs typeface="Euphemia UCA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exp.gambit-sketch.appspot.co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flv"/><Relationship Id="rId1" Type="http://schemas.microsoft.com/office/2007/relationships/media" Target="../media/media2.flv"/><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flv"/><Relationship Id="rId1" Type="http://schemas.microsoft.com/office/2007/relationships/media" Target="../media/media3.flv"/><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89"/>
            <a:ext cx="7772400" cy="2610652"/>
          </a:xfrm>
        </p:spPr>
        <p:txBody>
          <a:bodyPr/>
          <a:lstStyle/>
          <a:p>
            <a:r>
              <a:rPr lang="en-US" sz="6000" dirty="0"/>
              <a:t>Assessing Lag Perception in Electronic Sketching</a:t>
            </a:r>
          </a:p>
        </p:txBody>
      </p:sp>
      <p:sp>
        <p:nvSpPr>
          <p:cNvPr id="3" name="Subtitle 2"/>
          <p:cNvSpPr>
            <a:spLocks noGrp="1"/>
          </p:cNvSpPr>
          <p:nvPr>
            <p:ph type="subTitle" idx="1"/>
          </p:nvPr>
        </p:nvSpPr>
        <p:spPr>
          <a:xfrm>
            <a:off x="1301272" y="4449096"/>
            <a:ext cx="6400800" cy="1333176"/>
          </a:xfrm>
        </p:spPr>
        <p:txBody>
          <a:bodyPr>
            <a:normAutofit fontScale="85000" lnSpcReduction="20000"/>
          </a:bodyPr>
          <a:lstStyle/>
          <a:p>
            <a:r>
              <a:rPr lang="en-US" dirty="0" smtClean="0"/>
              <a:t>Ugo Braga Sangiorgi </a:t>
            </a:r>
          </a:p>
          <a:p>
            <a:r>
              <a:rPr lang="en-US" dirty="0" smtClean="0"/>
              <a:t>Vivian G. </a:t>
            </a:r>
            <a:r>
              <a:rPr lang="en-US" dirty="0" err="1" smtClean="0"/>
              <a:t>Motti</a:t>
            </a:r>
            <a:endParaRPr lang="en-US" dirty="0" smtClean="0"/>
          </a:p>
          <a:p>
            <a:r>
              <a:rPr lang="en-US" dirty="0" smtClean="0"/>
              <a:t>François </a:t>
            </a:r>
            <a:r>
              <a:rPr lang="en-US" dirty="0" err="1" smtClean="0"/>
              <a:t>Beuvens</a:t>
            </a:r>
            <a:endParaRPr lang="en-US" dirty="0" smtClean="0"/>
          </a:p>
          <a:p>
            <a:r>
              <a:rPr lang="en-US" dirty="0" smtClean="0"/>
              <a:t>Jean </a:t>
            </a:r>
            <a:r>
              <a:rPr lang="en-US" dirty="0" err="1" smtClean="0"/>
              <a:t>Vanderdonckt</a:t>
            </a:r>
            <a:endParaRPr lang="en-US" dirty="0"/>
          </a:p>
        </p:txBody>
      </p:sp>
      <p:pic>
        <p:nvPicPr>
          <p:cNvPr id="4" name="Picture 3" descr="path316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1272" y="3153227"/>
            <a:ext cx="6383612" cy="964309"/>
          </a:xfrm>
          <a:prstGeom prst="rect">
            <a:avLst/>
          </a:prstGeom>
        </p:spPr>
      </p:pic>
      <p:sp>
        <p:nvSpPr>
          <p:cNvPr id="6" name="Subtitle 2"/>
          <p:cNvSpPr txBox="1">
            <a:spLocks/>
          </p:cNvSpPr>
          <p:nvPr/>
        </p:nvSpPr>
        <p:spPr>
          <a:xfrm>
            <a:off x="1301272" y="5984993"/>
            <a:ext cx="6814823" cy="27334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fr-FR" sz="1600" dirty="0"/>
              <a:t>Louvain Interaction </a:t>
            </a:r>
            <a:r>
              <a:rPr lang="fr-FR" sz="1600" dirty="0" err="1" smtClean="0"/>
              <a:t>Laboratory</a:t>
            </a:r>
            <a:r>
              <a:rPr lang="fr-FR" sz="1600" dirty="0" smtClean="0"/>
              <a:t>, </a:t>
            </a:r>
          </a:p>
          <a:p>
            <a:r>
              <a:rPr lang="fr-FR" sz="1600" dirty="0" smtClean="0"/>
              <a:t>Université </a:t>
            </a:r>
            <a:r>
              <a:rPr lang="en-US" sz="1600" dirty="0"/>
              <a:t>c</a:t>
            </a:r>
            <a:r>
              <a:rPr lang="fr-FR" sz="1600" dirty="0" err="1" smtClean="0"/>
              <a:t>atholique</a:t>
            </a:r>
            <a:r>
              <a:rPr lang="fr-FR" sz="1600" dirty="0" smtClean="0"/>
              <a:t>  </a:t>
            </a:r>
            <a:r>
              <a:rPr lang="fr-FR" sz="1600" dirty="0" smtClean="0"/>
              <a:t>de Louvain - </a:t>
            </a:r>
            <a:r>
              <a:rPr lang="fr-FR" sz="1600" dirty="0" err="1" smtClean="0"/>
              <a:t>Belgium</a:t>
            </a:r>
            <a:endParaRPr lang="en-US" sz="1600" dirty="0"/>
          </a:p>
        </p:txBody>
      </p:sp>
      <p:pic>
        <p:nvPicPr>
          <p:cNvPr id="8" name="Picture 7"/>
          <p:cNvPicPr>
            <a:picLocks noChangeAspect="1"/>
          </p:cNvPicPr>
          <p:nvPr/>
        </p:nvPicPr>
        <p:blipFill>
          <a:blip r:embed="rId4"/>
          <a:stretch>
            <a:fillRect/>
          </a:stretch>
        </p:blipFill>
        <p:spPr>
          <a:xfrm>
            <a:off x="432097" y="5953303"/>
            <a:ext cx="789752" cy="622903"/>
          </a:xfrm>
          <a:prstGeom prst="rect">
            <a:avLst/>
          </a:prstGeom>
        </p:spPr>
      </p:pic>
      <p:pic>
        <p:nvPicPr>
          <p:cNvPr id="5" name="Picture 4"/>
          <p:cNvPicPr>
            <a:picLocks noChangeAspect="1"/>
          </p:cNvPicPr>
          <p:nvPr/>
        </p:nvPicPr>
        <p:blipFill>
          <a:blip r:embed="rId5"/>
          <a:stretch>
            <a:fillRect/>
          </a:stretch>
        </p:blipFill>
        <p:spPr>
          <a:xfrm>
            <a:off x="7252495" y="5832884"/>
            <a:ext cx="1727200" cy="850900"/>
          </a:xfrm>
          <a:prstGeom prst="rect">
            <a:avLst/>
          </a:prstGeom>
        </p:spPr>
      </p:pic>
    </p:spTree>
    <p:extLst>
      <p:ext uri="{BB962C8B-B14F-4D97-AF65-F5344CB8AC3E}">
        <p14:creationId xmlns:p14="http://schemas.microsoft.com/office/powerpoint/2010/main" val="1872131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Devices</a:t>
            </a:r>
            <a:endParaRPr lang="en-US"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10</a:t>
            </a:fld>
            <a:endParaRPr lang="en-US"/>
          </a:p>
        </p:txBody>
      </p:sp>
      <p:pic>
        <p:nvPicPr>
          <p:cNvPr id="4" name="Picture 3"/>
          <p:cNvPicPr>
            <a:picLocks noChangeAspect="1"/>
          </p:cNvPicPr>
          <p:nvPr/>
        </p:nvPicPr>
        <p:blipFill>
          <a:blip r:embed="rId3"/>
          <a:stretch>
            <a:fillRect/>
          </a:stretch>
        </p:blipFill>
        <p:spPr>
          <a:xfrm>
            <a:off x="2245939" y="1946359"/>
            <a:ext cx="1437535" cy="911672"/>
          </a:xfrm>
          <a:prstGeom prst="rect">
            <a:avLst/>
          </a:prstGeom>
        </p:spPr>
      </p:pic>
      <p:pic>
        <p:nvPicPr>
          <p:cNvPr id="5" name="Picture 4"/>
          <p:cNvPicPr>
            <a:picLocks noChangeAspect="1"/>
          </p:cNvPicPr>
          <p:nvPr/>
        </p:nvPicPr>
        <p:blipFill>
          <a:blip r:embed="rId4"/>
          <a:stretch>
            <a:fillRect/>
          </a:stretch>
        </p:blipFill>
        <p:spPr>
          <a:xfrm>
            <a:off x="1528159" y="3216833"/>
            <a:ext cx="1746761" cy="1746761"/>
          </a:xfrm>
          <a:prstGeom prst="rect">
            <a:avLst/>
          </a:prstGeom>
        </p:spPr>
      </p:pic>
      <p:pic>
        <p:nvPicPr>
          <p:cNvPr id="6" name="Picture 5"/>
          <p:cNvPicPr>
            <a:picLocks noChangeAspect="1"/>
          </p:cNvPicPr>
          <p:nvPr/>
        </p:nvPicPr>
        <p:blipFill>
          <a:blip r:embed="rId5"/>
          <a:stretch>
            <a:fillRect/>
          </a:stretch>
        </p:blipFill>
        <p:spPr>
          <a:xfrm>
            <a:off x="4985283" y="1742222"/>
            <a:ext cx="1149170" cy="1132947"/>
          </a:xfrm>
          <a:prstGeom prst="rect">
            <a:avLst/>
          </a:prstGeom>
        </p:spPr>
      </p:pic>
      <p:pic>
        <p:nvPicPr>
          <p:cNvPr id="7" name="Picture 6"/>
          <p:cNvPicPr>
            <a:picLocks noChangeAspect="1"/>
          </p:cNvPicPr>
          <p:nvPr/>
        </p:nvPicPr>
        <p:blipFill>
          <a:blip r:embed="rId6"/>
          <a:stretch>
            <a:fillRect/>
          </a:stretch>
        </p:blipFill>
        <p:spPr>
          <a:xfrm>
            <a:off x="3936894" y="4735754"/>
            <a:ext cx="1048389" cy="1548756"/>
          </a:xfrm>
          <a:prstGeom prst="rect">
            <a:avLst/>
          </a:prstGeom>
        </p:spPr>
      </p:pic>
      <p:pic>
        <p:nvPicPr>
          <p:cNvPr id="8" name="Picture 7"/>
          <p:cNvPicPr>
            <a:picLocks noChangeAspect="1"/>
          </p:cNvPicPr>
          <p:nvPr/>
        </p:nvPicPr>
        <p:blipFill>
          <a:blip r:embed="rId7"/>
          <a:stretch>
            <a:fillRect/>
          </a:stretch>
        </p:blipFill>
        <p:spPr>
          <a:xfrm>
            <a:off x="5598528" y="3191695"/>
            <a:ext cx="1770688" cy="1433248"/>
          </a:xfrm>
          <a:prstGeom prst="rect">
            <a:avLst/>
          </a:prstGeom>
        </p:spPr>
      </p:pic>
      <p:sp>
        <p:nvSpPr>
          <p:cNvPr id="15" name="Oval 14"/>
          <p:cNvSpPr/>
          <p:nvPr/>
        </p:nvSpPr>
        <p:spPr>
          <a:xfrm>
            <a:off x="3274920" y="2543983"/>
            <a:ext cx="2216955" cy="21917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673712" y="2592533"/>
            <a:ext cx="518542" cy="493958"/>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smtClean="0"/>
              <a:t>25 FPS</a:t>
            </a:r>
            <a:endParaRPr lang="en-US" sz="1100" dirty="0"/>
          </a:p>
        </p:txBody>
      </p:sp>
      <p:sp>
        <p:nvSpPr>
          <p:cNvPr id="10" name="Rounded Rectangle 9"/>
          <p:cNvSpPr/>
          <p:nvPr/>
        </p:nvSpPr>
        <p:spPr>
          <a:xfrm>
            <a:off x="5747615" y="2198477"/>
            <a:ext cx="518542" cy="493958"/>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smtClean="0"/>
              <a:t>1</a:t>
            </a:r>
            <a:r>
              <a:rPr lang="en-US" sz="1100" dirty="0"/>
              <a:t>0</a:t>
            </a:r>
            <a:r>
              <a:rPr lang="en-US" sz="1100" dirty="0" smtClean="0"/>
              <a:t> FPS</a:t>
            </a:r>
            <a:endParaRPr lang="en-US" sz="1100" dirty="0"/>
          </a:p>
        </p:txBody>
      </p:sp>
      <p:sp>
        <p:nvSpPr>
          <p:cNvPr id="11" name="Rounded Rectangle 10"/>
          <p:cNvSpPr/>
          <p:nvPr/>
        </p:nvSpPr>
        <p:spPr>
          <a:xfrm>
            <a:off x="2170143" y="4300845"/>
            <a:ext cx="518542" cy="493958"/>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a:t>4</a:t>
            </a:r>
            <a:r>
              <a:rPr lang="en-US" sz="1100" dirty="0" smtClean="0"/>
              <a:t>5 FPS</a:t>
            </a:r>
            <a:endParaRPr lang="en-US" sz="1100" dirty="0"/>
          </a:p>
        </p:txBody>
      </p:sp>
      <p:sp>
        <p:nvSpPr>
          <p:cNvPr id="12" name="Rounded Rectangle 11"/>
          <p:cNvSpPr/>
          <p:nvPr/>
        </p:nvSpPr>
        <p:spPr>
          <a:xfrm>
            <a:off x="4295902" y="5962365"/>
            <a:ext cx="518542" cy="493958"/>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smtClean="0"/>
              <a:t>2</a:t>
            </a:r>
            <a:r>
              <a:rPr lang="en-US" sz="1100" dirty="0"/>
              <a:t>1</a:t>
            </a:r>
            <a:r>
              <a:rPr lang="en-US" sz="1100" dirty="0" smtClean="0"/>
              <a:t> FPS</a:t>
            </a:r>
            <a:endParaRPr lang="en-US" sz="1100" dirty="0"/>
          </a:p>
        </p:txBody>
      </p:sp>
      <p:sp>
        <p:nvSpPr>
          <p:cNvPr id="13" name="Rounded Rectangle 12"/>
          <p:cNvSpPr/>
          <p:nvPr/>
        </p:nvSpPr>
        <p:spPr>
          <a:xfrm>
            <a:off x="6214543" y="4418025"/>
            <a:ext cx="518542" cy="493958"/>
          </a:xfrm>
          <a:prstGeom prst="round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a:t>1</a:t>
            </a:r>
            <a:r>
              <a:rPr lang="en-US" sz="1100" dirty="0" smtClean="0"/>
              <a:t>5 FPS</a:t>
            </a:r>
            <a:endParaRPr lang="en-US" sz="1100" dirty="0"/>
          </a:p>
        </p:txBody>
      </p:sp>
      <p:pic>
        <p:nvPicPr>
          <p:cNvPr id="16" name="Picture 15"/>
          <p:cNvPicPr>
            <a:picLocks noChangeAspect="1"/>
          </p:cNvPicPr>
          <p:nvPr/>
        </p:nvPicPr>
        <p:blipFill>
          <a:blip r:embed="rId8"/>
          <a:stretch>
            <a:fillRect/>
          </a:stretch>
        </p:blipFill>
        <p:spPr>
          <a:xfrm>
            <a:off x="3936894" y="3216833"/>
            <a:ext cx="931852" cy="931852"/>
          </a:xfrm>
          <a:prstGeom prst="rect">
            <a:avLst/>
          </a:prstGeom>
        </p:spPr>
      </p:pic>
    </p:spTree>
    <p:extLst>
      <p:ext uri="{BB962C8B-B14F-4D97-AF65-F5344CB8AC3E}">
        <p14:creationId xmlns:p14="http://schemas.microsoft.com/office/powerpoint/2010/main" val="1258554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Benchmark</a:t>
            </a:r>
            <a:endParaRPr lang="en-US" dirty="0"/>
          </a:p>
        </p:txBody>
      </p:sp>
      <p:pic>
        <p:nvPicPr>
          <p:cNvPr id="5" name="Picture 4" descr="benchmark.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6672" y="1690992"/>
            <a:ext cx="5116324" cy="2976521"/>
          </a:xfrm>
          <a:prstGeom prst="rect">
            <a:avLst/>
          </a:prstGeom>
        </p:spPr>
      </p:pic>
      <p:sp>
        <p:nvSpPr>
          <p:cNvPr id="2" name="Slide Number Placeholder 1"/>
          <p:cNvSpPr>
            <a:spLocks noGrp="1"/>
          </p:cNvSpPr>
          <p:nvPr>
            <p:ph type="sldNum" sz="quarter" idx="12"/>
          </p:nvPr>
        </p:nvSpPr>
        <p:spPr/>
        <p:txBody>
          <a:bodyPr/>
          <a:lstStyle/>
          <a:p>
            <a:fld id="{BA9B540C-44DA-4F69-89C9-7C84606640D3}" type="slidenum">
              <a:rPr lang="en-US" smtClean="0"/>
              <a:pPr/>
              <a:t>11</a:t>
            </a:fld>
            <a:endParaRPr lang="en-US"/>
          </a:p>
        </p:txBody>
      </p:sp>
      <p:pic>
        <p:nvPicPr>
          <p:cNvPr id="3" name="Picture 2" descr="screen-capture-6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00550" y="4896241"/>
            <a:ext cx="3607275" cy="1701632"/>
          </a:xfrm>
          <a:prstGeom prst="rect">
            <a:avLst/>
          </a:prstGeom>
        </p:spPr>
      </p:pic>
    </p:spTree>
    <p:extLst>
      <p:ext uri="{BB962C8B-B14F-4D97-AF65-F5344CB8AC3E}">
        <p14:creationId xmlns:p14="http://schemas.microsoft.com/office/powerpoint/2010/main" val="1413863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endParaRPr lang="en-US" dirty="0"/>
          </a:p>
        </p:txBody>
      </p:sp>
      <p:sp>
        <p:nvSpPr>
          <p:cNvPr id="3" name="Content Placeholder 2"/>
          <p:cNvSpPr>
            <a:spLocks noGrp="1"/>
          </p:cNvSpPr>
          <p:nvPr>
            <p:ph idx="1"/>
          </p:nvPr>
        </p:nvSpPr>
        <p:spPr/>
        <p:txBody>
          <a:bodyPr/>
          <a:lstStyle/>
          <a:p>
            <a:r>
              <a:rPr lang="en-US" dirty="0" smtClean="0"/>
              <a:t>Developers would know what to do</a:t>
            </a:r>
          </a:p>
          <a:p>
            <a:pPr lvl="1"/>
            <a:r>
              <a:rPr lang="en-US" dirty="0" smtClean="0"/>
              <a:t>Respond accordingly</a:t>
            </a:r>
          </a:p>
          <a:p>
            <a:pPr lvl="1"/>
            <a:r>
              <a:rPr lang="en-US" dirty="0" smtClean="0"/>
              <a:t>Keep the refresh rate low</a:t>
            </a:r>
          </a:p>
          <a:p>
            <a:r>
              <a:rPr lang="en-US" dirty="0" smtClean="0"/>
              <a:t>Discard some devices</a:t>
            </a:r>
          </a:p>
          <a:p>
            <a:pPr lvl="1"/>
            <a:r>
              <a:rPr lang="en-US" dirty="0" smtClean="0"/>
              <a:t>Activities</a:t>
            </a:r>
          </a:p>
          <a:p>
            <a:pPr lvl="1"/>
            <a:r>
              <a:rPr lang="en-US" dirty="0" smtClean="0"/>
              <a:t>User profiles</a:t>
            </a:r>
          </a:p>
          <a:p>
            <a:pPr lvl="1"/>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12</a:t>
            </a:fld>
            <a:endParaRPr lang="en-US"/>
          </a:p>
        </p:txBody>
      </p:sp>
    </p:spTree>
    <p:extLst>
      <p:ext uri="{BB962C8B-B14F-4D97-AF65-F5344CB8AC3E}">
        <p14:creationId xmlns:p14="http://schemas.microsoft.com/office/powerpoint/2010/main" val="2871487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lstStyle/>
          <a:p>
            <a:r>
              <a:rPr lang="en-US" dirty="0"/>
              <a:t>What is the FPS rate at which the users start to perceive the system as ‘too slow’</a:t>
            </a:r>
            <a:r>
              <a:rPr lang="en-US" dirty="0" smtClean="0"/>
              <a:t>?</a:t>
            </a:r>
          </a:p>
          <a:p>
            <a:r>
              <a:rPr lang="en-US" dirty="0" smtClean="0"/>
              <a:t>Three phases</a:t>
            </a:r>
          </a:p>
          <a:p>
            <a:r>
              <a:rPr lang="en-US" dirty="0"/>
              <a:t>D</a:t>
            </a:r>
            <a:r>
              <a:rPr lang="en-US" dirty="0" smtClean="0"/>
              <a:t>raw </a:t>
            </a:r>
            <a:r>
              <a:rPr lang="en-US" dirty="0"/>
              <a:t>squares and grade the speed. </a:t>
            </a:r>
          </a:p>
        </p:txBody>
      </p:sp>
      <p:pic>
        <p:nvPicPr>
          <p:cNvPr id="4" name="Picture 3" descr="experiment12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8132" y="4091300"/>
            <a:ext cx="7926447" cy="2337227"/>
          </a:xfrm>
          <a:prstGeom prst="rect">
            <a:avLst/>
          </a:prstGeom>
        </p:spPr>
      </p:pic>
      <p:sp>
        <p:nvSpPr>
          <p:cNvPr id="5" name="Slide Number Placeholder 4"/>
          <p:cNvSpPr>
            <a:spLocks noGrp="1"/>
          </p:cNvSpPr>
          <p:nvPr>
            <p:ph type="sldNum" sz="quarter" idx="12"/>
          </p:nvPr>
        </p:nvSpPr>
        <p:spPr/>
        <p:txBody>
          <a:bodyPr/>
          <a:lstStyle/>
          <a:p>
            <a:fld id="{BA9B540C-44DA-4F69-89C9-7C84606640D3}" type="slidenum">
              <a:rPr lang="en-US" smtClean="0"/>
              <a:pPr/>
              <a:t>13</a:t>
            </a:fld>
            <a:endParaRPr lang="en-US"/>
          </a:p>
        </p:txBody>
      </p:sp>
    </p:spTree>
    <p:extLst>
      <p:ext uri="{BB962C8B-B14F-4D97-AF65-F5344CB8AC3E}">
        <p14:creationId xmlns:p14="http://schemas.microsoft.com/office/powerpoint/2010/main" val="71995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Subjects</a:t>
            </a:r>
            <a:endParaRPr lang="en-US" dirty="0"/>
          </a:p>
        </p:txBody>
      </p:sp>
      <p:sp>
        <p:nvSpPr>
          <p:cNvPr id="3" name="Content Placeholder 2"/>
          <p:cNvSpPr>
            <a:spLocks noGrp="1"/>
          </p:cNvSpPr>
          <p:nvPr>
            <p:ph idx="1"/>
          </p:nvPr>
        </p:nvSpPr>
        <p:spPr/>
        <p:txBody>
          <a:bodyPr/>
          <a:lstStyle/>
          <a:p>
            <a:r>
              <a:rPr lang="en-US" dirty="0"/>
              <a:t>35 </a:t>
            </a:r>
            <a:r>
              <a:rPr lang="en-US" dirty="0" smtClean="0"/>
              <a:t>users recruited around the campus. </a:t>
            </a:r>
          </a:p>
          <a:p>
            <a:pPr lvl="1"/>
            <a:r>
              <a:rPr lang="en-US" dirty="0" smtClean="0"/>
              <a:t>16 women, 19 men</a:t>
            </a:r>
          </a:p>
          <a:p>
            <a:pPr lvl="1"/>
            <a:r>
              <a:rPr lang="en-US" dirty="0" smtClean="0"/>
              <a:t>Avg. 28 years old</a:t>
            </a:r>
            <a:endParaRPr lang="en-US" dirty="0"/>
          </a:p>
          <a:p>
            <a:r>
              <a:rPr lang="en-US" dirty="0"/>
              <a:t>Different nationalities </a:t>
            </a:r>
          </a:p>
          <a:p>
            <a:r>
              <a:rPr lang="en-US" dirty="0" smtClean="0"/>
              <a:t>Different fields </a:t>
            </a:r>
            <a:r>
              <a:rPr lang="en-US" dirty="0"/>
              <a:t>of expertise </a:t>
            </a:r>
            <a:endParaRPr lang="en-US" dirty="0" smtClean="0"/>
          </a:p>
          <a:p>
            <a:pPr lvl="1"/>
            <a:r>
              <a:rPr lang="en-US" dirty="0" smtClean="0"/>
              <a:t>Biology, Psychology, Computer Science, Management, etc.</a:t>
            </a:r>
            <a:endParaRPr lang="en-US" dirty="0"/>
          </a:p>
          <a:p>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14</a:t>
            </a:fld>
            <a:endParaRPr lang="en-US"/>
          </a:p>
        </p:txBody>
      </p:sp>
    </p:spTree>
    <p:extLst>
      <p:ext uri="{BB962C8B-B14F-4D97-AF65-F5344CB8AC3E}">
        <p14:creationId xmlns:p14="http://schemas.microsoft.com/office/powerpoint/2010/main" val="3093526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a:t>
            </a:r>
            <a:endParaRPr lang="en-US" dirty="0"/>
          </a:p>
        </p:txBody>
      </p:sp>
      <p:sp>
        <p:nvSpPr>
          <p:cNvPr id="6" name="Content Placeholder 5"/>
          <p:cNvSpPr>
            <a:spLocks noGrp="1"/>
          </p:cNvSpPr>
          <p:nvPr>
            <p:ph sz="quarter" idx="13"/>
          </p:nvPr>
        </p:nvSpPr>
        <p:spPr>
          <a:xfrm>
            <a:off x="365758" y="1600200"/>
            <a:ext cx="8321041" cy="4526280"/>
          </a:xfrm>
        </p:spPr>
        <p:txBody>
          <a:bodyPr/>
          <a:lstStyle/>
          <a:p>
            <a:r>
              <a:rPr lang="en-US" dirty="0" smtClean="0"/>
              <a:t>Wacom Cintiq12 </a:t>
            </a:r>
          </a:p>
          <a:p>
            <a:pPr lvl="1"/>
            <a:r>
              <a:rPr lang="en-US" dirty="0" smtClean="0"/>
              <a:t>75 Hz (upper limit of 75 FPS)</a:t>
            </a:r>
          </a:p>
          <a:p>
            <a:r>
              <a:rPr lang="en-US" dirty="0" smtClean="0"/>
              <a:t>MacBook pro 2.9GHz</a:t>
            </a:r>
          </a:p>
          <a:p>
            <a:r>
              <a:rPr lang="en-US" dirty="0" smtClean="0">
                <a:hlinkClick r:id="rId3"/>
              </a:rPr>
              <a:t>http://exp.gambit-sketch.appspot.com</a:t>
            </a:r>
            <a:r>
              <a:rPr lang="en-US" dirty="0" smtClean="0"/>
              <a:t> </a:t>
            </a:r>
            <a:r>
              <a:rPr lang="en-US" sz="2000" dirty="0" smtClean="0"/>
              <a:t>(be nice)</a:t>
            </a:r>
            <a:endParaRPr lang="en-US" sz="2000" dirty="0"/>
          </a:p>
        </p:txBody>
      </p:sp>
      <p:pic>
        <p:nvPicPr>
          <p:cNvPr id="4" name="Picture 3"/>
          <p:cNvPicPr>
            <a:picLocks noChangeAspect="1"/>
          </p:cNvPicPr>
          <p:nvPr/>
        </p:nvPicPr>
        <p:blipFill>
          <a:blip r:embed="rId4"/>
          <a:stretch>
            <a:fillRect/>
          </a:stretch>
        </p:blipFill>
        <p:spPr>
          <a:xfrm>
            <a:off x="3187089" y="3938234"/>
            <a:ext cx="2914351" cy="2037270"/>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15</a:t>
            </a:fld>
            <a:endParaRPr lang="en-US"/>
          </a:p>
        </p:txBody>
      </p:sp>
    </p:spTree>
    <p:extLst>
      <p:ext uri="{BB962C8B-B14F-4D97-AF65-F5344CB8AC3E}">
        <p14:creationId xmlns:p14="http://schemas.microsoft.com/office/powerpoint/2010/main" val="12308985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groups</a:t>
            </a:r>
            <a:endParaRPr lang="en-US" dirty="0"/>
          </a:p>
        </p:txBody>
      </p:sp>
      <p:pic>
        <p:nvPicPr>
          <p:cNvPr id="4" name="Picture 3"/>
          <p:cNvPicPr>
            <a:picLocks noChangeAspect="1"/>
          </p:cNvPicPr>
          <p:nvPr/>
        </p:nvPicPr>
        <p:blipFill>
          <a:blip r:embed="rId3"/>
          <a:stretch>
            <a:fillRect/>
          </a:stretch>
        </p:blipFill>
        <p:spPr>
          <a:xfrm>
            <a:off x="1036642" y="2062503"/>
            <a:ext cx="6712282" cy="3426060"/>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16</a:t>
            </a:fld>
            <a:endParaRPr lang="en-US"/>
          </a:p>
        </p:txBody>
      </p:sp>
    </p:spTree>
    <p:extLst>
      <p:ext uri="{BB962C8B-B14F-4D97-AF65-F5344CB8AC3E}">
        <p14:creationId xmlns:p14="http://schemas.microsoft.com/office/powerpoint/2010/main" val="978318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phase</a:t>
            </a:r>
            <a:endParaRPr lang="en-US" dirty="0"/>
          </a:p>
        </p:txBody>
      </p:sp>
      <p:sp>
        <p:nvSpPr>
          <p:cNvPr id="3" name="Content Placeholder 2"/>
          <p:cNvSpPr>
            <a:spLocks noGrp="1"/>
          </p:cNvSpPr>
          <p:nvPr>
            <p:ph idx="1"/>
          </p:nvPr>
        </p:nvSpPr>
        <p:spPr>
          <a:xfrm>
            <a:off x="5079852" y="1600200"/>
            <a:ext cx="3606948" cy="4525963"/>
          </a:xfrm>
        </p:spPr>
        <p:txBody>
          <a:bodyPr/>
          <a:lstStyle/>
          <a:p>
            <a:r>
              <a:rPr lang="en-US" dirty="0" smtClean="0"/>
              <a:t>A </a:t>
            </a:r>
            <a:r>
              <a:rPr lang="en-US" dirty="0" err="1" smtClean="0"/>
              <a:t>vs</a:t>
            </a:r>
            <a:r>
              <a:rPr lang="en-US" dirty="0" smtClean="0"/>
              <a:t> B comparison</a:t>
            </a:r>
          </a:p>
          <a:p>
            <a:r>
              <a:rPr lang="en-US" dirty="0" smtClean="0"/>
              <a:t>“Are the response rates different?”</a:t>
            </a:r>
          </a:p>
          <a:p>
            <a:r>
              <a:rPr lang="en-US" dirty="0" smtClean="0"/>
              <a:t>Goal: find out if users perceive small or large differences</a:t>
            </a:r>
            <a:endParaRPr lang="en-US" dirty="0"/>
          </a:p>
        </p:txBody>
      </p:sp>
      <p:pic>
        <p:nvPicPr>
          <p:cNvPr id="4" name="Picture 3" descr="exp-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5" y="1600200"/>
            <a:ext cx="3741991" cy="4434003"/>
          </a:xfrm>
          <a:prstGeom prst="rect">
            <a:avLst/>
          </a:prstGeom>
        </p:spPr>
      </p:pic>
      <p:sp>
        <p:nvSpPr>
          <p:cNvPr id="5" name="Slide Number Placeholder 4"/>
          <p:cNvSpPr>
            <a:spLocks noGrp="1"/>
          </p:cNvSpPr>
          <p:nvPr>
            <p:ph type="sldNum" sz="quarter" idx="12"/>
          </p:nvPr>
        </p:nvSpPr>
        <p:spPr/>
        <p:txBody>
          <a:bodyPr/>
          <a:lstStyle/>
          <a:p>
            <a:fld id="{BA9B540C-44DA-4F69-89C9-7C84606640D3}" type="slidenum">
              <a:rPr lang="en-US" smtClean="0"/>
              <a:pPr/>
              <a:t>17</a:t>
            </a:fld>
            <a:endParaRPr lang="en-US"/>
          </a:p>
        </p:txBody>
      </p:sp>
    </p:spTree>
    <p:extLst>
      <p:ext uri="{BB962C8B-B14F-4D97-AF65-F5344CB8AC3E}">
        <p14:creationId xmlns:p14="http://schemas.microsoft.com/office/powerpoint/2010/main" val="4093372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phase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18</a:t>
            </a:fld>
            <a:endParaRPr lang="en-US"/>
          </a:p>
        </p:txBody>
      </p:sp>
      <p:pic>
        <p:nvPicPr>
          <p:cNvPr id="5" name="Picture 4" descr="screen-capture-6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49614" y="2485562"/>
            <a:ext cx="6391281" cy="2965555"/>
          </a:xfrm>
          <a:prstGeom prst="rect">
            <a:avLst/>
          </a:prstGeom>
        </p:spPr>
      </p:pic>
    </p:spTree>
    <p:extLst>
      <p:ext uri="{BB962C8B-B14F-4D97-AF65-F5344CB8AC3E}">
        <p14:creationId xmlns:p14="http://schemas.microsoft.com/office/powerpoint/2010/main" val="1962489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phase</a:t>
            </a:r>
            <a:endParaRPr lang="en-US" dirty="0"/>
          </a:p>
        </p:txBody>
      </p:sp>
      <p:pic>
        <p:nvPicPr>
          <p:cNvPr id="14" name="phase1.fl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76338" y="1600200"/>
            <a:ext cx="6789737" cy="4525963"/>
          </a:xfrm>
        </p:spPr>
      </p:pic>
      <p:sp>
        <p:nvSpPr>
          <p:cNvPr id="3" name="Slide Number Placeholder 2"/>
          <p:cNvSpPr>
            <a:spLocks noGrp="1"/>
          </p:cNvSpPr>
          <p:nvPr>
            <p:ph type="sldNum" sz="quarter" idx="12"/>
          </p:nvPr>
        </p:nvSpPr>
        <p:spPr/>
        <p:txBody>
          <a:bodyPr/>
          <a:lstStyle/>
          <a:p>
            <a:fld id="{BA9B540C-44DA-4F69-89C9-7C84606640D3}" type="slidenum">
              <a:rPr lang="en-US" smtClean="0"/>
              <a:pPr/>
              <a:t>19</a:t>
            </a:fld>
            <a:endParaRPr lang="en-US"/>
          </a:p>
        </p:txBody>
      </p:sp>
    </p:spTree>
    <p:extLst>
      <p:ext uri="{BB962C8B-B14F-4D97-AF65-F5344CB8AC3E}">
        <p14:creationId xmlns:p14="http://schemas.microsoft.com/office/powerpoint/2010/main" val="3069204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The lag problem</a:t>
            </a:r>
          </a:p>
          <a:p>
            <a:r>
              <a:rPr lang="en-US" dirty="0"/>
              <a:t>Sketching on many </a:t>
            </a:r>
            <a:r>
              <a:rPr lang="en-US" dirty="0" smtClean="0"/>
              <a:t>devices</a:t>
            </a:r>
          </a:p>
          <a:p>
            <a:r>
              <a:rPr lang="en-US" dirty="0" smtClean="0"/>
              <a:t>Experiment </a:t>
            </a:r>
          </a:p>
          <a:p>
            <a:r>
              <a:rPr lang="en-US" dirty="0" smtClean="0"/>
              <a:t>Results</a:t>
            </a:r>
          </a:p>
          <a:p>
            <a:r>
              <a:rPr lang="en-US" dirty="0" smtClean="0"/>
              <a:t>Conclusion</a:t>
            </a:r>
          </a:p>
          <a:p>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2</a:t>
            </a:fld>
            <a:endParaRPr lang="en-US"/>
          </a:p>
        </p:txBody>
      </p:sp>
    </p:spTree>
    <p:extLst>
      <p:ext uri="{BB962C8B-B14F-4D97-AF65-F5344CB8AC3E}">
        <p14:creationId xmlns:p14="http://schemas.microsoft.com/office/powerpoint/2010/main" val="15443537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1</a:t>
            </a:r>
            <a:r>
              <a:rPr lang="en-US" baseline="30000" dirty="0" smtClean="0"/>
              <a:t>st</a:t>
            </a:r>
            <a:r>
              <a:rPr lang="en-US" dirty="0" smtClean="0"/>
              <a:t> phase</a:t>
            </a:r>
            <a:endParaRPr lang="en-US" dirty="0"/>
          </a:p>
        </p:txBody>
      </p:sp>
      <p:pic>
        <p:nvPicPr>
          <p:cNvPr id="14" name="Picture 13"/>
          <p:cNvPicPr>
            <a:picLocks noChangeAspect="1"/>
          </p:cNvPicPr>
          <p:nvPr/>
        </p:nvPicPr>
        <p:blipFill>
          <a:blip r:embed="rId3"/>
          <a:stretch>
            <a:fillRect/>
          </a:stretch>
        </p:blipFill>
        <p:spPr>
          <a:xfrm>
            <a:off x="2361279" y="1888707"/>
            <a:ext cx="4261699" cy="3777415"/>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20</a:t>
            </a:fld>
            <a:endParaRPr lang="en-US"/>
          </a:p>
        </p:txBody>
      </p:sp>
    </p:spTree>
    <p:extLst>
      <p:ext uri="{BB962C8B-B14F-4D97-AF65-F5344CB8AC3E}">
        <p14:creationId xmlns:p14="http://schemas.microsoft.com/office/powerpoint/2010/main" val="3850370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1</a:t>
            </a:r>
            <a:r>
              <a:rPr lang="en-US" baseline="30000" dirty="0" smtClean="0"/>
              <a:t>st</a:t>
            </a:r>
            <a:r>
              <a:rPr lang="en-US" dirty="0" smtClean="0"/>
              <a:t> phase</a:t>
            </a:r>
            <a:endParaRPr lang="en-US" dirty="0"/>
          </a:p>
        </p:txBody>
      </p:sp>
      <p:sp>
        <p:nvSpPr>
          <p:cNvPr id="12" name="Content Placeholder 11"/>
          <p:cNvSpPr>
            <a:spLocks noGrp="1"/>
          </p:cNvSpPr>
          <p:nvPr>
            <p:ph sz="half" idx="2"/>
          </p:nvPr>
        </p:nvSpPr>
        <p:spPr/>
        <p:txBody>
          <a:bodyPr/>
          <a:lstStyle/>
          <a:p>
            <a:r>
              <a:rPr lang="en-US" dirty="0" smtClean="0"/>
              <a:t>Not conclusive</a:t>
            </a:r>
            <a:endParaRPr lang="en-US" dirty="0"/>
          </a:p>
        </p:txBody>
      </p:sp>
      <p:pic>
        <p:nvPicPr>
          <p:cNvPr id="14" name="Picture 13"/>
          <p:cNvPicPr>
            <a:picLocks noChangeAspect="1"/>
          </p:cNvPicPr>
          <p:nvPr/>
        </p:nvPicPr>
        <p:blipFill>
          <a:blip r:embed="rId3"/>
          <a:stretch>
            <a:fillRect/>
          </a:stretch>
        </p:blipFill>
        <p:spPr>
          <a:xfrm>
            <a:off x="386501" y="1888707"/>
            <a:ext cx="4261699" cy="3777415"/>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21</a:t>
            </a:fld>
            <a:endParaRPr lang="en-US"/>
          </a:p>
        </p:txBody>
      </p:sp>
    </p:spTree>
    <p:extLst>
      <p:ext uri="{BB962C8B-B14F-4D97-AF65-F5344CB8AC3E}">
        <p14:creationId xmlns:p14="http://schemas.microsoft.com/office/powerpoint/2010/main" val="102539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phase</a:t>
            </a:r>
            <a:endParaRPr lang="en-US" dirty="0"/>
          </a:p>
        </p:txBody>
      </p:sp>
      <p:sp>
        <p:nvSpPr>
          <p:cNvPr id="3" name="Content Placeholder 2"/>
          <p:cNvSpPr>
            <a:spLocks noGrp="1"/>
          </p:cNvSpPr>
          <p:nvPr>
            <p:ph idx="1"/>
          </p:nvPr>
        </p:nvSpPr>
        <p:spPr>
          <a:xfrm>
            <a:off x="5079852" y="1600200"/>
            <a:ext cx="3606948" cy="4525963"/>
          </a:xfrm>
        </p:spPr>
        <p:txBody>
          <a:bodyPr/>
          <a:lstStyle/>
          <a:p>
            <a:r>
              <a:rPr lang="en-US" dirty="0" err="1" smtClean="0"/>
              <a:t>Likert</a:t>
            </a:r>
            <a:r>
              <a:rPr lang="en-US" dirty="0" smtClean="0"/>
              <a:t> scale grading</a:t>
            </a:r>
          </a:p>
          <a:p>
            <a:r>
              <a:rPr lang="en-US" dirty="0" smtClean="0"/>
              <a:t>“How happy are you with this response rate?”</a:t>
            </a:r>
          </a:p>
          <a:p>
            <a:r>
              <a:rPr lang="en-US" dirty="0" smtClean="0"/>
              <a:t>Goal: find out when the users start to grade as “bad” and “really bad”</a:t>
            </a:r>
            <a:endParaRPr lang="en-US" dirty="0"/>
          </a:p>
        </p:txBody>
      </p:sp>
      <p:pic>
        <p:nvPicPr>
          <p:cNvPr id="5" name="Picture 4" descr="exp-like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33" y="2109327"/>
            <a:ext cx="4056284" cy="3099417"/>
          </a:xfrm>
          <a:prstGeom prst="rect">
            <a:avLst/>
          </a:prstGeom>
        </p:spPr>
      </p:pic>
      <p:sp>
        <p:nvSpPr>
          <p:cNvPr id="4" name="Slide Number Placeholder 3"/>
          <p:cNvSpPr>
            <a:spLocks noGrp="1"/>
          </p:cNvSpPr>
          <p:nvPr>
            <p:ph type="sldNum" sz="quarter" idx="12"/>
          </p:nvPr>
        </p:nvSpPr>
        <p:spPr/>
        <p:txBody>
          <a:bodyPr/>
          <a:lstStyle/>
          <a:p>
            <a:fld id="{BA9B540C-44DA-4F69-89C9-7C84606640D3}" type="slidenum">
              <a:rPr lang="en-US" smtClean="0"/>
              <a:pPr/>
              <a:t>22</a:t>
            </a:fld>
            <a:endParaRPr lang="en-US"/>
          </a:p>
        </p:txBody>
      </p:sp>
    </p:spTree>
    <p:extLst>
      <p:ext uri="{BB962C8B-B14F-4D97-AF65-F5344CB8AC3E}">
        <p14:creationId xmlns:p14="http://schemas.microsoft.com/office/powerpoint/2010/main" val="3023695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phase</a:t>
            </a:r>
            <a:endParaRPr lang="en-US"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23</a:t>
            </a:fld>
            <a:endParaRPr lang="en-US"/>
          </a:p>
        </p:txBody>
      </p:sp>
      <p:pic>
        <p:nvPicPr>
          <p:cNvPr id="4" name="phase2.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0548" y="1690295"/>
            <a:ext cx="6822630" cy="4548420"/>
          </a:xfrm>
          <a:prstGeom prst="rect">
            <a:avLst/>
          </a:prstGeom>
        </p:spPr>
      </p:pic>
    </p:spTree>
    <p:extLst>
      <p:ext uri="{BB962C8B-B14F-4D97-AF65-F5344CB8AC3E}">
        <p14:creationId xmlns:p14="http://schemas.microsoft.com/office/powerpoint/2010/main" val="975938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2</a:t>
            </a:r>
            <a:r>
              <a:rPr lang="en-US" baseline="30000" dirty="0" smtClean="0"/>
              <a:t>nd</a:t>
            </a:r>
            <a:r>
              <a:rPr lang="en-US" dirty="0" smtClean="0"/>
              <a:t> phase</a:t>
            </a:r>
            <a:endParaRPr lang="en-US" dirty="0"/>
          </a:p>
        </p:txBody>
      </p:sp>
      <p:pic>
        <p:nvPicPr>
          <p:cNvPr id="14" name="Picture 13"/>
          <p:cNvPicPr>
            <a:picLocks noChangeAspect="1"/>
          </p:cNvPicPr>
          <p:nvPr/>
        </p:nvPicPr>
        <p:blipFill>
          <a:blip r:embed="rId3"/>
          <a:stretch>
            <a:fillRect/>
          </a:stretch>
        </p:blipFill>
        <p:spPr>
          <a:xfrm>
            <a:off x="1474448" y="1867692"/>
            <a:ext cx="6052603" cy="4073358"/>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24</a:t>
            </a:fld>
            <a:endParaRPr lang="en-US"/>
          </a:p>
        </p:txBody>
      </p:sp>
    </p:spTree>
    <p:extLst>
      <p:ext uri="{BB962C8B-B14F-4D97-AF65-F5344CB8AC3E}">
        <p14:creationId xmlns:p14="http://schemas.microsoft.com/office/powerpoint/2010/main" val="37340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2</a:t>
            </a:r>
            <a:r>
              <a:rPr lang="en-US" baseline="30000" dirty="0"/>
              <a:t>nd</a:t>
            </a:r>
            <a:r>
              <a:rPr lang="en-US" dirty="0"/>
              <a:t> phase</a:t>
            </a:r>
          </a:p>
        </p:txBody>
      </p:sp>
      <p:pic>
        <p:nvPicPr>
          <p:cNvPr id="6" name="Picture 5"/>
          <p:cNvPicPr>
            <a:picLocks noChangeAspect="1"/>
          </p:cNvPicPr>
          <p:nvPr/>
        </p:nvPicPr>
        <p:blipFill>
          <a:blip r:embed="rId3"/>
          <a:stretch>
            <a:fillRect/>
          </a:stretch>
        </p:blipFill>
        <p:spPr>
          <a:xfrm>
            <a:off x="1802403" y="1485470"/>
            <a:ext cx="5526080" cy="4519839"/>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25</a:t>
            </a:fld>
            <a:endParaRPr lang="en-US"/>
          </a:p>
        </p:txBody>
      </p:sp>
    </p:spTree>
    <p:extLst>
      <p:ext uri="{BB962C8B-B14F-4D97-AF65-F5344CB8AC3E}">
        <p14:creationId xmlns:p14="http://schemas.microsoft.com/office/powerpoint/2010/main" val="3185542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2</a:t>
            </a:r>
            <a:r>
              <a:rPr lang="en-US" baseline="30000" dirty="0"/>
              <a:t>nd</a:t>
            </a:r>
            <a:r>
              <a:rPr lang="en-US" dirty="0"/>
              <a:t> phase</a:t>
            </a:r>
          </a:p>
        </p:txBody>
      </p:sp>
      <p:pic>
        <p:nvPicPr>
          <p:cNvPr id="5" name="Picture 4"/>
          <p:cNvPicPr>
            <a:picLocks noChangeAspect="1"/>
          </p:cNvPicPr>
          <p:nvPr/>
        </p:nvPicPr>
        <p:blipFill>
          <a:blip r:embed="rId3"/>
          <a:stretch>
            <a:fillRect/>
          </a:stretch>
        </p:blipFill>
        <p:spPr>
          <a:xfrm>
            <a:off x="1377587" y="1568936"/>
            <a:ext cx="6306764" cy="4824999"/>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26</a:t>
            </a:fld>
            <a:endParaRPr lang="en-US"/>
          </a:p>
        </p:txBody>
      </p:sp>
    </p:spTree>
    <p:extLst>
      <p:ext uri="{BB962C8B-B14F-4D97-AF65-F5344CB8AC3E}">
        <p14:creationId xmlns:p14="http://schemas.microsoft.com/office/powerpoint/2010/main" val="3682091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phase</a:t>
            </a:r>
            <a:endParaRPr lang="en-US" dirty="0"/>
          </a:p>
        </p:txBody>
      </p:sp>
      <p:sp>
        <p:nvSpPr>
          <p:cNvPr id="5" name="Content Placeholder 4"/>
          <p:cNvSpPr>
            <a:spLocks noGrp="1"/>
          </p:cNvSpPr>
          <p:nvPr>
            <p:ph idx="1"/>
          </p:nvPr>
        </p:nvSpPr>
        <p:spPr>
          <a:xfrm>
            <a:off x="4566744" y="1600200"/>
            <a:ext cx="4120056" cy="4525963"/>
          </a:xfrm>
        </p:spPr>
        <p:txBody>
          <a:bodyPr/>
          <a:lstStyle/>
          <a:p>
            <a:r>
              <a:rPr lang="en-US" dirty="0" smtClean="0"/>
              <a:t>Active selection of a preferred response rate</a:t>
            </a:r>
          </a:p>
          <a:p>
            <a:r>
              <a:rPr lang="en-US" dirty="0" smtClean="0"/>
              <a:t>“What is the minimum in your opinion?”</a:t>
            </a:r>
          </a:p>
          <a:p>
            <a:r>
              <a:rPr lang="en-US" dirty="0" smtClean="0"/>
              <a:t>Goal: cross-validate the 2</a:t>
            </a:r>
            <a:r>
              <a:rPr lang="en-US" baseline="30000" dirty="0" smtClean="0"/>
              <a:t>nd</a:t>
            </a:r>
            <a:r>
              <a:rPr lang="en-US" dirty="0" smtClean="0"/>
              <a:t> phase</a:t>
            </a:r>
            <a:endParaRPr lang="en-US" dirty="0"/>
          </a:p>
        </p:txBody>
      </p:sp>
      <p:pic>
        <p:nvPicPr>
          <p:cNvPr id="6" name="Picture 5" descr="exp-minim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29006"/>
            <a:ext cx="3736035" cy="2968902"/>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27</a:t>
            </a:fld>
            <a:endParaRPr lang="en-US"/>
          </a:p>
        </p:txBody>
      </p:sp>
    </p:spTree>
    <p:extLst>
      <p:ext uri="{BB962C8B-B14F-4D97-AF65-F5344CB8AC3E}">
        <p14:creationId xmlns:p14="http://schemas.microsoft.com/office/powerpoint/2010/main" val="2868997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3</a:t>
            </a:r>
            <a:r>
              <a:rPr lang="en-US" baseline="30000" dirty="0"/>
              <a:t>r</a:t>
            </a:r>
            <a:r>
              <a:rPr lang="en-US" baseline="30000" dirty="0" smtClean="0"/>
              <a:t>d</a:t>
            </a:r>
            <a:r>
              <a:rPr lang="en-US" dirty="0" smtClean="0"/>
              <a:t> </a:t>
            </a:r>
            <a:r>
              <a:rPr lang="en-US" dirty="0"/>
              <a:t>phase</a:t>
            </a:r>
          </a:p>
        </p:txBody>
      </p:sp>
      <p:pic>
        <p:nvPicPr>
          <p:cNvPr id="5" name="Picture 4"/>
          <p:cNvPicPr>
            <a:picLocks noChangeAspect="1"/>
          </p:cNvPicPr>
          <p:nvPr/>
        </p:nvPicPr>
        <p:blipFill>
          <a:blip r:embed="rId3"/>
          <a:stretch>
            <a:fillRect/>
          </a:stretch>
        </p:blipFill>
        <p:spPr>
          <a:xfrm>
            <a:off x="570407" y="2416573"/>
            <a:ext cx="7092418" cy="3282808"/>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28</a:t>
            </a:fld>
            <a:endParaRPr lang="en-US"/>
          </a:p>
        </p:txBody>
      </p:sp>
    </p:spTree>
    <p:extLst>
      <p:ext uri="{BB962C8B-B14F-4D97-AF65-F5344CB8AC3E}">
        <p14:creationId xmlns:p14="http://schemas.microsoft.com/office/powerpoint/2010/main" val="3544348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4" name="Content Placeholder 3"/>
          <p:cNvSpPr>
            <a:spLocks noGrp="1"/>
          </p:cNvSpPr>
          <p:nvPr>
            <p:ph idx="1"/>
          </p:nvPr>
        </p:nvSpPr>
        <p:spPr/>
        <p:txBody>
          <a:bodyPr>
            <a:normAutofit/>
          </a:bodyPr>
          <a:lstStyle/>
          <a:p>
            <a:r>
              <a:rPr lang="en-US" dirty="0"/>
              <a:t>The range below 20 FPS was rejected by users;</a:t>
            </a:r>
          </a:p>
          <a:p>
            <a:r>
              <a:rPr lang="en-US" dirty="0" smtClean="0"/>
              <a:t>The </a:t>
            </a:r>
            <a:r>
              <a:rPr lang="en-US" dirty="0"/>
              <a:t>difference between grades is not significant above 24 FPS </a:t>
            </a:r>
          </a:p>
          <a:p>
            <a:r>
              <a:rPr lang="en-US" dirty="0" smtClean="0"/>
              <a:t>No conclusive </a:t>
            </a:r>
            <a:r>
              <a:rPr lang="en-US" dirty="0"/>
              <a:t>evidence that subjects </a:t>
            </a:r>
            <a:r>
              <a:rPr lang="en-US" dirty="0" smtClean="0"/>
              <a:t>perceived </a:t>
            </a:r>
            <a:r>
              <a:rPr lang="en-US" dirty="0"/>
              <a:t>differences of 2, 5 and 10 FPS when testing pairs of </a:t>
            </a:r>
            <a:r>
              <a:rPr lang="en-US" dirty="0" smtClean="0"/>
              <a:t>rates</a:t>
            </a:r>
            <a:endParaRPr lang="en-US"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29</a:t>
            </a:fld>
            <a:endParaRPr lang="en-US"/>
          </a:p>
        </p:txBody>
      </p:sp>
      <p:pic>
        <p:nvPicPr>
          <p:cNvPr id="6" name="Picture 5"/>
          <p:cNvPicPr>
            <a:picLocks noChangeAspect="1"/>
          </p:cNvPicPr>
          <p:nvPr/>
        </p:nvPicPr>
        <p:blipFill>
          <a:blip r:embed="rId3"/>
          <a:stretch>
            <a:fillRect/>
          </a:stretch>
        </p:blipFill>
        <p:spPr>
          <a:xfrm>
            <a:off x="2161634" y="4068120"/>
            <a:ext cx="4491548" cy="2653355"/>
          </a:xfrm>
          <a:prstGeom prst="rect">
            <a:avLst/>
          </a:prstGeom>
        </p:spPr>
      </p:pic>
    </p:spTree>
    <p:extLst>
      <p:ext uri="{BB962C8B-B14F-4D97-AF65-F5344CB8AC3E}">
        <p14:creationId xmlns:p14="http://schemas.microsoft.com/office/powerpoint/2010/main" val="3198460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53233"/>
            <a:ext cx="8229600" cy="3172930"/>
          </a:xfrm>
        </p:spPr>
        <p:txBody>
          <a:bodyPr/>
          <a:lstStyle/>
          <a:p>
            <a:pPr marL="0" indent="0" algn="ctr">
              <a:buNone/>
            </a:pPr>
            <a:r>
              <a:rPr lang="en-US" dirty="0" smtClean="0"/>
              <a:t>What makes a device un/suitable for sketching?</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3</a:t>
            </a:fld>
            <a:endParaRPr lang="en-US"/>
          </a:p>
        </p:txBody>
      </p:sp>
    </p:spTree>
    <p:extLst>
      <p:ext uri="{BB962C8B-B14F-4D97-AF65-F5344CB8AC3E}">
        <p14:creationId xmlns:p14="http://schemas.microsoft.com/office/powerpoint/2010/main" val="3027919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half" idx="2"/>
          </p:nvPr>
        </p:nvSpPr>
        <p:spPr/>
        <p:txBody>
          <a:bodyPr/>
          <a:lstStyle/>
          <a:p>
            <a:endParaRPr lang="en-US"/>
          </a:p>
        </p:txBody>
      </p:sp>
      <p:sp>
        <p:nvSpPr>
          <p:cNvPr id="4" name="Content Placeholder 3"/>
          <p:cNvSpPr>
            <a:spLocks noGrp="1"/>
          </p:cNvSpPr>
          <p:nvPr>
            <p:ph sz="quarter" idx="13"/>
          </p:nvPr>
        </p:nvSpPr>
        <p:spPr/>
        <p:txBody>
          <a:bodyPr/>
          <a:lstStyle/>
          <a:p>
            <a:r>
              <a:rPr lang="en-US" dirty="0" smtClean="0"/>
              <a:t>Writing activity</a:t>
            </a:r>
          </a:p>
          <a:p>
            <a:r>
              <a:rPr lang="en-US" dirty="0" smtClean="0"/>
              <a:t>Specific types of professionals</a:t>
            </a:r>
          </a:p>
          <a:p>
            <a:pPr lvl="1"/>
            <a:r>
              <a:rPr lang="en-US" dirty="0" smtClean="0"/>
              <a:t>Designers</a:t>
            </a:r>
          </a:p>
          <a:p>
            <a:pPr lvl="1"/>
            <a:r>
              <a:rPr lang="en-US" dirty="0" smtClean="0"/>
              <a:t>Architects</a:t>
            </a:r>
          </a:p>
          <a:p>
            <a:pPr lvl="1"/>
            <a:r>
              <a:rPr lang="en-US" dirty="0" smtClean="0"/>
              <a:t>Non-drawing professionals</a:t>
            </a:r>
            <a:endParaRPr lang="en-US" dirty="0"/>
          </a:p>
        </p:txBody>
      </p:sp>
      <p:sp>
        <p:nvSpPr>
          <p:cNvPr id="5" name="Slide Number Placeholder 4"/>
          <p:cNvSpPr>
            <a:spLocks noGrp="1"/>
          </p:cNvSpPr>
          <p:nvPr>
            <p:ph type="sldNum" sz="quarter" idx="12"/>
          </p:nvPr>
        </p:nvSpPr>
        <p:spPr/>
        <p:txBody>
          <a:bodyPr/>
          <a:lstStyle/>
          <a:p>
            <a:fld id="{BA9B540C-44DA-4F69-89C9-7C84606640D3}" type="slidenum">
              <a:rPr lang="en-US" smtClean="0"/>
              <a:pPr/>
              <a:t>30</a:t>
            </a:fld>
            <a:endParaRPr lang="en-US"/>
          </a:p>
        </p:txBody>
      </p:sp>
    </p:spTree>
    <p:extLst>
      <p:ext uri="{BB962C8B-B14F-4D97-AF65-F5344CB8AC3E}">
        <p14:creationId xmlns:p14="http://schemas.microsoft.com/office/powerpoint/2010/main" val="494585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10" name="Content Placeholder 9"/>
          <p:cNvSpPr>
            <a:spLocks noGrp="1"/>
          </p:cNvSpPr>
          <p:nvPr>
            <p:ph idx="1"/>
          </p:nvPr>
        </p:nvSpPr>
        <p:spPr/>
        <p:txBody>
          <a:bodyPr/>
          <a:lstStyle/>
          <a:p>
            <a:r>
              <a:rPr lang="en-US" dirty="0" err="1" smtClean="0"/>
              <a:t>Ugo.Sangiorgi@uclouvain.be</a:t>
            </a:r>
            <a:endParaRPr lang="en-US" dirty="0" smtClean="0"/>
          </a:p>
          <a:p>
            <a:r>
              <a:rPr lang="en-US" dirty="0" smtClean="0"/>
              <a:t>@</a:t>
            </a:r>
            <a:r>
              <a:rPr lang="en-US" dirty="0" err="1" smtClean="0"/>
              <a:t>ugosan</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pPr/>
              <a:t>31</a:t>
            </a:fld>
            <a:endParaRPr lang="en-US"/>
          </a:p>
        </p:txBody>
      </p:sp>
    </p:spTree>
    <p:extLst>
      <p:ext uri="{BB962C8B-B14F-4D97-AF65-F5344CB8AC3E}">
        <p14:creationId xmlns:p14="http://schemas.microsoft.com/office/powerpoint/2010/main" val="269410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Lag</a:t>
            </a:r>
            <a:endParaRPr lang="en-US" dirty="0"/>
          </a:p>
        </p:txBody>
      </p:sp>
      <p:sp>
        <p:nvSpPr>
          <p:cNvPr id="3" name="Slide Number Placeholder 2"/>
          <p:cNvSpPr>
            <a:spLocks noGrp="1"/>
          </p:cNvSpPr>
          <p:nvPr>
            <p:ph type="sldNum" sz="quarter" idx="12"/>
          </p:nvPr>
        </p:nvSpPr>
        <p:spPr/>
        <p:txBody>
          <a:bodyPr/>
          <a:lstStyle/>
          <a:p>
            <a:fld id="{BA9B540C-44DA-4F69-89C9-7C84606640D3}" type="slidenum">
              <a:rPr lang="en-US" smtClean="0"/>
              <a:pPr/>
              <a:t>4</a:t>
            </a:fld>
            <a:endParaRPr lang="en-US"/>
          </a:p>
        </p:txBody>
      </p:sp>
      <p:pic>
        <p:nvPicPr>
          <p:cNvPr id="4" name="FPS experiment.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3161" y="1444562"/>
            <a:ext cx="6898302" cy="5173726"/>
          </a:xfrm>
          <a:prstGeom prst="rect">
            <a:avLst/>
          </a:prstGeom>
        </p:spPr>
      </p:pic>
    </p:spTree>
    <p:extLst>
      <p:ext uri="{BB962C8B-B14F-4D97-AF65-F5344CB8AC3E}">
        <p14:creationId xmlns:p14="http://schemas.microsoft.com/office/powerpoint/2010/main" val="104623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5119"/>
            <a:ext cx="8229600" cy="1145047"/>
          </a:xfrm>
        </p:spPr>
        <p:txBody>
          <a:bodyPr/>
          <a:lstStyle/>
          <a:p>
            <a:r>
              <a:rPr lang="en-US" dirty="0" smtClean="0"/>
              <a:t>Lag in electronic sketching</a:t>
            </a:r>
            <a:endParaRPr lang="en-US" dirty="0"/>
          </a:p>
        </p:txBody>
      </p:sp>
      <p:pic>
        <p:nvPicPr>
          <p:cNvPr id="11" name="Picture 10"/>
          <p:cNvPicPr>
            <a:picLocks noChangeAspect="1"/>
          </p:cNvPicPr>
          <p:nvPr/>
        </p:nvPicPr>
        <p:blipFill>
          <a:blip r:embed="rId3"/>
          <a:stretch>
            <a:fillRect/>
          </a:stretch>
        </p:blipFill>
        <p:spPr>
          <a:xfrm>
            <a:off x="634981" y="2216433"/>
            <a:ext cx="7705875" cy="2921886"/>
          </a:xfrm>
          <a:prstGeom prst="rect">
            <a:avLst/>
          </a:prstGeom>
        </p:spPr>
      </p:pic>
      <p:sp>
        <p:nvSpPr>
          <p:cNvPr id="2" name="Slide Number Placeholder 1"/>
          <p:cNvSpPr>
            <a:spLocks noGrp="1"/>
          </p:cNvSpPr>
          <p:nvPr>
            <p:ph type="sldNum" sz="quarter" idx="12"/>
          </p:nvPr>
        </p:nvSpPr>
        <p:spPr/>
        <p:txBody>
          <a:bodyPr/>
          <a:lstStyle/>
          <a:p>
            <a:fld id="{BA9B540C-44DA-4F69-89C9-7C84606640D3}" type="slidenum">
              <a:rPr lang="en-US" smtClean="0"/>
              <a:pPr/>
              <a:t>5</a:t>
            </a:fld>
            <a:endParaRPr lang="en-US"/>
          </a:p>
        </p:txBody>
      </p:sp>
      <p:sp>
        <p:nvSpPr>
          <p:cNvPr id="7" name="TextBox 6"/>
          <p:cNvSpPr txBox="1"/>
          <p:nvPr/>
        </p:nvSpPr>
        <p:spPr>
          <a:xfrm>
            <a:off x="2667861" y="5308724"/>
            <a:ext cx="780682" cy="923330"/>
          </a:xfrm>
          <a:prstGeom prst="rect">
            <a:avLst/>
          </a:prstGeom>
          <a:noFill/>
        </p:spPr>
        <p:txBody>
          <a:bodyPr wrap="none" rtlCol="0">
            <a:spAutoFit/>
          </a:bodyPr>
          <a:lstStyle/>
          <a:p>
            <a:pPr algn="ctr"/>
            <a:r>
              <a:rPr lang="en-US" dirty="0" smtClean="0">
                <a:latin typeface="+mj-lt"/>
              </a:rPr>
              <a:t>60 Hz</a:t>
            </a:r>
          </a:p>
          <a:p>
            <a:pPr algn="ctr"/>
            <a:r>
              <a:rPr lang="en-US" dirty="0" smtClean="0">
                <a:latin typeface="+mj-lt"/>
              </a:rPr>
              <a:t>75 Hz</a:t>
            </a:r>
          </a:p>
          <a:p>
            <a:pPr algn="ctr"/>
            <a:r>
              <a:rPr lang="en-US" dirty="0" smtClean="0">
                <a:latin typeface="+mj-lt"/>
              </a:rPr>
              <a:t>…</a:t>
            </a:r>
            <a:endParaRPr lang="en-US" dirty="0">
              <a:latin typeface="+mj-lt"/>
            </a:endParaRPr>
          </a:p>
        </p:txBody>
      </p:sp>
      <p:sp>
        <p:nvSpPr>
          <p:cNvPr id="9" name="TextBox 8"/>
          <p:cNvSpPr txBox="1"/>
          <p:nvPr/>
        </p:nvSpPr>
        <p:spPr>
          <a:xfrm>
            <a:off x="4560595" y="5308724"/>
            <a:ext cx="862173" cy="923330"/>
          </a:xfrm>
          <a:prstGeom prst="rect">
            <a:avLst/>
          </a:prstGeom>
          <a:noFill/>
        </p:spPr>
        <p:txBody>
          <a:bodyPr wrap="none" rtlCol="0">
            <a:spAutoFit/>
          </a:bodyPr>
          <a:lstStyle/>
          <a:p>
            <a:pPr algn="ctr"/>
            <a:r>
              <a:rPr lang="en-US" dirty="0" smtClean="0">
                <a:latin typeface="+mj-lt"/>
              </a:rPr>
              <a:t>60 FPS</a:t>
            </a:r>
          </a:p>
          <a:p>
            <a:pPr algn="ctr"/>
            <a:r>
              <a:rPr lang="en-US" dirty="0" smtClean="0">
                <a:latin typeface="+mj-lt"/>
              </a:rPr>
              <a:t>75 FPS</a:t>
            </a:r>
          </a:p>
          <a:p>
            <a:pPr algn="ctr"/>
            <a:r>
              <a:rPr lang="en-US" dirty="0" smtClean="0">
                <a:latin typeface="+mj-lt"/>
              </a:rPr>
              <a:t>…</a:t>
            </a:r>
            <a:endParaRPr lang="en-US" dirty="0">
              <a:latin typeface="+mj-lt"/>
            </a:endParaRPr>
          </a:p>
        </p:txBody>
      </p:sp>
      <p:sp>
        <p:nvSpPr>
          <p:cNvPr id="8" name="TextBox 7"/>
          <p:cNvSpPr txBox="1"/>
          <p:nvPr/>
        </p:nvSpPr>
        <p:spPr>
          <a:xfrm>
            <a:off x="608541" y="5308724"/>
            <a:ext cx="1464501" cy="646331"/>
          </a:xfrm>
          <a:prstGeom prst="rect">
            <a:avLst/>
          </a:prstGeom>
          <a:noFill/>
        </p:spPr>
        <p:txBody>
          <a:bodyPr wrap="none" rtlCol="0">
            <a:spAutoFit/>
          </a:bodyPr>
          <a:lstStyle/>
          <a:p>
            <a:pPr algn="ctr"/>
            <a:r>
              <a:rPr lang="en-US" dirty="0" smtClean="0">
                <a:latin typeface="+mj-lt"/>
              </a:rPr>
              <a:t>133 points</a:t>
            </a:r>
          </a:p>
          <a:p>
            <a:pPr algn="ctr"/>
            <a:r>
              <a:rPr lang="en-US" dirty="0" smtClean="0">
                <a:latin typeface="+mj-lt"/>
              </a:rPr>
              <a:t>per second</a:t>
            </a:r>
            <a:endParaRPr lang="en-US" dirty="0">
              <a:latin typeface="+mj-lt"/>
            </a:endParaRPr>
          </a:p>
        </p:txBody>
      </p:sp>
    </p:spTree>
    <p:extLst>
      <p:ext uri="{BB962C8B-B14F-4D97-AF65-F5344CB8AC3E}">
        <p14:creationId xmlns:p14="http://schemas.microsoft.com/office/powerpoint/2010/main" val="1733588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 rate</a:t>
            </a:r>
            <a:endParaRPr lang="en-US" dirty="0"/>
          </a:p>
        </p:txBody>
      </p:sp>
      <p:sp>
        <p:nvSpPr>
          <p:cNvPr id="8" name="Freeform 7"/>
          <p:cNvSpPr/>
          <p:nvPr/>
        </p:nvSpPr>
        <p:spPr>
          <a:xfrm>
            <a:off x="2390245" y="2570089"/>
            <a:ext cx="1614961" cy="45719"/>
          </a:xfrm>
          <a:custGeom>
            <a:avLst/>
            <a:gdLst>
              <a:gd name="connsiteX0" fmla="*/ 0 w 413115"/>
              <a:gd name="connsiteY0" fmla="*/ 0 h 18801"/>
              <a:gd name="connsiteX1" fmla="*/ 413115 w 413115"/>
              <a:gd name="connsiteY1" fmla="*/ 15302 h 18801"/>
            </a:gdLst>
            <a:ahLst/>
            <a:cxnLst>
              <a:cxn ang="0">
                <a:pos x="connsiteX0" y="connsiteY0"/>
              </a:cxn>
              <a:cxn ang="0">
                <a:pos x="connsiteX1" y="connsiteY1"/>
              </a:cxn>
            </a:cxnLst>
            <a:rect l="l" t="t" r="r" b="b"/>
            <a:pathLst>
              <a:path w="413115" h="18801">
                <a:moveTo>
                  <a:pt x="0" y="0"/>
                </a:moveTo>
                <a:cubicBezTo>
                  <a:pt x="208082" y="29729"/>
                  <a:pt x="71040" y="15302"/>
                  <a:pt x="413115" y="15302"/>
                </a:cubicBezTo>
              </a:path>
            </a:pathLst>
          </a:custGeom>
          <a:ln w="257175" cmpd="sng">
            <a:solidFill>
              <a:srgbClr val="FFFF00">
                <a:alpha val="50000"/>
              </a:srgbClr>
            </a:solidFill>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8" name="Content Placeholder 17"/>
          <p:cNvSpPr>
            <a:spLocks noGrp="1"/>
          </p:cNvSpPr>
          <p:nvPr>
            <p:ph idx="1"/>
          </p:nvPr>
        </p:nvSpPr>
        <p:spPr/>
        <p:txBody>
          <a:bodyPr/>
          <a:lstStyle/>
          <a:p>
            <a:r>
              <a:rPr lang="en-US" dirty="0" smtClean="0"/>
              <a:t>Example: http</a:t>
            </a:r>
            <a:r>
              <a:rPr lang="en-US" dirty="0"/>
              <a:t>://frames-per-</a:t>
            </a:r>
            <a:r>
              <a:rPr lang="en-US" dirty="0" err="1"/>
              <a:t>second.appspot.com</a:t>
            </a:r>
            <a:r>
              <a:rPr lang="en-US" dirty="0" smtClean="0"/>
              <a:t>/</a:t>
            </a:r>
          </a:p>
          <a:p>
            <a:r>
              <a:rPr lang="en-US" dirty="0" smtClean="0"/>
              <a:t>30 FPS </a:t>
            </a:r>
          </a:p>
          <a:p>
            <a:pPr lvl="1"/>
            <a:r>
              <a:rPr lang="en-US" dirty="0" smtClean="0"/>
              <a:t>(1000/30) = </a:t>
            </a:r>
            <a:r>
              <a:rPr lang="en-US" dirty="0" smtClean="0">
                <a:solidFill>
                  <a:schemeClr val="bg1">
                    <a:lumMod val="50000"/>
                  </a:schemeClr>
                </a:solidFill>
              </a:rPr>
              <a:t>33 </a:t>
            </a:r>
            <a:r>
              <a:rPr lang="en-US" dirty="0" err="1" smtClean="0">
                <a:solidFill>
                  <a:schemeClr val="bg1">
                    <a:lumMod val="50000"/>
                  </a:schemeClr>
                </a:solidFill>
              </a:rPr>
              <a:t>miliseconds</a:t>
            </a:r>
            <a:endParaRPr lang="en-US"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pPr/>
              <a:t>6</a:t>
            </a:fld>
            <a:endParaRPr lang="en-US"/>
          </a:p>
        </p:txBody>
      </p:sp>
      <p:sp>
        <p:nvSpPr>
          <p:cNvPr id="35" name="Freeform 34"/>
          <p:cNvSpPr/>
          <p:nvPr/>
        </p:nvSpPr>
        <p:spPr>
          <a:xfrm>
            <a:off x="2390245" y="5201589"/>
            <a:ext cx="2949652" cy="105122"/>
          </a:xfrm>
          <a:custGeom>
            <a:avLst/>
            <a:gdLst>
              <a:gd name="connsiteX0" fmla="*/ 0 w 413115"/>
              <a:gd name="connsiteY0" fmla="*/ 0 h 18801"/>
              <a:gd name="connsiteX1" fmla="*/ 413115 w 413115"/>
              <a:gd name="connsiteY1" fmla="*/ 15302 h 18801"/>
            </a:gdLst>
            <a:ahLst/>
            <a:cxnLst>
              <a:cxn ang="0">
                <a:pos x="connsiteX0" y="connsiteY0"/>
              </a:cxn>
              <a:cxn ang="0">
                <a:pos x="connsiteX1" y="connsiteY1"/>
              </a:cxn>
            </a:cxnLst>
            <a:rect l="l" t="t" r="r" b="b"/>
            <a:pathLst>
              <a:path w="413115" h="18801">
                <a:moveTo>
                  <a:pt x="0" y="0"/>
                </a:moveTo>
                <a:cubicBezTo>
                  <a:pt x="208082" y="29729"/>
                  <a:pt x="71040" y="15302"/>
                  <a:pt x="413115" y="15302"/>
                </a:cubicBezTo>
              </a:path>
            </a:pathLst>
          </a:custGeom>
          <a:ln w="257175" cmpd="sng">
            <a:solidFill>
              <a:srgbClr val="FFFF00">
                <a:alpha val="50000"/>
              </a:srgbClr>
            </a:solidFill>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390245" y="3189817"/>
            <a:ext cx="4406935" cy="2148462"/>
          </a:xfrm>
          <a:prstGeom prst="rect">
            <a:avLst/>
          </a:prstGeom>
        </p:spPr>
      </p:pic>
    </p:spTree>
    <p:extLst>
      <p:ext uri="{BB962C8B-B14F-4D97-AF65-F5344CB8AC3E}">
        <p14:creationId xmlns:p14="http://schemas.microsoft.com/office/powerpoint/2010/main" val="15448388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Sketching on many devices</a:t>
            </a:r>
            <a:endParaRPr lang="en-US" dirty="0"/>
          </a:p>
        </p:txBody>
      </p:sp>
      <p:sp>
        <p:nvSpPr>
          <p:cNvPr id="12" name="Content Placeholder 11"/>
          <p:cNvSpPr>
            <a:spLocks noGrp="1"/>
          </p:cNvSpPr>
          <p:nvPr>
            <p:ph idx="1"/>
          </p:nvPr>
        </p:nvSpPr>
        <p:spPr>
          <a:xfrm>
            <a:off x="457200" y="1600200"/>
            <a:ext cx="4126364" cy="4525963"/>
          </a:xfrm>
        </p:spPr>
        <p:txBody>
          <a:bodyPr/>
          <a:lstStyle/>
          <a:p>
            <a:r>
              <a:rPr lang="en-US" dirty="0" smtClean="0"/>
              <a:t>HTML5</a:t>
            </a:r>
            <a:endParaRPr lang="en-US" dirty="0"/>
          </a:p>
        </p:txBody>
      </p:sp>
      <p:pic>
        <p:nvPicPr>
          <p:cNvPr id="6" name="Picture 5" descr="gambit-screen-wal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1010" y="1892443"/>
            <a:ext cx="3086359" cy="2299317"/>
          </a:xfrm>
          <a:prstGeom prst="rect">
            <a:avLst/>
          </a:prstGeom>
        </p:spPr>
      </p:pic>
      <p:pic>
        <p:nvPicPr>
          <p:cNvPr id="11" name="Picture 10"/>
          <p:cNvPicPr>
            <a:picLocks noChangeAspect="1"/>
          </p:cNvPicPr>
          <p:nvPr/>
        </p:nvPicPr>
        <p:blipFill>
          <a:blip r:embed="rId4"/>
          <a:stretch>
            <a:fillRect/>
          </a:stretch>
        </p:blipFill>
        <p:spPr>
          <a:xfrm>
            <a:off x="5014728" y="3700621"/>
            <a:ext cx="3294620" cy="1926085"/>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7</a:t>
            </a:fld>
            <a:endParaRPr lang="en-US"/>
          </a:p>
        </p:txBody>
      </p:sp>
    </p:spTree>
    <p:extLst>
      <p:ext uri="{BB962C8B-B14F-4D97-AF65-F5344CB8AC3E}">
        <p14:creationId xmlns:p14="http://schemas.microsoft.com/office/powerpoint/2010/main" val="2286149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Sketching on many devices</a:t>
            </a:r>
            <a:endParaRPr lang="en-US" dirty="0"/>
          </a:p>
        </p:txBody>
      </p:sp>
      <p:sp>
        <p:nvSpPr>
          <p:cNvPr id="12" name="Content Placeholder 11"/>
          <p:cNvSpPr>
            <a:spLocks noGrp="1"/>
          </p:cNvSpPr>
          <p:nvPr>
            <p:ph idx="1"/>
          </p:nvPr>
        </p:nvSpPr>
        <p:spPr>
          <a:xfrm>
            <a:off x="457200" y="1600200"/>
            <a:ext cx="4126364" cy="4525963"/>
          </a:xfrm>
        </p:spPr>
        <p:txBody>
          <a:bodyPr/>
          <a:lstStyle/>
          <a:p>
            <a:r>
              <a:rPr lang="en-US" dirty="0" smtClean="0"/>
              <a:t>HTML5</a:t>
            </a:r>
          </a:p>
          <a:p>
            <a:r>
              <a:rPr lang="en-US" dirty="0" smtClean="0"/>
              <a:t>1.4 devices per person by 2016 </a:t>
            </a:r>
            <a:r>
              <a:rPr lang="en-US" baseline="30000" dirty="0" smtClean="0"/>
              <a:t>1</a:t>
            </a:r>
          </a:p>
        </p:txBody>
      </p:sp>
      <p:pic>
        <p:nvPicPr>
          <p:cNvPr id="6" name="Picture 5" descr="gambit-screen-wal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1010" y="1892443"/>
            <a:ext cx="3086359" cy="2299317"/>
          </a:xfrm>
          <a:prstGeom prst="rect">
            <a:avLst/>
          </a:prstGeom>
        </p:spPr>
      </p:pic>
      <p:pic>
        <p:nvPicPr>
          <p:cNvPr id="11" name="Picture 10"/>
          <p:cNvPicPr>
            <a:picLocks noChangeAspect="1"/>
          </p:cNvPicPr>
          <p:nvPr/>
        </p:nvPicPr>
        <p:blipFill>
          <a:blip r:embed="rId4"/>
          <a:stretch>
            <a:fillRect/>
          </a:stretch>
        </p:blipFill>
        <p:spPr>
          <a:xfrm>
            <a:off x="5014728" y="3700621"/>
            <a:ext cx="3294620" cy="1926085"/>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8</a:t>
            </a:fld>
            <a:endParaRPr lang="en-US"/>
          </a:p>
        </p:txBody>
      </p:sp>
      <p:sp>
        <p:nvSpPr>
          <p:cNvPr id="4" name="TextBox 3"/>
          <p:cNvSpPr txBox="1"/>
          <p:nvPr/>
        </p:nvSpPr>
        <p:spPr>
          <a:xfrm>
            <a:off x="330960" y="6167477"/>
            <a:ext cx="3494801" cy="553998"/>
          </a:xfrm>
          <a:prstGeom prst="rect">
            <a:avLst/>
          </a:prstGeom>
          <a:noFill/>
        </p:spPr>
        <p:txBody>
          <a:bodyPr wrap="square" rtlCol="0">
            <a:spAutoFit/>
          </a:bodyPr>
          <a:lstStyle/>
          <a:p>
            <a:r>
              <a:rPr lang="en-US" sz="1000" dirty="0" smtClean="0">
                <a:latin typeface="+mj-lt"/>
              </a:rPr>
              <a:t>1 - CISCO’s Visual </a:t>
            </a:r>
            <a:r>
              <a:rPr lang="en-US" sz="1000" dirty="0">
                <a:latin typeface="+mj-lt"/>
              </a:rPr>
              <a:t>Networking Index </a:t>
            </a:r>
            <a:endParaRPr lang="en-US" sz="1000" dirty="0" smtClean="0">
              <a:latin typeface="+mj-lt"/>
            </a:endParaRPr>
          </a:p>
          <a:p>
            <a:r>
              <a:rPr lang="hr-HR" sz="1000" dirty="0" smtClean="0">
                <a:latin typeface="+mj-lt"/>
              </a:rPr>
              <a:t>http</a:t>
            </a:r>
            <a:r>
              <a:rPr lang="hr-HR" sz="1000" dirty="0">
                <a:latin typeface="+mj-lt"/>
              </a:rPr>
              <a:t>://www.ciscovni.com/vni_forecast/index.htm</a:t>
            </a:r>
            <a:endParaRPr lang="en-US" sz="1000" dirty="0">
              <a:latin typeface="+mj-lt"/>
            </a:endParaRPr>
          </a:p>
          <a:p>
            <a:endParaRPr lang="en-US" sz="1000" dirty="0">
              <a:latin typeface="+mj-lt"/>
            </a:endParaRPr>
          </a:p>
        </p:txBody>
      </p:sp>
    </p:spTree>
    <p:extLst>
      <p:ext uri="{BB962C8B-B14F-4D97-AF65-F5344CB8AC3E}">
        <p14:creationId xmlns:p14="http://schemas.microsoft.com/office/powerpoint/2010/main" val="2239552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Sketching on many devices</a:t>
            </a:r>
            <a:endParaRPr lang="en-US" dirty="0"/>
          </a:p>
        </p:txBody>
      </p:sp>
      <p:sp>
        <p:nvSpPr>
          <p:cNvPr id="12" name="Content Placeholder 11"/>
          <p:cNvSpPr>
            <a:spLocks noGrp="1"/>
          </p:cNvSpPr>
          <p:nvPr>
            <p:ph idx="1"/>
          </p:nvPr>
        </p:nvSpPr>
        <p:spPr>
          <a:xfrm>
            <a:off x="457200" y="1600200"/>
            <a:ext cx="4126364" cy="4525963"/>
          </a:xfrm>
        </p:spPr>
        <p:txBody>
          <a:bodyPr/>
          <a:lstStyle/>
          <a:p>
            <a:r>
              <a:rPr lang="en-US" dirty="0" smtClean="0"/>
              <a:t>HTML5</a:t>
            </a:r>
          </a:p>
          <a:p>
            <a:r>
              <a:rPr lang="en-US" dirty="0" smtClean="0"/>
              <a:t>1.4 devices per person by 2016 </a:t>
            </a:r>
            <a:r>
              <a:rPr lang="en-US" baseline="30000" dirty="0" smtClean="0"/>
              <a:t>1</a:t>
            </a:r>
          </a:p>
          <a:p>
            <a:r>
              <a:rPr lang="en-US" dirty="0" smtClean="0"/>
              <a:t>Design interfaces</a:t>
            </a:r>
          </a:p>
          <a:p>
            <a:pPr lvl="1"/>
            <a:r>
              <a:rPr lang="en-US" dirty="0" smtClean="0"/>
              <a:t>Diverse context</a:t>
            </a:r>
          </a:p>
          <a:p>
            <a:pPr lvl="1"/>
            <a:r>
              <a:rPr lang="en-US" dirty="0" smtClean="0"/>
              <a:t>Weight, screen types</a:t>
            </a:r>
          </a:p>
          <a:p>
            <a:pPr lvl="1"/>
            <a:r>
              <a:rPr lang="en-US" dirty="0" smtClean="0"/>
              <a:t>E-paper?</a:t>
            </a:r>
          </a:p>
          <a:p>
            <a:pPr marL="0" indent="0">
              <a:buNone/>
            </a:pPr>
            <a:endParaRPr lang="en-US" baseline="30000" dirty="0" smtClean="0"/>
          </a:p>
        </p:txBody>
      </p:sp>
      <p:pic>
        <p:nvPicPr>
          <p:cNvPr id="6" name="Picture 5" descr="gambit-screen-wal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51010" y="1892443"/>
            <a:ext cx="3086359" cy="2299317"/>
          </a:xfrm>
          <a:prstGeom prst="rect">
            <a:avLst/>
          </a:prstGeom>
        </p:spPr>
      </p:pic>
      <p:pic>
        <p:nvPicPr>
          <p:cNvPr id="11" name="Picture 10"/>
          <p:cNvPicPr>
            <a:picLocks noChangeAspect="1"/>
          </p:cNvPicPr>
          <p:nvPr/>
        </p:nvPicPr>
        <p:blipFill>
          <a:blip r:embed="rId4"/>
          <a:stretch>
            <a:fillRect/>
          </a:stretch>
        </p:blipFill>
        <p:spPr>
          <a:xfrm>
            <a:off x="5014728" y="3700621"/>
            <a:ext cx="3294620" cy="1926085"/>
          </a:xfrm>
          <a:prstGeom prst="rect">
            <a:avLst/>
          </a:prstGeom>
        </p:spPr>
      </p:pic>
      <p:sp>
        <p:nvSpPr>
          <p:cNvPr id="3" name="Slide Number Placeholder 2"/>
          <p:cNvSpPr>
            <a:spLocks noGrp="1"/>
          </p:cNvSpPr>
          <p:nvPr>
            <p:ph type="sldNum" sz="quarter" idx="12"/>
          </p:nvPr>
        </p:nvSpPr>
        <p:spPr/>
        <p:txBody>
          <a:bodyPr/>
          <a:lstStyle/>
          <a:p>
            <a:fld id="{BA9B540C-44DA-4F69-89C9-7C84606640D3}" type="slidenum">
              <a:rPr lang="en-US" smtClean="0"/>
              <a:pPr/>
              <a:t>9</a:t>
            </a:fld>
            <a:endParaRPr lang="en-US"/>
          </a:p>
        </p:txBody>
      </p:sp>
      <p:sp>
        <p:nvSpPr>
          <p:cNvPr id="4" name="TextBox 3"/>
          <p:cNvSpPr txBox="1"/>
          <p:nvPr/>
        </p:nvSpPr>
        <p:spPr>
          <a:xfrm>
            <a:off x="330960" y="6167477"/>
            <a:ext cx="3494801" cy="553998"/>
          </a:xfrm>
          <a:prstGeom prst="rect">
            <a:avLst/>
          </a:prstGeom>
          <a:noFill/>
        </p:spPr>
        <p:txBody>
          <a:bodyPr wrap="square" rtlCol="0">
            <a:spAutoFit/>
          </a:bodyPr>
          <a:lstStyle/>
          <a:p>
            <a:r>
              <a:rPr lang="en-US" sz="1000" dirty="0" smtClean="0">
                <a:latin typeface="+mj-lt"/>
              </a:rPr>
              <a:t>1 - CISCO’s Visual </a:t>
            </a:r>
            <a:r>
              <a:rPr lang="en-US" sz="1000" dirty="0">
                <a:latin typeface="+mj-lt"/>
              </a:rPr>
              <a:t>Networking Index </a:t>
            </a:r>
            <a:endParaRPr lang="en-US" sz="1000" dirty="0" smtClean="0">
              <a:latin typeface="+mj-lt"/>
            </a:endParaRPr>
          </a:p>
          <a:p>
            <a:r>
              <a:rPr lang="hr-HR" sz="1000" dirty="0" smtClean="0">
                <a:latin typeface="+mj-lt"/>
              </a:rPr>
              <a:t>http</a:t>
            </a:r>
            <a:r>
              <a:rPr lang="hr-HR" sz="1000" dirty="0">
                <a:latin typeface="+mj-lt"/>
              </a:rPr>
              <a:t>://www.ciscovni.com/vni_forecast/index.htm</a:t>
            </a:r>
            <a:endParaRPr lang="en-US" sz="1000" dirty="0">
              <a:latin typeface="+mj-lt"/>
            </a:endParaRPr>
          </a:p>
          <a:p>
            <a:endParaRPr lang="en-US" sz="1000" dirty="0">
              <a:latin typeface="+mj-lt"/>
            </a:endParaRPr>
          </a:p>
        </p:txBody>
      </p:sp>
    </p:spTree>
    <p:extLst>
      <p:ext uri="{BB962C8B-B14F-4D97-AF65-F5344CB8AC3E}">
        <p14:creationId xmlns:p14="http://schemas.microsoft.com/office/powerpoint/2010/main" val="107875028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3886</TotalTime>
  <Words>2118</Words>
  <Application>Microsoft Office PowerPoint</Application>
  <PresentationFormat>On-screen Show (4:3)</PresentationFormat>
  <Paragraphs>241</Paragraphs>
  <Slides>31</Slides>
  <Notes>28</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Executive</vt:lpstr>
      <vt:lpstr>Assessing Lag Perception in Electronic Sketching</vt:lpstr>
      <vt:lpstr>Agenda</vt:lpstr>
      <vt:lpstr>PowerPoint Presentation</vt:lpstr>
      <vt:lpstr>Lag</vt:lpstr>
      <vt:lpstr>Lag in electronic sketching</vt:lpstr>
      <vt:lpstr>Refresh rate</vt:lpstr>
      <vt:lpstr>Sketching on many devices</vt:lpstr>
      <vt:lpstr>Sketching on many devices</vt:lpstr>
      <vt:lpstr>Sketching on many devices</vt:lpstr>
      <vt:lpstr>Devices</vt:lpstr>
      <vt:lpstr>Benchmark</vt:lpstr>
      <vt:lpstr>Why? </vt:lpstr>
      <vt:lpstr>Experiment</vt:lpstr>
      <vt:lpstr>Subjects</vt:lpstr>
      <vt:lpstr>Material</vt:lpstr>
      <vt:lpstr>Two groups</vt:lpstr>
      <vt:lpstr>1st phase</vt:lpstr>
      <vt:lpstr>1st phase</vt:lpstr>
      <vt:lpstr>1st phase</vt:lpstr>
      <vt:lpstr>Results: 1st phase</vt:lpstr>
      <vt:lpstr>Results: 1st phase</vt:lpstr>
      <vt:lpstr>2nd phase</vt:lpstr>
      <vt:lpstr>2nd phase</vt:lpstr>
      <vt:lpstr>Results: 2nd phase</vt:lpstr>
      <vt:lpstr>Results: 2nd phase</vt:lpstr>
      <vt:lpstr>Results: 2nd phase</vt:lpstr>
      <vt:lpstr>3rd phase</vt:lpstr>
      <vt:lpstr>Results: 3rd phase</vt:lpstr>
      <vt:lpstr>Findings</vt:lpstr>
      <vt:lpstr>Next steps</vt:lpstr>
      <vt:lpstr>Thank you</vt:lpstr>
    </vt:vector>
  </TitlesOfParts>
  <Company>Université catholique de Louvain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Lag Perception in Electronic Sketching</dc:title>
  <dc:creator>Ugo Sangiorgi;vivian.genaromotti@uclouvain.be;francois.beuvens@uclouvain.be;jean.vanderdonckt@uclouvian.be</dc:creator>
  <cp:keywords>Electronic Sketching; Latency; Lag perception; HTML5</cp:keywords>
  <dc:description>Electronic sketching has received a recurrence of interest over
the years and again nowadays within the mobile web context,
where there are diverse devices, operating systems and
browsers to be considered. Multi-platform (e.g. web-based)
sketching systems can be constructed to allow users to sketch
on their device of preference. However, web applications do
not always perform equally on all devices, and this is a critical
issue, especially for applications that require instant visual
feedback such as sketch-based systems. This paper describes
a user study conducted to identify the most appropriate response
rates (expressed in frames per second) for end users
while sketching. The results are expected to guide stakeholders
in defining response parameters for sketching applications
on the web by showing intervals that are accepted, tolerated, and rejected by end users.</dc:description>
  <cp:lastModifiedBy>Jean Vanderdonckt</cp:lastModifiedBy>
  <cp:revision>144</cp:revision>
  <dcterms:created xsi:type="dcterms:W3CDTF">2012-10-01T12:33:06Z</dcterms:created>
  <dcterms:modified xsi:type="dcterms:W3CDTF">2012-10-27T08:09:48Z</dcterms:modified>
  <cp:category>Technology, Human-Computer Interaction</cp:category>
  <cp:contentStatus>Final presentation made at NordiCHI'2012</cp:contentStatus>
</cp:coreProperties>
</file>