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0" r:id="rId4"/>
    <p:sldId id="268" r:id="rId5"/>
    <p:sldId id="258" r:id="rId6"/>
    <p:sldId id="280" r:id="rId7"/>
    <p:sldId id="277" r:id="rId8"/>
    <p:sldId id="266" r:id="rId9"/>
    <p:sldId id="264" r:id="rId10"/>
    <p:sldId id="267" r:id="rId11"/>
    <p:sldId id="261" r:id="rId12"/>
    <p:sldId id="265" r:id="rId13"/>
    <p:sldId id="281" r:id="rId14"/>
    <p:sldId id="270" r:id="rId15"/>
    <p:sldId id="269" r:id="rId16"/>
    <p:sldId id="271" r:id="rId17"/>
    <p:sldId id="272" r:id="rId18"/>
    <p:sldId id="275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82" r:id="rId27"/>
    <p:sldId id="259" r:id="rId2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C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82" d="100"/>
          <a:sy n="82" d="100"/>
        </p:scale>
        <p:origin x="-16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A16AF0E-6750-4856-8F57-5E862E8D0301}" type="datetimeFigureOut">
              <a:rPr lang="fr-FR" smtClean="0"/>
              <a:pPr/>
              <a:t>25/06/2011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C3AC8BF-4DD5-4FB2-BEF1-7DEB64367AB4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8BF-4DD5-4FB2-BEF1-7DEB64367AB4}" type="slidenum">
              <a:rPr lang="fr-BE" smtClean="0"/>
              <a:pPr/>
              <a:t>1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AC8BF-4DD5-4FB2-BEF1-7DEB64367AB4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EE1A5-D73A-46A1-AD15-BFC6051BA8D0}" type="datetime1">
              <a:rPr lang="fr-FR" smtClean="0"/>
              <a:t>25/06/2011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C783-3703-4DA4-99FE-FD0827A66B7B}" type="datetime1">
              <a:rPr lang="fr-FR" smtClean="0"/>
              <a:t>25/06/2011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D4706-AB6C-4D6D-94DD-170792ABB544}" type="datetime1">
              <a:rPr lang="fr-FR" smtClean="0"/>
              <a:t>25/06/2011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BE8B4-30C5-4843-A8B0-81AABB1D0630}" type="datetime1">
              <a:rPr lang="fr-FR" smtClean="0"/>
              <a:t>25/06/2011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D1F4-21CE-403F-9987-506740DE444C}" type="datetime1">
              <a:rPr lang="fr-FR" smtClean="0"/>
              <a:t>25/06/2011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5084-952E-4190-A7A2-B4F4C3B62011}" type="datetime1">
              <a:rPr lang="fr-FR" smtClean="0"/>
              <a:t>25/06/2011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ED04-24B6-480B-B75E-BC3BBC1C4ADE}" type="datetime1">
              <a:rPr lang="fr-FR" smtClean="0"/>
              <a:t>25/06/2011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F5DF-F219-49AB-86F2-B135D63393E7}" type="datetime1">
              <a:rPr lang="fr-FR" smtClean="0"/>
              <a:t>25/06/2011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43119-DE35-45B9-BCF3-CA483BCE1BDC}" type="datetime1">
              <a:rPr lang="fr-FR" smtClean="0"/>
              <a:t>25/06/2011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5EFFF-CB43-427C-9DD9-68193EA843BA}" type="datetime1">
              <a:rPr lang="fr-FR" smtClean="0"/>
              <a:t>25/06/2011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7015-32EB-4BC8-8694-470D29FC7DE3}" type="datetime1">
              <a:rPr lang="fr-FR" smtClean="0"/>
              <a:t>25/06/2011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6963AD-C00E-49B7-AE3D-A7F1DFF1C277}" type="datetime1">
              <a:rPr lang="fr-FR" smtClean="0"/>
              <a:t>25/06/2011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BE" smtClean="0"/>
              <a:t>Nguyen Thanh-Diane - 2010/2011</a:t>
            </a:r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04B855-2BEA-4D2B-8A8F-A5F0B1204A6F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10512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0" y="5800725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Connecteur droit 21"/>
          <p:cNvCxnSpPr/>
          <p:nvPr/>
        </p:nvCxnSpPr>
        <p:spPr>
          <a:xfrm rot="10800000">
            <a:off x="539552" y="3356992"/>
            <a:ext cx="75608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335688" y="90872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i="1" dirty="0" smtClean="0"/>
              <a:t>Louvain-la-Neuve, 27</a:t>
            </a:r>
            <a:r>
              <a:rPr lang="fr-BE" sz="1400" i="1" baseline="30000" dirty="0" smtClean="0"/>
              <a:t>th</a:t>
            </a:r>
            <a:r>
              <a:rPr lang="fr-BE" sz="1400" i="1" dirty="0" smtClean="0"/>
              <a:t> </a:t>
            </a:r>
            <a:r>
              <a:rPr lang="en-US" sz="1400" i="1" dirty="0" smtClean="0"/>
              <a:t>June</a:t>
            </a:r>
            <a:r>
              <a:rPr lang="fr-BE" sz="1400" i="1" dirty="0" smtClean="0"/>
              <a:t> 2011</a:t>
            </a:r>
            <a:endParaRPr lang="fr-BE" sz="1400" i="1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2276872"/>
            <a:ext cx="6624736" cy="1224136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Building an ergonomic guide</a:t>
            </a:r>
            <a:br>
              <a:rPr lang="en-US" sz="3600" dirty="0" smtClean="0"/>
            </a:br>
            <a:r>
              <a:rPr lang="en-US" sz="3600" dirty="0" smtClean="0"/>
              <a:t>for multi-platform interfaces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fr-BE" sz="3200" dirty="0"/>
          </a:p>
        </p:txBody>
      </p:sp>
      <p:pic>
        <p:nvPicPr>
          <p:cNvPr id="1026" name="Imag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4653136"/>
            <a:ext cx="157546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4581128"/>
            <a:ext cx="16922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mag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437112"/>
            <a:ext cx="1316037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Banh\Desktop\defimedi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4509120"/>
            <a:ext cx="1479295" cy="720080"/>
          </a:xfrm>
          <a:prstGeom prst="rect">
            <a:avLst/>
          </a:prstGeom>
          <a:noFill/>
        </p:spPr>
      </p:pic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3275856" y="3573016"/>
            <a:ext cx="2714644" cy="576064"/>
          </a:xfrm>
        </p:spPr>
        <p:txBody>
          <a:bodyPr>
            <a:normAutofit/>
          </a:bodyPr>
          <a:lstStyle/>
          <a:p>
            <a:pPr algn="ctr"/>
            <a:r>
              <a:rPr lang="fr-BE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Nguyen Thanh-Diane</a:t>
            </a:r>
            <a:endParaRPr lang="fr-BE" sz="1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Example of an ergonomic guideline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845728" cy="4032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589240"/>
            <a:ext cx="7056784" cy="94793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Base of the ergonomic guide:</a:t>
            </a:r>
            <a:br>
              <a:rPr lang="en-US" dirty="0" smtClean="0"/>
            </a:br>
            <a:r>
              <a:rPr lang="en-US" dirty="0" smtClean="0"/>
              <a:t>DESTINE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9120"/>
          </a:xfrm>
        </p:spPr>
        <p:txBody>
          <a:bodyPr/>
          <a:lstStyle/>
          <a:p>
            <a:r>
              <a:rPr lang="en-US" b="1" dirty="0" smtClean="0">
                <a:latin typeface="+mj-lt"/>
              </a:rPr>
              <a:t>DESTINE :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en-US" dirty="0" smtClean="0">
                <a:latin typeface="+mj-lt"/>
              </a:rPr>
              <a:t>esign &amp;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E</a:t>
            </a:r>
            <a:r>
              <a:rPr lang="en-US" dirty="0" smtClean="0">
                <a:latin typeface="+mj-lt"/>
              </a:rPr>
              <a:t>valuation </a:t>
            </a:r>
            <a:r>
              <a:rPr lang="en-US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ST</a:t>
            </a:r>
            <a:r>
              <a:rPr lang="en-US" dirty="0" err="1" smtClean="0">
                <a:latin typeface="+mj-lt"/>
              </a:rPr>
              <a:t>udio</a:t>
            </a:r>
            <a:r>
              <a:rPr lang="en-US" dirty="0" smtClean="0">
                <a:latin typeface="+mj-lt"/>
              </a:rPr>
              <a:t> for </a:t>
            </a:r>
            <a:r>
              <a:rPr lang="en-US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IN</a:t>
            </a:r>
            <a:r>
              <a:rPr lang="en-US" dirty="0" err="1" smtClean="0">
                <a:latin typeface="+mj-lt"/>
              </a:rPr>
              <a:t>tent</a:t>
            </a:r>
            <a:r>
              <a:rPr lang="en-US" dirty="0" smtClean="0">
                <a:latin typeface="+mj-lt"/>
              </a:rPr>
              <a:t>-based </a:t>
            </a:r>
            <a:r>
              <a:rPr lang="en-US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+mj-lt"/>
              </a:rPr>
              <a:t>E</a:t>
            </a:r>
            <a:r>
              <a:rPr lang="en-US" dirty="0" smtClean="0">
                <a:latin typeface="+mj-lt"/>
              </a:rPr>
              <a:t>rgonomic web sites</a:t>
            </a:r>
          </a:p>
          <a:p>
            <a:pPr lvl="1"/>
            <a:r>
              <a:rPr lang="en-GB" dirty="0" smtClean="0">
                <a:latin typeface="+mj-lt"/>
              </a:rPr>
              <a:t>Compatible XML language called GDL</a:t>
            </a:r>
          </a:p>
          <a:p>
            <a:pPr lvl="1"/>
            <a:r>
              <a:rPr lang="en-GB" dirty="0" smtClean="0">
                <a:latin typeface="+mj-lt"/>
              </a:rPr>
              <a:t>Description of categories</a:t>
            </a:r>
          </a:p>
          <a:p>
            <a:pPr lvl="1"/>
            <a:r>
              <a:rPr lang="en-GB" dirty="0" smtClean="0">
                <a:latin typeface="+mj-lt"/>
              </a:rPr>
              <a:t>237 available ergonomic guidelines for multi-</a:t>
            </a:r>
            <a:r>
              <a:rPr lang="en-GB" dirty="0" err="1" smtClean="0">
                <a:latin typeface="+mj-lt"/>
              </a:rPr>
              <a:t>plaforms</a:t>
            </a:r>
            <a:r>
              <a:rPr lang="en-GB" dirty="0" smtClean="0">
                <a:latin typeface="+mj-lt"/>
              </a:rPr>
              <a:t> in the database.</a:t>
            </a:r>
          </a:p>
          <a:p>
            <a:pPr lvl="1"/>
            <a:r>
              <a:rPr lang="en-GB" dirty="0" smtClean="0">
                <a:latin typeface="+mj-lt"/>
              </a:rPr>
              <a:t>List, name, description, resume, illustration of each guideline</a:t>
            </a:r>
          </a:p>
          <a:p>
            <a:pPr lvl="1"/>
            <a:r>
              <a:rPr lang="en-GB" dirty="0" smtClean="0">
                <a:latin typeface="+mj-lt"/>
              </a:rPr>
              <a:t>Structured and complete view on each guideline related to own categories</a:t>
            </a:r>
          </a:p>
          <a:p>
            <a:pPr lvl="1"/>
            <a:endParaRPr lang="en-GB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3" descr="C:\Users\Banh\Desktop\defimed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093296"/>
            <a:ext cx="1183436" cy="576064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805264"/>
            <a:ext cx="936104" cy="8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83211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12</a:t>
            </a:fld>
            <a:endParaRPr lang="fr-BE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3312368" cy="8549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Destine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3312368" cy="8549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Destine</a:t>
            </a:r>
            <a:endParaRPr lang="en-US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344816" cy="539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3312368" cy="8549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Destine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49951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536" y="1844824"/>
            <a:ext cx="7056784" cy="432048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2"/>
                </a:solidFill>
              </a:ln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2276872"/>
            <a:ext cx="2016224" cy="115212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3312368" cy="85496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Destine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Development step : the OO-Method learning</a:t>
            </a:r>
            <a:endParaRPr lang="en-US" sz="3600" dirty="0"/>
          </a:p>
        </p:txBody>
      </p:sp>
      <p:pic>
        <p:nvPicPr>
          <p:cNvPr id="4" name="Imagen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266397" cy="44461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339752" y="1700808"/>
            <a:ext cx="426705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dirty="0" smtClean="0"/>
              <a:t>The Interaction Model of OO-Method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en-US" dirty="0" smtClean="0"/>
              <a:t>Conceptual </a:t>
            </a:r>
            <a:r>
              <a:rPr lang="en-US" dirty="0" smtClean="0"/>
              <a:t>Model : example</a:t>
            </a:r>
            <a:endParaRPr lang="en-US" dirty="0"/>
          </a:p>
        </p:txBody>
      </p:sp>
      <p:pic>
        <p:nvPicPr>
          <p:cNvPr id="4" name="Imagen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853776" cy="399391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17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View and Office </a:t>
            </a:r>
            <a:r>
              <a:rPr lang="en-US" dirty="0" smtClean="0"/>
              <a:t>View generated by OLIVANOVA software</a:t>
            </a:r>
            <a:endParaRPr lang="en-US" dirty="0"/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780928"/>
            <a:ext cx="413995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45365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3" y="2276872"/>
            <a:ext cx="4283968" cy="504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the ergonomic guide on </a:t>
            </a:r>
            <a:r>
              <a:rPr lang="en-US" dirty="0" err="1" smtClean="0"/>
              <a:t>Android:HAT</a:t>
            </a:r>
            <a:endParaRPr lang="en-US" dirty="0"/>
          </a:p>
        </p:txBody>
      </p:sp>
      <p:sp>
        <p:nvSpPr>
          <p:cNvPr id="7" name="Flèche courbée vers la droite 6"/>
          <p:cNvSpPr/>
          <p:nvPr/>
        </p:nvSpPr>
        <p:spPr>
          <a:xfrm>
            <a:off x="2267744" y="2564904"/>
            <a:ext cx="504056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19</a:t>
            </a:fld>
            <a:r>
              <a:rPr lang="fr-BE" dirty="0" smtClean="0"/>
              <a:t>v</a:t>
            </a:r>
            <a:endParaRPr lang="fr-BE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1800200" cy="315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24944"/>
            <a:ext cx="482852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04864"/>
            <a:ext cx="57054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26976"/>
          </a:xfrm>
        </p:spPr>
        <p:txBody>
          <a:bodyPr>
            <a:normAutofit/>
          </a:bodyPr>
          <a:lstStyle/>
          <a:p>
            <a:r>
              <a:rPr lang="fr-BE" dirty="0" smtClean="0"/>
              <a:t>Table of Contents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Motivations</a:t>
            </a:r>
          </a:p>
          <a:p>
            <a:r>
              <a:rPr lang="en-US" dirty="0" smtClean="0">
                <a:latin typeface="+mj-lt"/>
              </a:rPr>
              <a:t>Goals of the thesis</a:t>
            </a:r>
          </a:p>
          <a:p>
            <a:r>
              <a:rPr lang="en-US" dirty="0" smtClean="0">
                <a:latin typeface="+mj-lt"/>
              </a:rPr>
              <a:t>Research Methodology</a:t>
            </a:r>
          </a:p>
          <a:p>
            <a:r>
              <a:rPr lang="en-US" dirty="0" smtClean="0">
                <a:latin typeface="+mj-lt"/>
              </a:rPr>
              <a:t>Review of the state of the art</a:t>
            </a:r>
          </a:p>
          <a:p>
            <a:r>
              <a:rPr lang="en-US" dirty="0" smtClean="0">
                <a:latin typeface="+mj-lt"/>
              </a:rPr>
              <a:t>References selection</a:t>
            </a:r>
          </a:p>
          <a:p>
            <a:r>
              <a:rPr lang="en-US" dirty="0" smtClean="0">
                <a:latin typeface="+mj-lt"/>
              </a:rPr>
              <a:t>Base of the ergonomic guide : DESTINE</a:t>
            </a:r>
          </a:p>
          <a:p>
            <a:r>
              <a:rPr lang="en-US" dirty="0" smtClean="0">
                <a:latin typeface="+mj-lt"/>
              </a:rPr>
              <a:t>The OO-Method</a:t>
            </a:r>
          </a:p>
          <a:p>
            <a:r>
              <a:rPr lang="en-US" dirty="0" smtClean="0">
                <a:latin typeface="+mj-lt"/>
              </a:rPr>
              <a:t>Examples of applications  : Android and </a:t>
            </a:r>
            <a:r>
              <a:rPr lang="en-US" dirty="0" err="1" smtClean="0">
                <a:latin typeface="+mj-lt"/>
              </a:rPr>
              <a:t>iOS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Conclusion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51520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the ergonomic guide on </a:t>
            </a:r>
            <a:r>
              <a:rPr lang="en-US" dirty="0" err="1" smtClean="0"/>
              <a:t>iOS:HAT</a:t>
            </a:r>
            <a:endParaRPr lang="en-US" dirty="0"/>
          </a:p>
        </p:txBody>
      </p:sp>
      <p:pic>
        <p:nvPicPr>
          <p:cNvPr id="5122" name="Picture 2" descr="C:\Users\Banh\Desktop\Picture 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060848"/>
            <a:ext cx="2304256" cy="4320480"/>
          </a:xfrm>
          <a:prstGeom prst="rect">
            <a:avLst/>
          </a:prstGeom>
          <a:noFill/>
        </p:spPr>
      </p:pic>
      <p:pic>
        <p:nvPicPr>
          <p:cNvPr id="5123" name="Picture 3" descr="C:\Users\Banh\Desktop\Picture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060848"/>
            <a:ext cx="2315589" cy="4320480"/>
          </a:xfrm>
          <a:prstGeom prst="rect">
            <a:avLst/>
          </a:prstGeom>
          <a:noFill/>
        </p:spPr>
      </p:pic>
      <p:cxnSp>
        <p:nvCxnSpPr>
          <p:cNvPr id="7" name="Connecteur en angle 6"/>
          <p:cNvCxnSpPr/>
          <p:nvPr/>
        </p:nvCxnSpPr>
        <p:spPr>
          <a:xfrm flipV="1">
            <a:off x="5580112" y="3140968"/>
            <a:ext cx="936104" cy="576064"/>
          </a:xfrm>
          <a:prstGeom prst="bent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20</a:t>
            </a:fld>
            <a:endParaRPr lang="fr-BE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132856"/>
            <a:ext cx="2304256" cy="426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the ergonomic guide on </a:t>
            </a:r>
            <a:r>
              <a:rPr lang="en-US" dirty="0" err="1" smtClean="0"/>
              <a:t>Android:SIU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21</a:t>
            </a:fld>
            <a:endParaRPr lang="fr-BE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12976"/>
            <a:ext cx="1847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672408" cy="275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21088"/>
            <a:ext cx="3816388" cy="23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915816" y="3068960"/>
            <a:ext cx="151216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>
            <a:off x="5220866" y="4148286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22</a:t>
            </a:fld>
            <a:endParaRPr lang="fr-BE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the ergonomic guide on </a:t>
            </a:r>
            <a:r>
              <a:rPr lang="en-US" dirty="0" err="1" smtClean="0"/>
              <a:t>iOS:SIU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060848"/>
            <a:ext cx="2633464" cy="455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060848"/>
            <a:ext cx="2520280" cy="4475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2376263" cy="446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the ergonomic guide on </a:t>
            </a:r>
            <a:r>
              <a:rPr lang="en-US" dirty="0" err="1" smtClean="0"/>
              <a:t>Android:PIU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221" y="2125538"/>
            <a:ext cx="7878219" cy="454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 of the ergonomic guide on </a:t>
            </a:r>
            <a:r>
              <a:rPr lang="en-US" dirty="0" err="1" smtClean="0"/>
              <a:t>Android:PIU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Model selection, filtering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45058" name="Picture 2" descr="select_model_DE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2564904"/>
            <a:ext cx="3173296" cy="402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filter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3754810" cy="323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Application of the ergonomic guide on </a:t>
            </a:r>
            <a:r>
              <a:rPr lang="en-US" sz="3600" dirty="0" err="1" smtClean="0"/>
              <a:t>Android:Master</a:t>
            </a:r>
            <a:r>
              <a:rPr lang="en-US" sz="3600" dirty="0" smtClean="0"/>
              <a:t> Detail Interaction Unit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25</a:t>
            </a:fld>
            <a:endParaRPr lang="fr-BE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532813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3081536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support for designing multi-platform user interfaces is defined in the software DESTINE with 237 guidelines.</a:t>
            </a:r>
          </a:p>
          <a:p>
            <a:r>
              <a:rPr lang="en-US" dirty="0" smtClean="0">
                <a:latin typeface="+mj-lt"/>
              </a:rPr>
              <a:t>Challenge of unknown tools for Android and </a:t>
            </a:r>
            <a:r>
              <a:rPr lang="en-US" dirty="0" err="1" smtClean="0">
                <a:latin typeface="+mj-lt"/>
              </a:rPr>
              <a:t>iOS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Diversity of collaboration and partners</a:t>
            </a:r>
          </a:p>
          <a:p>
            <a:r>
              <a:rPr lang="en-US" dirty="0" smtClean="0">
                <a:latin typeface="+mj-lt"/>
              </a:rPr>
              <a:t>Evolutions</a:t>
            </a:r>
          </a:p>
          <a:p>
            <a:pPr lvl="1"/>
            <a:r>
              <a:rPr lang="en-US" dirty="0" smtClean="0">
                <a:latin typeface="+mj-lt"/>
              </a:rPr>
              <a:t>Future collaboration in OO-Method domain with other international researchers </a:t>
            </a:r>
          </a:p>
          <a:p>
            <a:pPr lvl="1"/>
            <a:r>
              <a:rPr lang="en-US" dirty="0" smtClean="0">
                <a:latin typeface="+mj-lt"/>
              </a:rPr>
              <a:t>Experimentations: to determine the percentage of developer that will follow the rules of the guide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26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for  </a:t>
            </a:r>
            <a:r>
              <a:rPr lang="fr-FR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fr-F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attention </a:t>
            </a:r>
            <a:endParaRPr lang="fr-B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fr-FR" dirty="0" smtClean="0"/>
              <a:t>Motivations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22520"/>
          </a:xfrm>
        </p:spPr>
        <p:txBody>
          <a:bodyPr>
            <a:normAutofit fontScale="40000" lnSpcReduction="20000"/>
          </a:bodyPr>
          <a:lstStyle/>
          <a:p>
            <a:r>
              <a:rPr lang="en-US" sz="5000" dirty="0" smtClean="0">
                <a:latin typeface="+mj-lt"/>
              </a:rPr>
              <a:t>Problems:</a:t>
            </a:r>
          </a:p>
          <a:p>
            <a:pPr lvl="1"/>
            <a:r>
              <a:rPr lang="en-US" sz="4500" dirty="0" smtClean="0">
                <a:latin typeface="+mj-lt"/>
              </a:rPr>
              <a:t>Huge variety of devices, software/hardware</a:t>
            </a:r>
          </a:p>
          <a:p>
            <a:pPr lvl="1"/>
            <a:r>
              <a:rPr lang="en-US" sz="4500" dirty="0" smtClean="0">
                <a:latin typeface="+mj-lt"/>
              </a:rPr>
              <a:t>Large quantity of available guidelines</a:t>
            </a:r>
          </a:p>
          <a:p>
            <a:pPr lvl="1">
              <a:buNone/>
            </a:pPr>
            <a:endParaRPr lang="en-US" sz="3400" dirty="0" smtClean="0">
              <a:latin typeface="+mj-lt"/>
            </a:endParaRPr>
          </a:p>
          <a:p>
            <a:r>
              <a:rPr lang="en-GB" sz="5000" dirty="0" smtClean="0">
                <a:latin typeface="+mj-lt"/>
              </a:rPr>
              <a:t>Limitations of current works about ergonomic guidelines</a:t>
            </a:r>
          </a:p>
          <a:p>
            <a:pPr lvl="2"/>
            <a:r>
              <a:rPr lang="en-GB" sz="4500" dirty="0" smtClean="0">
                <a:latin typeface="+mj-lt"/>
              </a:rPr>
              <a:t>Incompleteness</a:t>
            </a:r>
          </a:p>
          <a:p>
            <a:pPr lvl="2"/>
            <a:r>
              <a:rPr lang="en-GB" sz="4500" dirty="0" smtClean="0">
                <a:latin typeface="+mj-lt"/>
              </a:rPr>
              <a:t>Heavy description</a:t>
            </a:r>
          </a:p>
          <a:p>
            <a:pPr lvl="2"/>
            <a:r>
              <a:rPr lang="en-GB" sz="4500" dirty="0" smtClean="0">
                <a:latin typeface="+mj-lt"/>
              </a:rPr>
              <a:t>Difficult interpretation</a:t>
            </a:r>
          </a:p>
          <a:p>
            <a:pPr lvl="2"/>
            <a:r>
              <a:rPr lang="en-GB" sz="4500" dirty="0" smtClean="0">
                <a:latin typeface="+mj-lt"/>
              </a:rPr>
              <a:t>Conflicting issues</a:t>
            </a:r>
          </a:p>
          <a:p>
            <a:pPr lvl="2"/>
            <a:r>
              <a:rPr lang="en-GB" sz="4500" dirty="0" smtClean="0">
                <a:latin typeface="+mj-lt"/>
              </a:rPr>
              <a:t>Out of date information</a:t>
            </a:r>
          </a:p>
          <a:p>
            <a:pPr lvl="2"/>
            <a:r>
              <a:rPr lang="en-GB" sz="4500" dirty="0" smtClean="0">
                <a:latin typeface="+mj-lt"/>
              </a:rPr>
              <a:t>The lack of classification of guidelines</a:t>
            </a:r>
          </a:p>
          <a:p>
            <a:pPr lvl="2">
              <a:buNone/>
            </a:pPr>
            <a:endParaRPr lang="en-GB" sz="2900" dirty="0" smtClean="0">
              <a:latin typeface="+mj-lt"/>
            </a:endParaRPr>
          </a:p>
          <a:p>
            <a:r>
              <a:rPr lang="en-GB" sz="4500" dirty="0" smtClean="0">
                <a:latin typeface="+mj-lt"/>
              </a:rPr>
              <a:t>Examples: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 smtClean="0">
                <a:latin typeface="+mj-lt"/>
              </a:rPr>
              <a:t>Guideline: “Impose a style in using CSS”    </a:t>
            </a:r>
            <a:r>
              <a:rPr lang="en-GB" sz="4000" i="1" dirty="0" err="1" smtClean="0">
                <a:latin typeface="+mj-lt"/>
              </a:rPr>
              <a:t>vs</a:t>
            </a:r>
            <a:r>
              <a:rPr lang="en-GB" sz="4000" i="1" dirty="0" smtClean="0">
                <a:latin typeface="+mj-lt"/>
              </a:rPr>
              <a:t> </a:t>
            </a:r>
            <a:r>
              <a:rPr lang="en-GB" sz="4000" dirty="0" smtClean="0">
                <a:latin typeface="+mj-lt"/>
              </a:rPr>
              <a:t>   Guideline : “Let the user to choose its policy” </a:t>
            </a:r>
            <a:r>
              <a:rPr lang="en-GB" sz="2500" dirty="0" smtClean="0">
                <a:latin typeface="+mj-lt"/>
              </a:rPr>
              <a:t>(</a:t>
            </a:r>
            <a:r>
              <a:rPr lang="en-GB" sz="2500" dirty="0" err="1" smtClean="0">
                <a:latin typeface="+mj-lt"/>
              </a:rPr>
              <a:t>Norcier</a:t>
            </a:r>
            <a:r>
              <a:rPr lang="en-GB" sz="2500" dirty="0" smtClean="0">
                <a:latin typeface="+mj-lt"/>
              </a:rPr>
              <a:t> ,2008)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 smtClean="0">
                <a:latin typeface="+mj-lt"/>
              </a:rPr>
              <a:t>Guideline for desktop computer : “Design a page in order to be readable in 800 x 600 resolution” </a:t>
            </a:r>
            <a:r>
              <a:rPr lang="en-GB" sz="2500" dirty="0" smtClean="0">
                <a:latin typeface="+mj-lt"/>
              </a:rPr>
              <a:t>(</a:t>
            </a:r>
            <a:r>
              <a:rPr lang="en-GB" sz="2500" dirty="0" err="1" smtClean="0">
                <a:latin typeface="+mj-lt"/>
              </a:rPr>
              <a:t>Norcier</a:t>
            </a:r>
            <a:r>
              <a:rPr lang="en-GB" sz="2500" dirty="0" smtClean="0">
                <a:latin typeface="+mj-lt"/>
              </a:rPr>
              <a:t> ,2008)</a:t>
            </a:r>
          </a:p>
          <a:p>
            <a:pPr marL="457200" indent="-457200">
              <a:buNone/>
            </a:pPr>
            <a:r>
              <a:rPr lang="en-GB" sz="4000" dirty="0" smtClean="0">
                <a:latin typeface="+mj-lt"/>
              </a:rPr>
              <a:t>	Guideline </a:t>
            </a:r>
            <a:r>
              <a:rPr lang="en-GB" sz="4000" dirty="0" smtClean="0">
                <a:latin typeface="+mj-lt"/>
              </a:rPr>
              <a:t>for widescreen: “</a:t>
            </a:r>
            <a:r>
              <a:rPr lang="en-US" sz="4000" dirty="0" smtClean="0">
                <a:latin typeface="+mj-lt"/>
              </a:rPr>
              <a:t>Design for 1024x768 minimum resolution” </a:t>
            </a:r>
            <a:r>
              <a:rPr lang="en-US" sz="2500" dirty="0" smtClean="0">
                <a:latin typeface="+mj-lt"/>
              </a:rPr>
              <a:t>(</a:t>
            </a:r>
            <a:r>
              <a:rPr lang="fr-BE" sz="2500" dirty="0" err="1" smtClean="0">
                <a:latin typeface="+mj-lt"/>
              </a:rPr>
              <a:t>Michele</a:t>
            </a:r>
            <a:r>
              <a:rPr lang="fr-BE" sz="2500" dirty="0" smtClean="0">
                <a:latin typeface="+mj-lt"/>
              </a:rPr>
              <a:t> McDonough ,2010)</a:t>
            </a:r>
            <a:endParaRPr lang="en-GB" sz="2500" dirty="0" smtClean="0">
              <a:latin typeface="+mj-lt"/>
            </a:endParaRPr>
          </a:p>
          <a:p>
            <a:pPr>
              <a:buNone/>
            </a:pPr>
            <a:r>
              <a:rPr lang="en-GB" sz="3400" dirty="0" smtClean="0"/>
              <a:t>		</a:t>
            </a:r>
            <a:endParaRPr lang="en-US" sz="3400" dirty="0" smtClean="0"/>
          </a:p>
          <a:p>
            <a:endParaRPr lang="en-GB" dirty="0" smtClean="0"/>
          </a:p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6516216" y="2348880"/>
          <a:ext cx="2922470" cy="2304256"/>
        </p:xfrm>
        <a:graphic>
          <a:graphicData uri="http://schemas.openxmlformats.org/presentationml/2006/ole">
            <p:oleObj spid="_x0000_s20481" r:id="rId3" imgW="6297339" imgH="4908870" progId="">
              <p:embed/>
            </p:oleObj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r>
              <a:rPr lang="en-US" dirty="0" smtClean="0"/>
              <a:t>Goals of the thesis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Main Goal</a:t>
            </a:r>
          </a:p>
          <a:p>
            <a:pPr lvl="1">
              <a:buNone/>
            </a:pPr>
            <a:r>
              <a:rPr lang="en-GB" b="1" i="1" dirty="0" smtClean="0">
                <a:latin typeface="+mj-lt"/>
              </a:rPr>
              <a:t>	</a:t>
            </a:r>
            <a:r>
              <a:rPr lang="en-US" b="1" i="1" dirty="0" smtClean="0">
                <a:latin typeface="+mj-lt"/>
              </a:rPr>
              <a:t>Provide user interface designers and developers with support for designing multi-platform user interfaces.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Sub-Goals</a:t>
            </a:r>
          </a:p>
          <a:p>
            <a:pPr lvl="1"/>
            <a:r>
              <a:rPr lang="en-US" dirty="0" smtClean="0">
                <a:latin typeface="+mj-lt"/>
              </a:rPr>
              <a:t>Know the state of the art related to guidelines for multi-platform interfaces.</a:t>
            </a:r>
          </a:p>
          <a:p>
            <a:pPr lvl="1"/>
            <a:r>
              <a:rPr lang="en-GB" dirty="0" smtClean="0">
                <a:latin typeface="+mj-lt"/>
              </a:rPr>
              <a:t>Create the ergonomic guide</a:t>
            </a:r>
            <a:endParaRPr lang="fr-BE" dirty="0" smtClean="0">
              <a:latin typeface="+mj-lt"/>
            </a:endParaRPr>
          </a:p>
          <a:p>
            <a:pPr lvl="1"/>
            <a:r>
              <a:rPr lang="en-GB" dirty="0" smtClean="0">
                <a:latin typeface="+mj-lt"/>
              </a:rPr>
              <a:t>Disseminate the ergonomic guide among research groups devoted to improve usability of software systems.</a:t>
            </a:r>
            <a:endParaRPr lang="fr-BE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Verify the usefulness of guidelines by an application</a:t>
            </a:r>
            <a:endParaRPr lang="en-US" dirty="0"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854968"/>
          </a:xfrm>
        </p:spPr>
        <p:txBody>
          <a:bodyPr>
            <a:normAutofit/>
          </a:bodyPr>
          <a:lstStyle/>
          <a:p>
            <a:r>
              <a:rPr lang="en-US" dirty="0" smtClean="0"/>
              <a:t>Research Methodology</a:t>
            </a:r>
            <a:endParaRPr lang="fr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13690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83568" y="155679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Methodology based on the design cycle research</a:t>
            </a:r>
            <a:endParaRPr lang="en-US" dirty="0">
              <a:latin typeface="+mj-lt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en-US" dirty="0" smtClean="0"/>
              <a:t>Review of the state of the art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81246" cy="457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US" dirty="0" err="1" smtClean="0"/>
              <a:t>Smartphones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89120"/>
          </a:xfrm>
        </p:spPr>
        <p:txBody>
          <a:bodyPr>
            <a:noAutofit/>
          </a:bodyPr>
          <a:lstStyle/>
          <a:p>
            <a:r>
              <a:rPr lang="en-GB" sz="2000" dirty="0" smtClean="0">
                <a:latin typeface="+mj-lt"/>
              </a:rPr>
              <a:t>Worldwide Smartphone Sales to End Users by Operating System</a:t>
            </a:r>
          </a:p>
          <a:p>
            <a:endParaRPr lang="en-GB" sz="1800" dirty="0" smtClean="0">
              <a:latin typeface="+mj-lt"/>
            </a:endParaRPr>
          </a:p>
          <a:p>
            <a:endParaRPr lang="en-GB" sz="1800" dirty="0" smtClean="0">
              <a:latin typeface="+mj-lt"/>
            </a:endParaRPr>
          </a:p>
          <a:p>
            <a:endParaRPr lang="en-GB" sz="1800" dirty="0" smtClean="0">
              <a:latin typeface="+mj-lt"/>
            </a:endParaRPr>
          </a:p>
          <a:p>
            <a:endParaRPr lang="en-GB" sz="1800" dirty="0" smtClean="0">
              <a:latin typeface="+mj-lt"/>
            </a:endParaRPr>
          </a:p>
          <a:p>
            <a:endParaRPr lang="en-GB" sz="1800" dirty="0" smtClean="0">
              <a:latin typeface="+mj-lt"/>
            </a:endParaRPr>
          </a:p>
          <a:p>
            <a:pPr>
              <a:buNone/>
            </a:pPr>
            <a:r>
              <a:rPr lang="en-GB" sz="1800" dirty="0" smtClean="0">
                <a:latin typeface="+mj-lt"/>
              </a:rPr>
              <a:t>		</a:t>
            </a:r>
            <a:r>
              <a:rPr lang="en-GB" sz="1800" i="1" dirty="0" smtClean="0">
                <a:latin typeface="+mj-lt"/>
              </a:rPr>
              <a:t> 2009 year		</a:t>
            </a:r>
          </a:p>
          <a:p>
            <a:pPr>
              <a:buNone/>
            </a:pPr>
            <a:endParaRPr lang="en-GB" sz="1800" i="1" dirty="0" smtClean="0">
              <a:latin typeface="+mj-lt"/>
            </a:endParaRPr>
          </a:p>
          <a:p>
            <a:pPr>
              <a:buNone/>
            </a:pPr>
            <a:r>
              <a:rPr lang="en-GB" sz="1800" i="1" dirty="0" smtClean="0">
                <a:latin typeface="+mj-lt"/>
              </a:rPr>
              <a:t>	              2010 year</a:t>
            </a:r>
          </a:p>
          <a:p>
            <a:pPr>
              <a:buNone/>
            </a:pPr>
            <a:endParaRPr lang="en-GB" sz="1800" i="1" dirty="0" smtClean="0">
              <a:latin typeface="+mj-lt"/>
            </a:endParaRPr>
          </a:p>
          <a:p>
            <a:pPr>
              <a:buNone/>
            </a:pPr>
            <a:endParaRPr lang="en-GB" sz="1800" i="1" dirty="0" smtClean="0">
              <a:latin typeface="+mj-lt"/>
            </a:endParaRPr>
          </a:p>
          <a:p>
            <a:r>
              <a:rPr lang="en-GB" sz="2000" dirty="0" smtClean="0">
                <a:latin typeface="+mj-lt"/>
              </a:rPr>
              <a:t>Selected Smartphones: </a:t>
            </a:r>
          </a:p>
          <a:p>
            <a:pPr lvl="1"/>
            <a:r>
              <a:rPr lang="en-GB" sz="1800" dirty="0" smtClean="0">
                <a:latin typeface="+mj-lt"/>
              </a:rPr>
              <a:t>Android by its great increase in sales and using</a:t>
            </a:r>
          </a:p>
          <a:p>
            <a:pPr lvl="1"/>
            <a:r>
              <a:rPr lang="en-GB" sz="1800" dirty="0" err="1" smtClean="0">
                <a:latin typeface="+mj-lt"/>
              </a:rPr>
              <a:t>iOS</a:t>
            </a:r>
            <a:r>
              <a:rPr lang="en-GB" sz="1800" dirty="0" smtClean="0">
                <a:latin typeface="+mj-lt"/>
              </a:rPr>
              <a:t> : </a:t>
            </a:r>
            <a:r>
              <a:rPr lang="en-US" sz="1800" dirty="0" smtClean="0">
                <a:latin typeface="+mj-lt"/>
              </a:rPr>
              <a:t>The first </a:t>
            </a:r>
            <a:r>
              <a:rPr lang="en-US" sz="1800" dirty="0" err="1" smtClean="0">
                <a:latin typeface="+mj-lt"/>
              </a:rPr>
              <a:t>iPhone</a:t>
            </a:r>
            <a:r>
              <a:rPr lang="en-US" sz="1800" dirty="0" smtClean="0">
                <a:latin typeface="+mj-lt"/>
              </a:rPr>
              <a:t> has revolutionized the design (own patterns and guidelines) of electronic devices that surround us.</a:t>
            </a:r>
            <a:endParaRPr lang="en-US" sz="18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9331" y="5589240"/>
            <a:ext cx="126466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4581128"/>
            <a:ext cx="941090" cy="94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204863"/>
            <a:ext cx="2376264" cy="231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204864"/>
            <a:ext cx="22012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636912"/>
            <a:ext cx="1581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964488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Motivation of the references selection to extract guidelines</a:t>
            </a:r>
            <a:endParaRPr lang="en-US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Main Motivations in selection of references:</a:t>
            </a:r>
          </a:p>
          <a:p>
            <a:pPr lvl="1"/>
            <a:r>
              <a:rPr lang="en-US" dirty="0" smtClean="0">
                <a:latin typeface="+mj-lt"/>
              </a:rPr>
              <a:t>Up-to-date guidelines</a:t>
            </a:r>
          </a:p>
          <a:p>
            <a:pPr lvl="1"/>
            <a:r>
              <a:rPr lang="en-US" dirty="0" smtClean="0">
                <a:latin typeface="+mj-lt"/>
              </a:rPr>
              <a:t>How to avoid the most current mistakes in applications or websites</a:t>
            </a:r>
          </a:p>
          <a:p>
            <a:pPr lvl="1"/>
            <a:r>
              <a:rPr lang="en-US" dirty="0" smtClean="0">
                <a:latin typeface="+mj-lt"/>
              </a:rPr>
              <a:t>Complete and illustrated content </a:t>
            </a:r>
          </a:p>
          <a:p>
            <a:pPr lvl="1"/>
            <a:r>
              <a:rPr lang="en-US" dirty="0" smtClean="0">
                <a:latin typeface="+mj-lt"/>
              </a:rPr>
              <a:t>Related to categories</a:t>
            </a:r>
          </a:p>
          <a:p>
            <a:pPr lvl="1"/>
            <a:r>
              <a:rPr lang="en-US" dirty="0" smtClean="0">
                <a:latin typeface="+mj-lt"/>
              </a:rPr>
              <a:t>Credibility by experiments</a:t>
            </a:r>
          </a:p>
          <a:p>
            <a:pPr lvl="1"/>
            <a:r>
              <a:rPr lang="en-US" dirty="0" smtClean="0">
                <a:latin typeface="+mj-lt"/>
              </a:rPr>
              <a:t>The popularity </a:t>
            </a:r>
          </a:p>
          <a:p>
            <a:pPr lvl="1">
              <a:buNone/>
            </a:pPr>
            <a:r>
              <a:rPr lang="en-US" dirty="0" smtClean="0">
                <a:latin typeface="+mj-lt"/>
              </a:rPr>
              <a:t>	Examples : - </a:t>
            </a:r>
            <a:r>
              <a:rPr lang="fr-BE" dirty="0" smtClean="0">
                <a:latin typeface="+mj-lt"/>
              </a:rPr>
              <a:t>Jakob Nielsen</a:t>
            </a:r>
            <a:r>
              <a:rPr lang="en-GB" dirty="0" smtClean="0">
                <a:latin typeface="+mj-lt"/>
              </a:rPr>
              <a:t> </a:t>
            </a:r>
          </a:p>
          <a:p>
            <a:pPr lvl="1">
              <a:buNone/>
            </a:pPr>
            <a:r>
              <a:rPr lang="en-GB" dirty="0" smtClean="0">
                <a:latin typeface="+mj-lt"/>
              </a:rPr>
              <a:t>			   - Articles with the agreement of the U.S. 			     Department of Health and Human Services</a:t>
            </a:r>
            <a:endParaRPr lang="en-US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Ergonomic</a:t>
            </a:r>
            <a:r>
              <a:rPr lang="fr-FR" dirty="0" smtClean="0"/>
              <a:t> </a:t>
            </a:r>
            <a:r>
              <a:rPr lang="fr-FR" dirty="0" smtClean="0"/>
              <a:t>guideline </a:t>
            </a:r>
            <a:r>
              <a:rPr lang="fr-FR" dirty="0" err="1" smtClean="0"/>
              <a:t>template</a:t>
            </a:r>
            <a:endParaRPr lang="fr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696744" cy="442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4B855-2BEA-4D2B-8A8F-A5F0B1204A6F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3352800" cy="365125"/>
          </a:xfrm>
        </p:spPr>
        <p:txBody>
          <a:bodyPr/>
          <a:lstStyle/>
          <a:p>
            <a:r>
              <a:rPr lang="fr-BE" dirty="0" smtClean="0"/>
              <a:t>Nguyen Thanh-Diane - 2010/2011</a:t>
            </a:r>
            <a:endParaRPr lang="fr-B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0">
      <a:dk1>
        <a:sysClr val="windowText" lastClr="000000"/>
      </a:dk1>
      <a:lt1>
        <a:srgbClr val="000000"/>
      </a:lt1>
      <a:dk2>
        <a:srgbClr val="69676D"/>
      </a:dk2>
      <a:lt2>
        <a:srgbClr val="C9C2D1"/>
      </a:lt2>
      <a:accent1>
        <a:srgbClr val="00B050"/>
      </a:accent1>
      <a:accent2>
        <a:srgbClr val="00206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2412</TotalTime>
  <Words>489</Words>
  <Application>Microsoft Office PowerPoint</Application>
  <PresentationFormat>Affichage à l'écran (4:3)</PresentationFormat>
  <Paragraphs>156</Paragraphs>
  <Slides>27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Débit</vt:lpstr>
      <vt:lpstr>Building an ergonomic guide for multi-platform interfaces </vt:lpstr>
      <vt:lpstr>Table of Contents</vt:lpstr>
      <vt:lpstr>Motivations</vt:lpstr>
      <vt:lpstr>Goals of the thesis</vt:lpstr>
      <vt:lpstr>Research Methodology</vt:lpstr>
      <vt:lpstr>Review of the state of the art</vt:lpstr>
      <vt:lpstr>Smartphones</vt:lpstr>
      <vt:lpstr>Motivation of the references selection to extract guidelines</vt:lpstr>
      <vt:lpstr>Ergonomic guideline template</vt:lpstr>
      <vt:lpstr>Example of an ergonomic guideline</vt:lpstr>
      <vt:lpstr>Base of the ergonomic guide: DESTINE</vt:lpstr>
      <vt:lpstr>Destine</vt:lpstr>
      <vt:lpstr>Destine</vt:lpstr>
      <vt:lpstr>Destine</vt:lpstr>
      <vt:lpstr>Destine</vt:lpstr>
      <vt:lpstr>Development step : the OO-Method learning</vt:lpstr>
      <vt:lpstr>Conceptual Model : example</vt:lpstr>
      <vt:lpstr>Web View and Office View generated by OLIVANOVA software</vt:lpstr>
      <vt:lpstr>Application of the ergonomic guide on Android:HAT</vt:lpstr>
      <vt:lpstr>Application of the ergonomic guide on iOS:HAT</vt:lpstr>
      <vt:lpstr>Application of the ergonomic guide on Android:SIU</vt:lpstr>
      <vt:lpstr>Application of the ergonomic guide on iOS:SIU</vt:lpstr>
      <vt:lpstr>Application of the ergonomic guide on Android:PIU</vt:lpstr>
      <vt:lpstr>Application of the ergonomic guide on Android:PIU</vt:lpstr>
      <vt:lpstr>Application of the ergonomic guide on Android:Master Detail Interaction Unit</vt:lpstr>
      <vt:lpstr>Conclusions</vt:lpstr>
      <vt:lpstr>Diapositive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Diane</dc:creator>
  <cp:lastModifiedBy>Banh</cp:lastModifiedBy>
  <cp:revision>209</cp:revision>
  <dcterms:created xsi:type="dcterms:W3CDTF">2010-12-07T08:36:08Z</dcterms:created>
  <dcterms:modified xsi:type="dcterms:W3CDTF">2011-06-25T15:09:45Z</dcterms:modified>
</cp:coreProperties>
</file>