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3"/>
  </p:notesMasterIdLst>
  <p:handoutMasterIdLst>
    <p:handoutMasterId r:id="rId34"/>
  </p:handoutMasterIdLst>
  <p:sldIdLst>
    <p:sldId id="287" r:id="rId2"/>
    <p:sldId id="292" r:id="rId3"/>
    <p:sldId id="306" r:id="rId4"/>
    <p:sldId id="310" r:id="rId5"/>
    <p:sldId id="293" r:id="rId6"/>
    <p:sldId id="309" r:id="rId7"/>
    <p:sldId id="294" r:id="rId8"/>
    <p:sldId id="325" r:id="rId9"/>
    <p:sldId id="326" r:id="rId10"/>
    <p:sldId id="295" r:id="rId11"/>
    <p:sldId id="298" r:id="rId12"/>
    <p:sldId id="299" r:id="rId13"/>
    <p:sldId id="296" r:id="rId14"/>
    <p:sldId id="307" r:id="rId15"/>
    <p:sldId id="312" r:id="rId16"/>
    <p:sldId id="297" r:id="rId17"/>
    <p:sldId id="311" r:id="rId18"/>
    <p:sldId id="308" r:id="rId19"/>
    <p:sldId id="314" r:id="rId20"/>
    <p:sldId id="301" r:id="rId21"/>
    <p:sldId id="302" r:id="rId22"/>
    <p:sldId id="303" r:id="rId23"/>
    <p:sldId id="315" r:id="rId24"/>
    <p:sldId id="316" r:id="rId25"/>
    <p:sldId id="317" r:id="rId26"/>
    <p:sldId id="319" r:id="rId27"/>
    <p:sldId id="318" r:id="rId28"/>
    <p:sldId id="320" r:id="rId29"/>
    <p:sldId id="321" r:id="rId30"/>
    <p:sldId id="305" r:id="rId31"/>
    <p:sldId id="324"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818B"/>
    <a:srgbClr val="5797A5"/>
    <a:srgbClr val="E3E2D7"/>
    <a:srgbClr val="E5DAA3"/>
    <a:srgbClr val="FBFBFB"/>
    <a:srgbClr val="234A4C"/>
    <a:srgbClr val="3E6B75"/>
    <a:srgbClr val="B09921"/>
    <a:srgbClr val="E0DFDE"/>
    <a:srgbClr val="E7E7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43" autoAdjust="0"/>
  </p:normalViewPr>
  <p:slideViewPr>
    <p:cSldViewPr>
      <p:cViewPr>
        <p:scale>
          <a:sx n="75" d="100"/>
          <a:sy n="75" d="100"/>
        </p:scale>
        <p:origin x="-1656" y="-5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5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DD23A4-E920-4955-B54B-4E697E70B372}" type="datetimeFigureOut">
              <a:rPr lang="fr-BE" smtClean="0"/>
              <a:pPr/>
              <a:t>22/05/2012</a:t>
            </a:fld>
            <a:endParaRPr lang="fr-BE"/>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DAF2CE-933B-40A6-8D42-32E64C6C47FE}" type="slidenum">
              <a:rPr lang="fr-BE" smtClean="0"/>
              <a:pPr/>
              <a:t>‹#›</a:t>
            </a:fld>
            <a:endParaRPr lang="fr-BE"/>
          </a:p>
        </p:txBody>
      </p:sp>
    </p:spTree>
    <p:extLst>
      <p:ext uri="{BB962C8B-B14F-4D97-AF65-F5344CB8AC3E}">
        <p14:creationId xmlns:p14="http://schemas.microsoft.com/office/powerpoint/2010/main" val="560670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EADB4-5F56-4D43-8B0D-0310B661FBF8}" type="datetimeFigureOut">
              <a:rPr lang="fr-BE" smtClean="0"/>
              <a:pPr/>
              <a:t>22/05/2012</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6CD7DB-EE21-40C1-B6BF-08F16DBE3EE3}" type="slidenum">
              <a:rPr lang="fr-BE" smtClean="0"/>
              <a:pPr/>
              <a:t>‹#›</a:t>
            </a:fld>
            <a:endParaRPr lang="fr-BE"/>
          </a:p>
        </p:txBody>
      </p:sp>
    </p:spTree>
    <p:extLst>
      <p:ext uri="{BB962C8B-B14F-4D97-AF65-F5344CB8AC3E}">
        <p14:creationId xmlns:p14="http://schemas.microsoft.com/office/powerpoint/2010/main" val="3942373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66CD7DB-EE21-40C1-B6BF-08F16DBE3EE3}" type="slidenum">
              <a:rPr lang="fr-BE" smtClean="0"/>
              <a:pPr/>
              <a:t>8</a:t>
            </a:fld>
            <a:endParaRPr lang="fr-BE"/>
          </a:p>
        </p:txBody>
      </p:sp>
    </p:spTree>
    <p:extLst>
      <p:ext uri="{BB962C8B-B14F-4D97-AF65-F5344CB8AC3E}">
        <p14:creationId xmlns:p14="http://schemas.microsoft.com/office/powerpoint/2010/main" val="365653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66CD7DB-EE21-40C1-B6BF-08F16DBE3EE3}" type="slidenum">
              <a:rPr lang="fr-BE" smtClean="0"/>
              <a:pPr/>
              <a:t>9</a:t>
            </a:fld>
            <a:endParaRPr lang="fr-BE"/>
          </a:p>
        </p:txBody>
      </p:sp>
    </p:spTree>
    <p:extLst>
      <p:ext uri="{BB962C8B-B14F-4D97-AF65-F5344CB8AC3E}">
        <p14:creationId xmlns:p14="http://schemas.microsoft.com/office/powerpoint/2010/main" val="365653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WS = </a:t>
            </a:r>
            <a:r>
              <a:rPr lang="fr-BE" dirty="0" err="1" smtClean="0"/>
              <a:t>workspace</a:t>
            </a:r>
            <a:endParaRPr lang="fr-BE" dirty="0" smtClean="0"/>
          </a:p>
        </p:txBody>
      </p:sp>
      <p:sp>
        <p:nvSpPr>
          <p:cNvPr id="4" name="Slide Number Placeholder 3"/>
          <p:cNvSpPr>
            <a:spLocks noGrp="1"/>
          </p:cNvSpPr>
          <p:nvPr>
            <p:ph type="sldNum" sz="quarter" idx="10"/>
          </p:nvPr>
        </p:nvSpPr>
        <p:spPr/>
        <p:txBody>
          <a:bodyPr/>
          <a:lstStyle/>
          <a:p>
            <a:fld id="{066CD7DB-EE21-40C1-B6BF-08F16DBE3EE3}" type="slidenum">
              <a:rPr lang="fr-BE" smtClean="0"/>
              <a:pPr/>
              <a:t>14</a:t>
            </a:fld>
            <a:endParaRPr lang="fr-BE"/>
          </a:p>
        </p:txBody>
      </p:sp>
    </p:spTree>
    <p:extLst>
      <p:ext uri="{BB962C8B-B14F-4D97-AF65-F5344CB8AC3E}">
        <p14:creationId xmlns:p14="http://schemas.microsoft.com/office/powerpoint/2010/main" val="1305903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66CD7DB-EE21-40C1-B6BF-08F16DBE3EE3}" type="slidenum">
              <a:rPr lang="fr-BE" smtClean="0"/>
              <a:pPr/>
              <a:t>15</a:t>
            </a:fld>
            <a:endParaRPr lang="fr-BE"/>
          </a:p>
        </p:txBody>
      </p:sp>
    </p:spTree>
    <p:extLst>
      <p:ext uri="{BB962C8B-B14F-4D97-AF65-F5344CB8AC3E}">
        <p14:creationId xmlns:p14="http://schemas.microsoft.com/office/powerpoint/2010/main" val="365653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L in </a:t>
            </a:r>
            <a:r>
              <a:rPr lang="fr-BE" dirty="0" err="1" smtClean="0"/>
              <a:t>L_ui</a:t>
            </a:r>
            <a:r>
              <a:rPr lang="fr-BE" dirty="0" smtClean="0"/>
              <a:t> </a:t>
            </a:r>
            <a:r>
              <a:rPr lang="fr-BE" dirty="0" err="1" smtClean="0"/>
              <a:t>means</a:t>
            </a:r>
            <a:r>
              <a:rPr lang="fr-BE" dirty="0" smtClean="0"/>
              <a:t> « </a:t>
            </a:r>
            <a:r>
              <a:rPr lang="fr-BE" dirty="0" err="1" smtClean="0"/>
              <a:t>Laptop</a:t>
            </a:r>
            <a:r>
              <a:rPr lang="fr-BE" dirty="0" smtClean="0"/>
              <a:t> »</a:t>
            </a:r>
            <a:endParaRPr lang="fr-BE" dirty="0"/>
          </a:p>
        </p:txBody>
      </p:sp>
      <p:sp>
        <p:nvSpPr>
          <p:cNvPr id="4" name="Slide Number Placeholder 3"/>
          <p:cNvSpPr>
            <a:spLocks noGrp="1"/>
          </p:cNvSpPr>
          <p:nvPr>
            <p:ph type="sldNum" sz="quarter" idx="10"/>
          </p:nvPr>
        </p:nvSpPr>
        <p:spPr/>
        <p:txBody>
          <a:bodyPr/>
          <a:lstStyle/>
          <a:p>
            <a:fld id="{066CD7DB-EE21-40C1-B6BF-08F16DBE3EE3}" type="slidenum">
              <a:rPr lang="fr-BE" smtClean="0"/>
              <a:pPr/>
              <a:t>17</a:t>
            </a:fld>
            <a:endParaRPr lang="fr-BE"/>
          </a:p>
        </p:txBody>
      </p:sp>
    </p:spTree>
    <p:extLst>
      <p:ext uri="{BB962C8B-B14F-4D97-AF65-F5344CB8AC3E}">
        <p14:creationId xmlns:p14="http://schemas.microsoft.com/office/powerpoint/2010/main" val="365653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modèle 2">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bwMode="ltGray">
          <a:xfrm>
            <a:off x="0" y="0"/>
            <a:ext cx="9143999" cy="5207438"/>
          </a:xfrm>
          <a:prstGeom prst="rect">
            <a:avLst/>
          </a:prstGeom>
          <a:gradFill>
            <a:gsLst>
              <a:gs pos="100000">
                <a:srgbClr val="E3E2D7"/>
              </a:gs>
              <a:gs pos="100000">
                <a:srgbClr val="E3E2D7"/>
              </a:gs>
              <a:gs pos="5000">
                <a:schemeClr val="tx1"/>
              </a:gs>
            </a:gsLst>
            <a:lin ang="5400000" scaled="0"/>
          </a:gra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pic>
        <p:nvPicPr>
          <p:cNvPr id="10" name="Image 9" descr="fond.png"/>
          <p:cNvPicPr>
            <a:picLocks noChangeAspect="1"/>
          </p:cNvPicPr>
          <p:nvPr userDrawn="1"/>
        </p:nvPicPr>
        <p:blipFill>
          <a:blip r:embed="rId2" cstate="print"/>
          <a:stretch>
            <a:fillRect/>
          </a:stretch>
        </p:blipFill>
        <p:spPr>
          <a:xfrm>
            <a:off x="0" y="260648"/>
            <a:ext cx="9144000" cy="4517149"/>
          </a:xfrm>
          <a:prstGeom prst="rect">
            <a:avLst/>
          </a:prstGeom>
        </p:spPr>
      </p:pic>
      <p:sp>
        <p:nvSpPr>
          <p:cNvPr id="18" name="Rectangle 17"/>
          <p:cNvSpPr/>
          <p:nvPr userDrawn="1"/>
        </p:nvSpPr>
        <p:spPr bwMode="ltGray">
          <a:xfrm>
            <a:off x="1" y="5157192"/>
            <a:ext cx="9143999" cy="1700808"/>
          </a:xfrm>
          <a:prstGeom prst="rect">
            <a:avLst/>
          </a:prstGeom>
          <a:gradFill>
            <a:gsLst>
              <a:gs pos="100000">
                <a:srgbClr val="5797A5"/>
              </a:gs>
              <a:gs pos="100000">
                <a:srgbClr val="5797A5"/>
              </a:gs>
              <a:gs pos="21000">
                <a:srgbClr val="3E6B75"/>
              </a:gs>
            </a:gsLst>
            <a:lin ang="5400000" scaled="0"/>
          </a:gra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ctrTitle" hasCustomPrompt="1"/>
          </p:nvPr>
        </p:nvSpPr>
        <p:spPr>
          <a:xfrm>
            <a:off x="539552" y="2420888"/>
            <a:ext cx="7632848" cy="1152128"/>
          </a:xfrm>
        </p:spPr>
        <p:txBody>
          <a:bodyPr vert="horz" lIns="91440" tIns="0" rIns="45720" bIns="0" rtlCol="0" anchor="t">
            <a:noAutofit/>
            <a:scene3d>
              <a:camera prst="orthographicFront"/>
              <a:lightRig rig="threePt" dir="t">
                <a:rot lat="0" lon="0" rev="4800000"/>
              </a:lightRig>
            </a:scene3d>
            <a:sp3d prstMaterial="matte">
              <a:bevelT w="50800" h="10160"/>
            </a:sp3d>
          </a:bodyPr>
          <a:lstStyle>
            <a:lvl1pPr algn="r">
              <a:defRPr sz="3000" b="1">
                <a:solidFill>
                  <a:srgbClr val="B09921"/>
                </a:solidFill>
                <a:latin typeface="Arial" pitchFamily="34" charset="0"/>
                <a:cs typeface="Arial" pitchFamily="34" charset="0"/>
              </a:defRPr>
            </a:lvl1pPr>
            <a:extLst/>
          </a:lstStyle>
          <a:p>
            <a:r>
              <a:rPr lang="en-US" dirty="0" smtClean="0"/>
              <a:t>A Foundation for a Standard</a:t>
            </a:r>
            <a:br>
              <a:rPr lang="en-US" dirty="0" smtClean="0"/>
            </a:br>
            <a:r>
              <a:rPr lang="en-US" dirty="0" smtClean="0"/>
              <a:t>User Interface Description Language</a:t>
            </a:r>
            <a:endParaRPr lang="en-US" dirty="0"/>
          </a:p>
        </p:txBody>
      </p:sp>
      <p:sp>
        <p:nvSpPr>
          <p:cNvPr id="4" name="Espace réservé de la date 3"/>
          <p:cNvSpPr>
            <a:spLocks noGrp="1"/>
          </p:cNvSpPr>
          <p:nvPr>
            <p:ph type="dt" sz="half" idx="10"/>
          </p:nvPr>
        </p:nvSpPr>
        <p:spPr>
          <a:xfrm>
            <a:off x="313184" y="6476999"/>
            <a:ext cx="1018456" cy="274320"/>
          </a:xfrm>
        </p:spPr>
        <p:txBody>
          <a:bodyPr/>
          <a:lstStyle>
            <a:lvl1pPr>
              <a:defRPr sz="1100" b="1">
                <a:solidFill>
                  <a:srgbClr val="AFD4E7"/>
                </a:solidFill>
                <a:latin typeface="Arial" pitchFamily="34" charset="0"/>
                <a:cs typeface="Arial" pitchFamily="34" charset="0"/>
              </a:defRPr>
            </a:lvl1pPr>
          </a:lstStyle>
          <a:p>
            <a:r>
              <a:rPr lang="fr-BE" smtClean="0"/>
              <a:t>18/05/2012</a:t>
            </a:r>
            <a:endParaRPr lang="fr-BE" dirty="0"/>
          </a:p>
        </p:txBody>
      </p:sp>
      <p:sp>
        <p:nvSpPr>
          <p:cNvPr id="5" name="Espace réservé du pied de page 4"/>
          <p:cNvSpPr>
            <a:spLocks noGrp="1"/>
          </p:cNvSpPr>
          <p:nvPr>
            <p:ph type="ftr" sz="quarter" idx="11"/>
          </p:nvPr>
        </p:nvSpPr>
        <p:spPr>
          <a:xfrm>
            <a:off x="1283717" y="6476999"/>
            <a:ext cx="7752779" cy="274320"/>
          </a:xfrm>
        </p:spPr>
        <p:txBody>
          <a:bodyPr/>
          <a:lstStyle>
            <a:lvl1pPr>
              <a:defRPr sz="1100">
                <a:solidFill>
                  <a:schemeClr val="tx1"/>
                </a:solidFill>
                <a:latin typeface="Arial" pitchFamily="34" charset="0"/>
                <a:cs typeface="Arial" pitchFamily="34" charset="0"/>
              </a:defRPr>
            </a:lvl1pPr>
          </a:lstStyle>
          <a:p>
            <a:r>
              <a:rPr lang="en-US" smtClean="0"/>
              <a:t>RCIS 2012 – Valencia, Spain, May 17th</a:t>
            </a:r>
            <a:endParaRPr lang="fr-BE" dirty="0"/>
          </a:p>
        </p:txBody>
      </p:sp>
      <p:sp>
        <p:nvSpPr>
          <p:cNvPr id="6" name="Espace réservé du numéro de diapositive 5"/>
          <p:cNvSpPr>
            <a:spLocks noGrp="1"/>
          </p:cNvSpPr>
          <p:nvPr>
            <p:ph type="sldNum" sz="quarter" idx="12"/>
          </p:nvPr>
        </p:nvSpPr>
        <p:spPr>
          <a:xfrm>
            <a:off x="8388424" y="6476999"/>
            <a:ext cx="549836" cy="274320"/>
          </a:xfrm>
        </p:spPr>
        <p:txBody>
          <a:bodyPr/>
          <a:lstStyle>
            <a:lvl1pPr>
              <a:defRPr sz="1100" b="1">
                <a:solidFill>
                  <a:srgbClr val="AFD4E7"/>
                </a:solidFill>
                <a:latin typeface="Arial" pitchFamily="34" charset="0"/>
                <a:cs typeface="Arial" pitchFamily="34" charset="0"/>
              </a:defRPr>
            </a:lvl1pPr>
          </a:lstStyle>
          <a:p>
            <a:fld id="{EE42EDF3-271C-45D1-B115-F7D6946A5F9E}" type="slidenum">
              <a:rPr lang="fr-BE" smtClean="0"/>
              <a:pPr/>
              <a:t>‹#›</a:t>
            </a:fld>
            <a:endParaRPr lang="fr-BE"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980728"/>
            <a:ext cx="8229600" cy="828000"/>
          </a:xfrm>
        </p:spPr>
        <p:txBody>
          <a:bodyPr lIns="0"/>
          <a:lstStyle>
            <a:extLst/>
          </a:lstStyle>
          <a:p>
            <a:r>
              <a:rPr kumimoji="0" lang="fr-FR" dirty="0" smtClean="0"/>
              <a:t>Cliquez pour modifier le style du titre</a:t>
            </a:r>
            <a:endParaRPr kumimoji="0" lang="en-US" dirty="0"/>
          </a:p>
        </p:txBody>
      </p:sp>
      <p:sp>
        <p:nvSpPr>
          <p:cNvPr id="3" name="Espace réservé du contenu 2"/>
          <p:cNvSpPr>
            <a:spLocks noGrp="1"/>
          </p:cNvSpPr>
          <p:nvPr>
            <p:ph idx="1"/>
          </p:nvPr>
        </p:nvSpPr>
        <p:spPr>
          <a:xfrm>
            <a:off x="457200" y="1844824"/>
            <a:ext cx="8229600" cy="4392488"/>
          </a:xfrm>
          <a:ln>
            <a:noFill/>
          </a:ln>
        </p:spPr>
        <p:txBody>
          <a:bodyPr wrap="square" lIns="0" tIns="0" rIns="396000" bIns="0"/>
          <a:lstStyle>
            <a:lvl1pPr eaLnBrk="1" latinLnBrk="0" hangingPunct="1">
              <a:buSzPct val="100000"/>
              <a:buFont typeface="Arial" pitchFamily="34" charset="0"/>
              <a:buNone/>
              <a:defRPr sz="2600" b="0"/>
            </a:lvl1pPr>
            <a:lvl2pPr eaLnBrk="1" latinLnBrk="0" hangingPunct="1">
              <a:buClrTx/>
              <a:buFont typeface="Arial" pitchFamily="34" charset="0"/>
              <a:buChar char="•"/>
              <a:defRPr sz="2000">
                <a:solidFill>
                  <a:schemeClr val="tx1"/>
                </a:solidFill>
              </a:defRPr>
            </a:lvl2pPr>
            <a:lvl3pPr eaLnBrk="1" latinLnBrk="0" hangingPunct="1">
              <a:buClr>
                <a:schemeClr val="tx1">
                  <a:lumMod val="65000"/>
                  <a:lumOff val="35000"/>
                </a:schemeClr>
              </a:buClr>
              <a:buFont typeface="Arial" pitchFamily="34" charset="0"/>
              <a:buChar char="•"/>
              <a:defRPr sz="1800">
                <a:solidFill>
                  <a:schemeClr val="tx1">
                    <a:lumMod val="65000"/>
                    <a:lumOff val="35000"/>
                  </a:schemeClr>
                </a:solidFill>
              </a:defRPr>
            </a:lvl3pPr>
            <a:lvl4pPr eaLnBrk="1" latinLnBrk="0" hangingPunct="1">
              <a:defRPr sz="1600">
                <a:solidFill>
                  <a:schemeClr val="tx1">
                    <a:lumMod val="50000"/>
                    <a:lumOff val="50000"/>
                  </a:schemeClr>
                </a:solidFill>
              </a:defRPr>
            </a:lvl4pPr>
            <a:lvl5pPr eaLnBrk="1" latinLnBrk="0" hangingPunct="1">
              <a:defRPr sz="1400">
                <a:solidFill>
                  <a:schemeClr val="tx1">
                    <a:lumMod val="50000"/>
                    <a:lumOff val="50000"/>
                  </a:schemeClr>
                </a:solidFill>
              </a:defRPr>
            </a:lvl5pPr>
            <a:extLst/>
          </a:lstStyle>
          <a:p>
            <a:pPr lvl="0" eaLnBrk="1" latinLnBrk="0" hangingPunct="1"/>
            <a:r>
              <a:rPr kumimoji="0" lang="fr-FR" dirty="0" smtClean="0"/>
              <a:t>Cliquez pour modifier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sp>
        <p:nvSpPr>
          <p:cNvPr id="4" name="Espace réservé de la date 3"/>
          <p:cNvSpPr>
            <a:spLocks noGrp="1"/>
          </p:cNvSpPr>
          <p:nvPr>
            <p:ph type="dt" sz="half" idx="10"/>
          </p:nvPr>
        </p:nvSpPr>
        <p:spPr/>
        <p:txBody>
          <a:bodyPr/>
          <a:lstStyle/>
          <a:p>
            <a:r>
              <a:rPr lang="fr-BE" smtClean="0"/>
              <a:t>18/05/2012</a:t>
            </a:r>
            <a:endParaRPr lang="fr-BE"/>
          </a:p>
        </p:txBody>
      </p:sp>
      <p:sp>
        <p:nvSpPr>
          <p:cNvPr id="5" name="Espace réservé du pied de page 4"/>
          <p:cNvSpPr>
            <a:spLocks noGrp="1"/>
          </p:cNvSpPr>
          <p:nvPr>
            <p:ph type="ftr" sz="quarter" idx="11"/>
          </p:nvPr>
        </p:nvSpPr>
        <p:spPr/>
        <p:txBody>
          <a:bodyPr/>
          <a:lstStyle>
            <a:lvl1pPr>
              <a:defRPr sz="1100">
                <a:solidFill>
                  <a:schemeClr val="bg1"/>
                </a:solidFill>
                <a:latin typeface="Arial" pitchFamily="34" charset="0"/>
                <a:cs typeface="Arial" pitchFamily="34" charset="0"/>
              </a:defRPr>
            </a:lvl1pPr>
          </a:lstStyle>
          <a:p>
            <a:r>
              <a:rPr lang="en-US" smtClean="0"/>
              <a:t>RCIS 2012 – Valencia, Spain, May 17th</a:t>
            </a:r>
            <a:endParaRPr lang="fr-BE" dirty="0"/>
          </a:p>
        </p:txBody>
      </p:sp>
      <p:sp>
        <p:nvSpPr>
          <p:cNvPr id="6" name="Espace réservé du numéro de diapositive 5"/>
          <p:cNvSpPr>
            <a:spLocks noGrp="1"/>
          </p:cNvSpPr>
          <p:nvPr>
            <p:ph type="sldNum" sz="quarter" idx="12"/>
          </p:nvPr>
        </p:nvSpPr>
        <p:spPr/>
        <p:txBody>
          <a:bodyPr/>
          <a:lstStyle/>
          <a:p>
            <a:fld id="{EE42EDF3-271C-45D1-B115-F7D6946A5F9E}" type="slidenum">
              <a:rPr lang="fr-BE" smtClean="0"/>
              <a:pPr/>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lIns="0"/>
          <a:lstStyle>
            <a:extLst/>
          </a:lstStyle>
          <a:p>
            <a:r>
              <a:rPr kumimoji="0" lang="fr-FR" dirty="0" smtClean="0"/>
              <a:t>Cliquez pour modifier le style du titre</a:t>
            </a:r>
            <a:endParaRPr kumimoji="0" lang="en-US" dirty="0"/>
          </a:p>
        </p:txBody>
      </p:sp>
      <p:sp>
        <p:nvSpPr>
          <p:cNvPr id="3" name="Espace réservé du contenu 2"/>
          <p:cNvSpPr>
            <a:spLocks noGrp="1"/>
          </p:cNvSpPr>
          <p:nvPr>
            <p:ph sz="half" idx="1"/>
          </p:nvPr>
        </p:nvSpPr>
        <p:spPr>
          <a:xfrm>
            <a:off x="457200" y="1988840"/>
            <a:ext cx="4038600" cy="4248472"/>
          </a:xfrm>
          <a:ln>
            <a:noFill/>
          </a:ln>
        </p:spPr>
        <p:txBody>
          <a:bodyPr lIns="91440"/>
          <a:lstStyle>
            <a:lvl1pPr>
              <a:buSzPct val="100000"/>
              <a:defRPr sz="2600"/>
            </a:lvl1pPr>
            <a:lvl2pPr>
              <a:defRPr sz="2000"/>
            </a:lvl2pPr>
            <a:lvl3pPr>
              <a:defRPr sz="1800"/>
            </a:lvl3pPr>
            <a:lvl4pPr>
              <a:defRPr sz="1600"/>
            </a:lvl4pPr>
            <a:lvl5pPr>
              <a:defRPr sz="1400"/>
            </a:lvl5pPr>
            <a:lvl6pPr>
              <a:defRPr sz="1800"/>
            </a:lvl6pPr>
            <a:lvl7pPr>
              <a:defRPr sz="1800"/>
            </a:lvl7pPr>
            <a:lvl8pPr>
              <a:defRPr sz="1800"/>
            </a:lvl8pPr>
            <a:lvl9pPr>
              <a:defRPr sz="1800"/>
            </a:lvl9pPr>
            <a:extLst/>
          </a:lstStyle>
          <a:p>
            <a:pPr lvl="0" eaLnBrk="1" latinLnBrk="0" hangingPunct="1"/>
            <a:r>
              <a:rPr lang="fr-FR" dirty="0" smtClean="0"/>
              <a:t>Cliquez pour modifier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kumimoji="0" lang="en-US" dirty="0"/>
          </a:p>
        </p:txBody>
      </p:sp>
      <p:sp>
        <p:nvSpPr>
          <p:cNvPr id="4" name="Espace réservé du contenu 3"/>
          <p:cNvSpPr>
            <a:spLocks noGrp="1"/>
          </p:cNvSpPr>
          <p:nvPr>
            <p:ph sz="half" idx="2"/>
          </p:nvPr>
        </p:nvSpPr>
        <p:spPr>
          <a:xfrm>
            <a:off x="4648200" y="1988840"/>
            <a:ext cx="4038600" cy="4248472"/>
          </a:xfrm>
          <a:ln>
            <a:noFill/>
          </a:ln>
        </p:spPr>
        <p:txBody>
          <a:bodyPr/>
          <a:lstStyle>
            <a:lvl1pPr>
              <a:buSzPct val="100000"/>
              <a:defRPr sz="2600"/>
            </a:lvl1pPr>
            <a:lvl2pPr>
              <a:defRPr sz="2000"/>
            </a:lvl2pPr>
            <a:lvl3pPr>
              <a:defRPr sz="1800"/>
            </a:lvl3pPr>
            <a:lvl4pPr>
              <a:defRPr sz="1600"/>
            </a:lvl4pPr>
            <a:lvl5pPr>
              <a:defRPr sz="1400"/>
            </a:lvl5pPr>
            <a:lvl6pPr>
              <a:defRPr sz="1800"/>
            </a:lvl6pPr>
            <a:lvl7pPr>
              <a:defRPr sz="1800"/>
            </a:lvl7pPr>
            <a:lvl8pPr>
              <a:defRPr sz="1800"/>
            </a:lvl8pPr>
            <a:lvl9pPr>
              <a:defRPr sz="1800"/>
            </a:lvl9pPr>
            <a:extLst/>
          </a:lstStyle>
          <a:p>
            <a:pPr lvl="0" eaLnBrk="1" latinLnBrk="0" hangingPunct="1"/>
            <a:r>
              <a:rPr lang="fr-FR" dirty="0" smtClean="0"/>
              <a:t>Cliquez pour modifier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kumimoji="0" lang="en-US" dirty="0"/>
          </a:p>
        </p:txBody>
      </p:sp>
      <p:sp>
        <p:nvSpPr>
          <p:cNvPr id="5" name="Espace réservé de la date 4"/>
          <p:cNvSpPr>
            <a:spLocks noGrp="1"/>
          </p:cNvSpPr>
          <p:nvPr>
            <p:ph type="dt" sz="half" idx="10"/>
          </p:nvPr>
        </p:nvSpPr>
        <p:spPr/>
        <p:txBody>
          <a:bodyPr/>
          <a:lstStyle/>
          <a:p>
            <a:r>
              <a:rPr lang="fr-BE" smtClean="0"/>
              <a:t>18/05/2012</a:t>
            </a:r>
            <a:endParaRPr lang="fr-BE"/>
          </a:p>
        </p:txBody>
      </p:sp>
      <p:sp>
        <p:nvSpPr>
          <p:cNvPr id="6" name="Espace réservé du pied de page 5"/>
          <p:cNvSpPr>
            <a:spLocks noGrp="1"/>
          </p:cNvSpPr>
          <p:nvPr>
            <p:ph type="ftr" sz="quarter" idx="11"/>
          </p:nvPr>
        </p:nvSpPr>
        <p:spPr/>
        <p:txBody>
          <a:bodyPr/>
          <a:lstStyle/>
          <a:p>
            <a:r>
              <a:rPr lang="en-US" smtClean="0"/>
              <a:t>RCIS 2012 – Valencia, Spain, May 17th</a:t>
            </a:r>
            <a:endParaRPr lang="fr-BE" dirty="0"/>
          </a:p>
        </p:txBody>
      </p:sp>
      <p:sp>
        <p:nvSpPr>
          <p:cNvPr id="7" name="Espace réservé du numéro de diapositive 6"/>
          <p:cNvSpPr>
            <a:spLocks noGrp="1"/>
          </p:cNvSpPr>
          <p:nvPr>
            <p:ph type="sldNum" sz="quarter" idx="12"/>
          </p:nvPr>
        </p:nvSpPr>
        <p:spPr/>
        <p:txBody>
          <a:bodyPr/>
          <a:lstStyle/>
          <a:p>
            <a:fld id="{EE42EDF3-271C-45D1-B115-F7D6946A5F9E}" type="slidenum">
              <a:rPr lang="fr-BE" smtClean="0"/>
              <a:pPr/>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avec encadré">
    <p:spTree>
      <p:nvGrpSpPr>
        <p:cNvPr id="1" name=""/>
        <p:cNvGrpSpPr/>
        <p:nvPr/>
      </p:nvGrpSpPr>
      <p:grpSpPr>
        <a:xfrm>
          <a:off x="0" y="0"/>
          <a:ext cx="0" cy="0"/>
          <a:chOff x="0" y="0"/>
          <a:chExt cx="0" cy="0"/>
        </a:xfrm>
      </p:grpSpPr>
      <p:sp>
        <p:nvSpPr>
          <p:cNvPr id="9" name="Rectangle 8"/>
          <p:cNvSpPr/>
          <p:nvPr userDrawn="1"/>
        </p:nvSpPr>
        <p:spPr>
          <a:xfrm>
            <a:off x="4654352" y="1988840"/>
            <a:ext cx="4032448" cy="4248472"/>
          </a:xfrm>
          <a:prstGeom prst="rect">
            <a:avLst/>
          </a:prstGeom>
          <a:solidFill>
            <a:schemeClr val="bg1"/>
          </a:solidFill>
          <a:ln w="19050">
            <a:solidFill>
              <a:srgbClr val="E0D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userDrawn="1"/>
        </p:nvSpPr>
        <p:spPr>
          <a:xfrm>
            <a:off x="467544" y="1988840"/>
            <a:ext cx="4032448" cy="4248472"/>
          </a:xfrm>
          <a:prstGeom prst="rect">
            <a:avLst/>
          </a:prstGeom>
          <a:solidFill>
            <a:schemeClr val="bg1"/>
          </a:solidFill>
          <a:ln w="19050">
            <a:solidFill>
              <a:srgbClr val="E0D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title"/>
          </p:nvPr>
        </p:nvSpPr>
        <p:spPr/>
        <p:txBody>
          <a:bodyPr lIns="0"/>
          <a:lstStyle>
            <a:extLst/>
          </a:lstStyle>
          <a:p>
            <a:r>
              <a:rPr kumimoji="0" lang="fr-FR" dirty="0" smtClean="0"/>
              <a:t>Cliquez pour modifier le style du titre</a:t>
            </a:r>
            <a:endParaRPr kumimoji="0" lang="en-US" dirty="0"/>
          </a:p>
        </p:txBody>
      </p:sp>
      <p:sp>
        <p:nvSpPr>
          <p:cNvPr id="3" name="Espace réservé du contenu 2"/>
          <p:cNvSpPr>
            <a:spLocks noGrp="1"/>
          </p:cNvSpPr>
          <p:nvPr>
            <p:ph sz="half" idx="1"/>
          </p:nvPr>
        </p:nvSpPr>
        <p:spPr>
          <a:xfrm>
            <a:off x="611560" y="2060848"/>
            <a:ext cx="3744416" cy="4176464"/>
          </a:xfrm>
          <a:ln>
            <a:noFill/>
          </a:ln>
        </p:spPr>
        <p:txBody>
          <a:bodyPr lIns="91440"/>
          <a:lstStyle>
            <a:lvl1pPr>
              <a:buSzPct val="100000"/>
              <a:defRPr sz="2600"/>
            </a:lvl1pPr>
            <a:lvl2pPr>
              <a:defRPr sz="2000"/>
            </a:lvl2pPr>
            <a:lvl3pPr>
              <a:defRPr sz="1800"/>
            </a:lvl3pPr>
            <a:lvl4pPr>
              <a:defRPr sz="1600"/>
            </a:lvl4pPr>
            <a:lvl5pPr>
              <a:defRPr sz="1400"/>
            </a:lvl5pPr>
            <a:lvl6pPr>
              <a:defRPr sz="1800"/>
            </a:lvl6pPr>
            <a:lvl7pPr>
              <a:defRPr sz="1800"/>
            </a:lvl7pPr>
            <a:lvl8pPr>
              <a:defRPr sz="1800"/>
            </a:lvl8pPr>
            <a:lvl9pPr>
              <a:defRPr sz="1800"/>
            </a:lvl9pPr>
            <a:extLst/>
          </a:lstStyle>
          <a:p>
            <a:pPr lvl="0" eaLnBrk="1" latinLnBrk="0" hangingPunct="1"/>
            <a:r>
              <a:rPr lang="fr-FR" dirty="0" smtClean="0"/>
              <a:t>Cliquez pour modifier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kumimoji="0" lang="en-US" dirty="0"/>
          </a:p>
        </p:txBody>
      </p:sp>
      <p:sp>
        <p:nvSpPr>
          <p:cNvPr id="4" name="Espace réservé du contenu 3"/>
          <p:cNvSpPr>
            <a:spLocks noGrp="1"/>
          </p:cNvSpPr>
          <p:nvPr>
            <p:ph sz="half" idx="2"/>
          </p:nvPr>
        </p:nvSpPr>
        <p:spPr>
          <a:xfrm>
            <a:off x="4788024" y="2060848"/>
            <a:ext cx="3816424" cy="4176464"/>
          </a:xfrm>
          <a:ln>
            <a:noFill/>
          </a:ln>
        </p:spPr>
        <p:txBody>
          <a:bodyPr/>
          <a:lstStyle>
            <a:lvl1pPr>
              <a:buSzPct val="100000"/>
              <a:defRPr sz="2600"/>
            </a:lvl1pPr>
            <a:lvl2pPr>
              <a:defRPr sz="2000"/>
            </a:lvl2pPr>
            <a:lvl3pPr>
              <a:defRPr sz="1800"/>
            </a:lvl3pPr>
            <a:lvl4pPr>
              <a:defRPr sz="1600"/>
            </a:lvl4pPr>
            <a:lvl5pPr>
              <a:defRPr sz="1400"/>
            </a:lvl5pPr>
            <a:lvl6pPr>
              <a:defRPr sz="1800"/>
            </a:lvl6pPr>
            <a:lvl7pPr>
              <a:defRPr sz="1800"/>
            </a:lvl7pPr>
            <a:lvl8pPr>
              <a:defRPr sz="1800"/>
            </a:lvl8pPr>
            <a:lvl9pPr>
              <a:defRPr sz="1800"/>
            </a:lvl9pPr>
            <a:extLst/>
          </a:lstStyle>
          <a:p>
            <a:pPr lvl="0" eaLnBrk="1" latinLnBrk="0" hangingPunct="1"/>
            <a:r>
              <a:rPr lang="fr-FR" dirty="0" smtClean="0"/>
              <a:t>Cliquez pour modifier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kumimoji="0" lang="en-US" dirty="0"/>
          </a:p>
        </p:txBody>
      </p:sp>
      <p:sp>
        <p:nvSpPr>
          <p:cNvPr id="5" name="Espace réservé de la date 4"/>
          <p:cNvSpPr>
            <a:spLocks noGrp="1"/>
          </p:cNvSpPr>
          <p:nvPr>
            <p:ph type="dt" sz="half" idx="10"/>
          </p:nvPr>
        </p:nvSpPr>
        <p:spPr/>
        <p:txBody>
          <a:bodyPr/>
          <a:lstStyle/>
          <a:p>
            <a:r>
              <a:rPr lang="fr-BE" smtClean="0"/>
              <a:t>18/05/2012</a:t>
            </a:r>
            <a:endParaRPr lang="fr-BE"/>
          </a:p>
        </p:txBody>
      </p:sp>
      <p:sp>
        <p:nvSpPr>
          <p:cNvPr id="6" name="Espace réservé du pied de page 5"/>
          <p:cNvSpPr>
            <a:spLocks noGrp="1"/>
          </p:cNvSpPr>
          <p:nvPr>
            <p:ph type="ftr" sz="quarter" idx="11"/>
          </p:nvPr>
        </p:nvSpPr>
        <p:spPr/>
        <p:txBody>
          <a:bodyPr/>
          <a:lstStyle/>
          <a:p>
            <a:r>
              <a:rPr lang="en-US" smtClean="0"/>
              <a:t>RCIS 2012 – Valencia, Spain, May 17th</a:t>
            </a:r>
            <a:endParaRPr lang="fr-BE" dirty="0"/>
          </a:p>
        </p:txBody>
      </p:sp>
      <p:sp>
        <p:nvSpPr>
          <p:cNvPr id="7" name="Espace réservé du numéro de diapositive 6"/>
          <p:cNvSpPr>
            <a:spLocks noGrp="1"/>
          </p:cNvSpPr>
          <p:nvPr>
            <p:ph type="sldNum" sz="quarter" idx="12"/>
          </p:nvPr>
        </p:nvSpPr>
        <p:spPr/>
        <p:txBody>
          <a:bodyPr/>
          <a:lstStyle/>
          <a:p>
            <a:fld id="{EE42EDF3-271C-45D1-B115-F7D6946A5F9E}" type="slidenum">
              <a:rPr lang="fr-BE" smtClean="0"/>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onnes - 4 contenus">
    <p:spTree>
      <p:nvGrpSpPr>
        <p:cNvPr id="1" name=""/>
        <p:cNvGrpSpPr/>
        <p:nvPr/>
      </p:nvGrpSpPr>
      <p:grpSpPr>
        <a:xfrm>
          <a:off x="0" y="0"/>
          <a:ext cx="0" cy="0"/>
          <a:chOff x="0" y="0"/>
          <a:chExt cx="0" cy="0"/>
        </a:xfrm>
      </p:grpSpPr>
      <p:sp>
        <p:nvSpPr>
          <p:cNvPr id="8" name="Rectangle 7"/>
          <p:cNvSpPr/>
          <p:nvPr userDrawn="1"/>
        </p:nvSpPr>
        <p:spPr>
          <a:xfrm>
            <a:off x="467544" y="1988840"/>
            <a:ext cx="4032448" cy="4248472"/>
          </a:xfrm>
          <a:prstGeom prst="rect">
            <a:avLst/>
          </a:prstGeom>
          <a:solidFill>
            <a:schemeClr val="bg1"/>
          </a:solidFill>
          <a:ln w="19050">
            <a:solidFill>
              <a:srgbClr val="E0D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title"/>
          </p:nvPr>
        </p:nvSpPr>
        <p:spPr/>
        <p:txBody>
          <a:bodyPr lIns="0"/>
          <a:lstStyle>
            <a:extLst/>
          </a:lstStyle>
          <a:p>
            <a:r>
              <a:rPr kumimoji="0" lang="fr-FR" dirty="0" smtClean="0"/>
              <a:t>Cliquez pour modifier le style du titre</a:t>
            </a:r>
            <a:endParaRPr kumimoji="0" lang="en-US" dirty="0"/>
          </a:p>
        </p:txBody>
      </p:sp>
      <p:sp>
        <p:nvSpPr>
          <p:cNvPr id="3" name="Espace réservé du contenu 2"/>
          <p:cNvSpPr>
            <a:spLocks noGrp="1"/>
          </p:cNvSpPr>
          <p:nvPr>
            <p:ph sz="half" idx="1"/>
          </p:nvPr>
        </p:nvSpPr>
        <p:spPr>
          <a:xfrm>
            <a:off x="683568" y="4293096"/>
            <a:ext cx="3600400" cy="1800200"/>
          </a:xfrm>
          <a:ln>
            <a:noFill/>
          </a:ln>
        </p:spPr>
        <p:txBody>
          <a:bodyPr lIns="91440"/>
          <a:lstStyle>
            <a:lvl1pPr>
              <a:buSzPct val="100000"/>
              <a:defRPr sz="2000">
                <a:solidFill>
                  <a:schemeClr val="tx1">
                    <a:lumMod val="65000"/>
                    <a:lumOff val="35000"/>
                  </a:schemeClr>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extLst/>
          </a:lstStyle>
          <a:p>
            <a:pPr lvl="0" eaLnBrk="1" latinLnBrk="0" hangingPunct="1"/>
            <a:r>
              <a:rPr lang="fr-FR" dirty="0" smtClean="0"/>
              <a:t>Cliquez pour modifier les styles du texte du masque</a:t>
            </a:r>
          </a:p>
        </p:txBody>
      </p:sp>
      <p:sp>
        <p:nvSpPr>
          <p:cNvPr id="5" name="Espace réservé de la date 4"/>
          <p:cNvSpPr>
            <a:spLocks noGrp="1"/>
          </p:cNvSpPr>
          <p:nvPr>
            <p:ph type="dt" sz="half" idx="10"/>
          </p:nvPr>
        </p:nvSpPr>
        <p:spPr/>
        <p:txBody>
          <a:bodyPr/>
          <a:lstStyle/>
          <a:p>
            <a:r>
              <a:rPr lang="fr-BE" smtClean="0"/>
              <a:t>18/05/2012</a:t>
            </a:r>
            <a:endParaRPr lang="fr-BE"/>
          </a:p>
        </p:txBody>
      </p:sp>
      <p:sp>
        <p:nvSpPr>
          <p:cNvPr id="6" name="Espace réservé du pied de page 5"/>
          <p:cNvSpPr>
            <a:spLocks noGrp="1"/>
          </p:cNvSpPr>
          <p:nvPr>
            <p:ph type="ftr" sz="quarter" idx="11"/>
          </p:nvPr>
        </p:nvSpPr>
        <p:spPr/>
        <p:txBody>
          <a:bodyPr/>
          <a:lstStyle/>
          <a:p>
            <a:r>
              <a:rPr lang="en-US" smtClean="0"/>
              <a:t>RCIS 2012 – Valencia, Spain, May 17th</a:t>
            </a:r>
            <a:endParaRPr lang="fr-BE" dirty="0"/>
          </a:p>
        </p:txBody>
      </p:sp>
      <p:sp>
        <p:nvSpPr>
          <p:cNvPr id="7" name="Espace réservé du numéro de diapositive 6"/>
          <p:cNvSpPr>
            <a:spLocks noGrp="1"/>
          </p:cNvSpPr>
          <p:nvPr>
            <p:ph type="sldNum" sz="quarter" idx="12"/>
          </p:nvPr>
        </p:nvSpPr>
        <p:spPr/>
        <p:txBody>
          <a:bodyPr/>
          <a:lstStyle/>
          <a:p>
            <a:fld id="{EE42EDF3-271C-45D1-B115-F7D6946A5F9E}" type="slidenum">
              <a:rPr lang="fr-BE" smtClean="0"/>
              <a:pPr/>
              <a:t>‹#›</a:t>
            </a:fld>
            <a:endParaRPr lang="fr-BE"/>
          </a:p>
        </p:txBody>
      </p:sp>
      <p:sp>
        <p:nvSpPr>
          <p:cNvPr id="9" name="Rectangle 8"/>
          <p:cNvSpPr/>
          <p:nvPr userDrawn="1"/>
        </p:nvSpPr>
        <p:spPr>
          <a:xfrm>
            <a:off x="4654352" y="1988840"/>
            <a:ext cx="4032448" cy="4248472"/>
          </a:xfrm>
          <a:prstGeom prst="rect">
            <a:avLst/>
          </a:prstGeom>
          <a:solidFill>
            <a:schemeClr val="bg1"/>
          </a:solidFill>
          <a:ln w="19050">
            <a:solidFill>
              <a:srgbClr val="E0D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space réservé du contenu 2"/>
          <p:cNvSpPr>
            <a:spLocks noGrp="1"/>
          </p:cNvSpPr>
          <p:nvPr>
            <p:ph sz="half" idx="13"/>
          </p:nvPr>
        </p:nvSpPr>
        <p:spPr>
          <a:xfrm>
            <a:off x="4860032" y="4293096"/>
            <a:ext cx="3672408" cy="1728192"/>
          </a:xfrm>
          <a:ln>
            <a:noFill/>
          </a:ln>
        </p:spPr>
        <p:txBody>
          <a:bodyPr lIns="91440"/>
          <a:lstStyle>
            <a:lvl1pPr>
              <a:buSzPct val="100000"/>
              <a:defRPr sz="2000">
                <a:solidFill>
                  <a:schemeClr val="tx1">
                    <a:lumMod val="65000"/>
                    <a:lumOff val="35000"/>
                  </a:schemeClr>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extLst/>
          </a:lstStyle>
          <a:p>
            <a:pPr lvl="0" eaLnBrk="1" latinLnBrk="0" hangingPunct="1"/>
            <a:r>
              <a:rPr lang="fr-FR" dirty="0" smtClean="0"/>
              <a:t>Cliquez pour modifier les styles du texte du masque</a:t>
            </a:r>
          </a:p>
        </p:txBody>
      </p:sp>
      <p:sp>
        <p:nvSpPr>
          <p:cNvPr id="11" name="Espace réservé du contenu 2"/>
          <p:cNvSpPr>
            <a:spLocks noGrp="1"/>
          </p:cNvSpPr>
          <p:nvPr>
            <p:ph sz="half" idx="14"/>
          </p:nvPr>
        </p:nvSpPr>
        <p:spPr>
          <a:xfrm>
            <a:off x="683568" y="2132856"/>
            <a:ext cx="3600400" cy="2088232"/>
          </a:xfrm>
          <a:ln>
            <a:noFill/>
          </a:ln>
        </p:spPr>
        <p:txBody>
          <a:bodyPr lIns="91440"/>
          <a:lstStyle>
            <a:lvl1pPr>
              <a:buSzPct val="100000"/>
              <a:defRPr sz="2000">
                <a:solidFill>
                  <a:schemeClr val="tx1">
                    <a:lumMod val="65000"/>
                    <a:lumOff val="35000"/>
                  </a:schemeClr>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extLst/>
          </a:lstStyle>
          <a:p>
            <a:pPr lvl="0" eaLnBrk="1" latinLnBrk="0" hangingPunct="1"/>
            <a:r>
              <a:rPr lang="fr-FR" dirty="0" smtClean="0"/>
              <a:t>Cliquez pour modifier les styles du texte du masque</a:t>
            </a:r>
          </a:p>
        </p:txBody>
      </p:sp>
      <p:sp>
        <p:nvSpPr>
          <p:cNvPr id="12" name="Espace réservé du contenu 2"/>
          <p:cNvSpPr>
            <a:spLocks noGrp="1"/>
          </p:cNvSpPr>
          <p:nvPr>
            <p:ph sz="half" idx="15"/>
          </p:nvPr>
        </p:nvSpPr>
        <p:spPr>
          <a:xfrm>
            <a:off x="4860032" y="2132855"/>
            <a:ext cx="3672408" cy="2088233"/>
          </a:xfrm>
          <a:ln>
            <a:noFill/>
          </a:ln>
        </p:spPr>
        <p:txBody>
          <a:bodyPr lIns="91440"/>
          <a:lstStyle>
            <a:lvl1pPr>
              <a:buSzPct val="100000"/>
              <a:defRPr sz="2000">
                <a:solidFill>
                  <a:schemeClr val="tx1">
                    <a:lumMod val="65000"/>
                    <a:lumOff val="35000"/>
                  </a:schemeClr>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extLst/>
          </a:lstStyle>
          <a:p>
            <a:pPr lvl="0" eaLnBrk="1" latinLnBrk="0" hangingPunct="1"/>
            <a:r>
              <a:rPr lang="fr-FR" dirty="0"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 contenu encadre">
    <p:spTree>
      <p:nvGrpSpPr>
        <p:cNvPr id="1" name=""/>
        <p:cNvGrpSpPr/>
        <p:nvPr/>
      </p:nvGrpSpPr>
      <p:grpSpPr>
        <a:xfrm>
          <a:off x="0" y="0"/>
          <a:ext cx="0" cy="0"/>
          <a:chOff x="0" y="0"/>
          <a:chExt cx="0" cy="0"/>
        </a:xfrm>
      </p:grpSpPr>
      <p:sp>
        <p:nvSpPr>
          <p:cNvPr id="2" name="Titre 1"/>
          <p:cNvSpPr>
            <a:spLocks noGrp="1"/>
          </p:cNvSpPr>
          <p:nvPr>
            <p:ph type="title"/>
          </p:nvPr>
        </p:nvSpPr>
        <p:spPr/>
        <p:txBody>
          <a:bodyPr lIns="0"/>
          <a:lstStyle>
            <a:extLst/>
          </a:lstStyle>
          <a:p>
            <a:r>
              <a:rPr kumimoji="0" lang="fr-FR" dirty="0" smtClean="0"/>
              <a:t>Cliquez pour modifier le style du titre</a:t>
            </a:r>
            <a:endParaRPr kumimoji="0" lang="en-US" dirty="0"/>
          </a:p>
        </p:txBody>
      </p:sp>
      <p:sp>
        <p:nvSpPr>
          <p:cNvPr id="3" name="Espace réservé du contenu 2"/>
          <p:cNvSpPr>
            <a:spLocks noGrp="1"/>
          </p:cNvSpPr>
          <p:nvPr>
            <p:ph sz="half" idx="1"/>
          </p:nvPr>
        </p:nvSpPr>
        <p:spPr>
          <a:xfrm>
            <a:off x="467544" y="2780928"/>
            <a:ext cx="2088232" cy="3456384"/>
          </a:xfrm>
          <a:ln>
            <a:noFill/>
          </a:ln>
        </p:spPr>
        <p:txBody>
          <a:bodyPr lIns="91440">
            <a:normAutofit/>
          </a:bodyPr>
          <a:lstStyle>
            <a:lvl1pPr>
              <a:buSzPct val="100000"/>
              <a:defRPr sz="1400">
                <a:solidFill>
                  <a:schemeClr val="tx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extLst/>
          </a:lstStyle>
          <a:p>
            <a:pPr lvl="0" eaLnBrk="1" latinLnBrk="0" hangingPunct="1"/>
            <a:r>
              <a:rPr lang="fr-FR" dirty="0" smtClean="0"/>
              <a:t>Cliquez pour modifier les styles du texte du masque</a:t>
            </a:r>
          </a:p>
        </p:txBody>
      </p:sp>
      <p:sp>
        <p:nvSpPr>
          <p:cNvPr id="5" name="Espace réservé de la date 4"/>
          <p:cNvSpPr>
            <a:spLocks noGrp="1"/>
          </p:cNvSpPr>
          <p:nvPr>
            <p:ph type="dt" sz="half" idx="10"/>
          </p:nvPr>
        </p:nvSpPr>
        <p:spPr/>
        <p:txBody>
          <a:bodyPr/>
          <a:lstStyle/>
          <a:p>
            <a:r>
              <a:rPr lang="fr-BE" smtClean="0"/>
              <a:t>18/05/2012</a:t>
            </a:r>
            <a:endParaRPr lang="fr-BE"/>
          </a:p>
        </p:txBody>
      </p:sp>
      <p:sp>
        <p:nvSpPr>
          <p:cNvPr id="6" name="Espace réservé du pied de page 5"/>
          <p:cNvSpPr>
            <a:spLocks noGrp="1"/>
          </p:cNvSpPr>
          <p:nvPr>
            <p:ph type="ftr" sz="quarter" idx="11"/>
          </p:nvPr>
        </p:nvSpPr>
        <p:spPr/>
        <p:txBody>
          <a:bodyPr/>
          <a:lstStyle/>
          <a:p>
            <a:r>
              <a:rPr lang="en-US" smtClean="0"/>
              <a:t>RCIS 2012 – Valencia, Spain, May 17th</a:t>
            </a:r>
            <a:endParaRPr lang="fr-BE" dirty="0"/>
          </a:p>
        </p:txBody>
      </p:sp>
      <p:sp>
        <p:nvSpPr>
          <p:cNvPr id="7" name="Espace réservé du numéro de diapositive 6"/>
          <p:cNvSpPr>
            <a:spLocks noGrp="1"/>
          </p:cNvSpPr>
          <p:nvPr>
            <p:ph type="sldNum" sz="quarter" idx="12"/>
          </p:nvPr>
        </p:nvSpPr>
        <p:spPr/>
        <p:txBody>
          <a:bodyPr/>
          <a:lstStyle/>
          <a:p>
            <a:fld id="{EE42EDF3-271C-45D1-B115-F7D6946A5F9E}" type="slidenum">
              <a:rPr lang="fr-BE" smtClean="0"/>
              <a:pPr/>
              <a:t>‹#›</a:t>
            </a:fld>
            <a:endParaRPr lang="fr-BE"/>
          </a:p>
        </p:txBody>
      </p:sp>
      <p:sp>
        <p:nvSpPr>
          <p:cNvPr id="9" name="Rectangle 8"/>
          <p:cNvSpPr/>
          <p:nvPr userDrawn="1"/>
        </p:nvSpPr>
        <p:spPr>
          <a:xfrm>
            <a:off x="2771800" y="2132856"/>
            <a:ext cx="5915000" cy="4104456"/>
          </a:xfrm>
          <a:prstGeom prst="rect">
            <a:avLst/>
          </a:prstGeom>
          <a:solidFill>
            <a:schemeClr val="bg1"/>
          </a:solidFill>
          <a:ln w="19050">
            <a:solidFill>
              <a:srgbClr val="E0D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space réservé du contenu 2"/>
          <p:cNvSpPr>
            <a:spLocks noGrp="1"/>
          </p:cNvSpPr>
          <p:nvPr>
            <p:ph sz="half" idx="13"/>
          </p:nvPr>
        </p:nvSpPr>
        <p:spPr>
          <a:xfrm>
            <a:off x="2771800" y="2132856"/>
            <a:ext cx="5904656" cy="4104456"/>
          </a:xfrm>
          <a:ln>
            <a:noFill/>
          </a:ln>
        </p:spPr>
        <p:txBody>
          <a:bodyPr lIns="91440"/>
          <a:lstStyle>
            <a:lvl1pPr>
              <a:buSzPct val="100000"/>
              <a:defRPr sz="2000">
                <a:solidFill>
                  <a:schemeClr val="tx1">
                    <a:lumMod val="65000"/>
                    <a:lumOff val="35000"/>
                  </a:schemeClr>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extLst/>
          </a:lstStyle>
          <a:p>
            <a:pPr lvl="0" eaLnBrk="1" latinLnBrk="0" hangingPunct="1"/>
            <a:r>
              <a:rPr lang="fr-FR" dirty="0" smtClean="0"/>
              <a:t>Cliquez pour modifier les styles du texte du masque</a:t>
            </a:r>
          </a:p>
        </p:txBody>
      </p:sp>
      <p:sp>
        <p:nvSpPr>
          <p:cNvPr id="12" name="Espace réservé du contenu 2"/>
          <p:cNvSpPr>
            <a:spLocks noGrp="1"/>
          </p:cNvSpPr>
          <p:nvPr>
            <p:ph sz="half" idx="14" hasCustomPrompt="1"/>
          </p:nvPr>
        </p:nvSpPr>
        <p:spPr>
          <a:xfrm>
            <a:off x="467544" y="2132856"/>
            <a:ext cx="2088232" cy="648072"/>
          </a:xfrm>
          <a:ln>
            <a:noFill/>
          </a:ln>
        </p:spPr>
        <p:txBody>
          <a:bodyPr lIns="91440">
            <a:normAutofit/>
          </a:bodyPr>
          <a:lstStyle>
            <a:lvl1pPr>
              <a:buSzPct val="100000"/>
              <a:defRPr sz="1800">
                <a:solidFill>
                  <a:srgbClr val="5797A5"/>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extLst/>
          </a:lstStyle>
          <a:p>
            <a:pPr lvl="0" eaLnBrk="1" latinLnBrk="0" hangingPunct="1"/>
            <a:r>
              <a:rPr lang="fr-FR" dirty="0" smtClean="0"/>
              <a:t>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15" name="Rectangle 14"/>
          <p:cNvSpPr/>
          <p:nvPr userDrawn="1"/>
        </p:nvSpPr>
        <p:spPr>
          <a:xfrm>
            <a:off x="467544" y="2060848"/>
            <a:ext cx="2160240"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Espace réservé du contenu 2"/>
          <p:cNvSpPr>
            <a:spLocks noGrp="1"/>
          </p:cNvSpPr>
          <p:nvPr>
            <p:ph idx="1"/>
          </p:nvPr>
        </p:nvSpPr>
        <p:spPr>
          <a:xfrm>
            <a:off x="3019377" y="2068150"/>
            <a:ext cx="5657079" cy="4169162"/>
          </a:xfrm>
          <a:ln>
            <a:noFill/>
          </a:ln>
        </p:spPr>
        <p:txBody>
          <a:bodyPr/>
          <a:lstStyle>
            <a:lvl1pPr>
              <a:buSzPct val="60000"/>
              <a:defRPr sz="2600"/>
            </a:lvl1pPr>
            <a:lvl2pPr>
              <a:defRPr sz="2000"/>
            </a:lvl2pPr>
            <a:lvl3pPr>
              <a:defRPr sz="1800"/>
            </a:lvl3pPr>
            <a:lvl4pPr>
              <a:defRPr sz="1600"/>
            </a:lvl4pPr>
            <a:lvl5pPr>
              <a:defRPr sz="1400"/>
            </a:lvl5pPr>
            <a:lvl6pPr>
              <a:defRPr sz="2000"/>
            </a:lvl6pPr>
            <a:lvl7pPr>
              <a:defRPr sz="2000"/>
            </a:lvl7pPr>
            <a:lvl8pPr>
              <a:defRPr sz="2000"/>
            </a:lvl8pPr>
            <a:lvl9pPr>
              <a:defRPr sz="2000"/>
            </a:lvl9pPr>
            <a:extLst/>
          </a:lstStyle>
          <a:p>
            <a:pPr lvl="0" eaLnBrk="1" latinLnBrk="0" hangingPunct="1"/>
            <a:r>
              <a:rPr lang="fr-FR" dirty="0" smtClean="0"/>
              <a:t>Cliquez pour modifier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kumimoji="0" lang="en-US" dirty="0"/>
          </a:p>
        </p:txBody>
      </p:sp>
      <p:sp>
        <p:nvSpPr>
          <p:cNvPr id="4" name="Espace réservé du texte 3"/>
          <p:cNvSpPr>
            <a:spLocks noGrp="1"/>
          </p:cNvSpPr>
          <p:nvPr>
            <p:ph type="body" sz="half" idx="2"/>
          </p:nvPr>
        </p:nvSpPr>
        <p:spPr>
          <a:xfrm>
            <a:off x="539552" y="2132856"/>
            <a:ext cx="2016224" cy="4032448"/>
          </a:xfrm>
          <a:ln>
            <a:noFill/>
          </a:ln>
        </p:spPr>
        <p:txBody>
          <a:bodyPr/>
          <a:lstStyle>
            <a:lvl1pPr marL="0" indent="0">
              <a:buNone/>
              <a:defRPr sz="1400">
                <a:solidFill>
                  <a:srgbClr val="B0992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dirty="0" smtClean="0"/>
              <a:t>Cliquez pour modifier les styles du texte du masque</a:t>
            </a:r>
          </a:p>
        </p:txBody>
      </p:sp>
      <p:sp>
        <p:nvSpPr>
          <p:cNvPr id="5" name="Espace réservé de la date 4"/>
          <p:cNvSpPr>
            <a:spLocks noGrp="1"/>
          </p:cNvSpPr>
          <p:nvPr>
            <p:ph type="dt" sz="half" idx="10"/>
          </p:nvPr>
        </p:nvSpPr>
        <p:spPr/>
        <p:txBody>
          <a:bodyPr/>
          <a:lstStyle/>
          <a:p>
            <a:r>
              <a:rPr lang="fr-BE" smtClean="0"/>
              <a:t>18/05/2012</a:t>
            </a:r>
            <a:endParaRPr lang="fr-BE"/>
          </a:p>
        </p:txBody>
      </p:sp>
      <p:sp>
        <p:nvSpPr>
          <p:cNvPr id="6" name="Espace réservé du pied de page 5"/>
          <p:cNvSpPr>
            <a:spLocks noGrp="1"/>
          </p:cNvSpPr>
          <p:nvPr>
            <p:ph type="ftr" sz="quarter" idx="11"/>
          </p:nvPr>
        </p:nvSpPr>
        <p:spPr/>
        <p:txBody>
          <a:bodyPr/>
          <a:lstStyle/>
          <a:p>
            <a:r>
              <a:rPr lang="en-US" smtClean="0"/>
              <a:t>RCIS 2012 – Valencia, Spain, May 17th</a:t>
            </a:r>
            <a:endParaRPr lang="fr-BE" dirty="0"/>
          </a:p>
        </p:txBody>
      </p:sp>
      <p:sp>
        <p:nvSpPr>
          <p:cNvPr id="7" name="Espace réservé du numéro de diapositive 6"/>
          <p:cNvSpPr>
            <a:spLocks noGrp="1"/>
          </p:cNvSpPr>
          <p:nvPr>
            <p:ph type="sldNum" sz="quarter" idx="12"/>
          </p:nvPr>
        </p:nvSpPr>
        <p:spPr/>
        <p:txBody>
          <a:bodyPr/>
          <a:lstStyle/>
          <a:p>
            <a:fld id="{EE42EDF3-271C-45D1-B115-F7D6946A5F9E}" type="slidenum">
              <a:rPr lang="fr-BE" smtClean="0"/>
              <a:pPr/>
              <a:t>‹#›</a:t>
            </a:fld>
            <a:endParaRPr lang="fr-BE"/>
          </a:p>
        </p:txBody>
      </p:sp>
      <p:sp>
        <p:nvSpPr>
          <p:cNvPr id="11" name="Titre 1"/>
          <p:cNvSpPr>
            <a:spLocks noGrp="1"/>
          </p:cNvSpPr>
          <p:nvPr>
            <p:ph type="title"/>
          </p:nvPr>
        </p:nvSpPr>
        <p:spPr>
          <a:xfrm>
            <a:off x="457200" y="1088832"/>
            <a:ext cx="8229600" cy="828000"/>
          </a:xfrm>
        </p:spPr>
        <p:txBody>
          <a:bodyPr lIns="0"/>
          <a:lstStyle>
            <a:extLst/>
          </a:lstStyle>
          <a:p>
            <a:r>
              <a:rPr kumimoji="0" lang="fr-FR" dirty="0" smtClean="0"/>
              <a:t>Cliquez pour modifier le style du titre</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us -  horizontal - 1 encadré">
    <p:spTree>
      <p:nvGrpSpPr>
        <p:cNvPr id="1" name=""/>
        <p:cNvGrpSpPr/>
        <p:nvPr/>
      </p:nvGrpSpPr>
      <p:grpSpPr>
        <a:xfrm>
          <a:off x="0" y="0"/>
          <a:ext cx="0" cy="0"/>
          <a:chOff x="0" y="0"/>
          <a:chExt cx="0" cy="0"/>
        </a:xfrm>
      </p:grpSpPr>
      <p:sp>
        <p:nvSpPr>
          <p:cNvPr id="2" name="Titre 1"/>
          <p:cNvSpPr>
            <a:spLocks noGrp="1"/>
          </p:cNvSpPr>
          <p:nvPr>
            <p:ph type="title"/>
          </p:nvPr>
        </p:nvSpPr>
        <p:spPr/>
        <p:txBody>
          <a:bodyPr lIns="0"/>
          <a:lstStyle>
            <a:extLst/>
          </a:lstStyle>
          <a:p>
            <a:r>
              <a:rPr kumimoji="0" lang="fr-FR" dirty="0" smtClean="0"/>
              <a:t>Cliquez pour modifier le style du titre</a:t>
            </a:r>
            <a:endParaRPr kumimoji="0" lang="en-US" dirty="0"/>
          </a:p>
        </p:txBody>
      </p:sp>
      <p:sp>
        <p:nvSpPr>
          <p:cNvPr id="5" name="Espace réservé de la date 4"/>
          <p:cNvSpPr>
            <a:spLocks noGrp="1"/>
          </p:cNvSpPr>
          <p:nvPr>
            <p:ph type="dt" sz="half" idx="10"/>
          </p:nvPr>
        </p:nvSpPr>
        <p:spPr/>
        <p:txBody>
          <a:bodyPr/>
          <a:lstStyle/>
          <a:p>
            <a:r>
              <a:rPr lang="fr-BE" smtClean="0"/>
              <a:t>18/05/2012</a:t>
            </a:r>
            <a:endParaRPr lang="fr-BE"/>
          </a:p>
        </p:txBody>
      </p:sp>
      <p:sp>
        <p:nvSpPr>
          <p:cNvPr id="6" name="Espace réservé du pied de page 5"/>
          <p:cNvSpPr>
            <a:spLocks noGrp="1"/>
          </p:cNvSpPr>
          <p:nvPr>
            <p:ph type="ftr" sz="quarter" idx="11"/>
          </p:nvPr>
        </p:nvSpPr>
        <p:spPr/>
        <p:txBody>
          <a:bodyPr/>
          <a:lstStyle/>
          <a:p>
            <a:r>
              <a:rPr lang="en-US" smtClean="0"/>
              <a:t>RCIS 2012 – Valencia, Spain, May 17th</a:t>
            </a:r>
            <a:endParaRPr lang="fr-BE" dirty="0"/>
          </a:p>
        </p:txBody>
      </p:sp>
      <p:sp>
        <p:nvSpPr>
          <p:cNvPr id="7" name="Espace réservé du numéro de diapositive 6"/>
          <p:cNvSpPr>
            <a:spLocks noGrp="1"/>
          </p:cNvSpPr>
          <p:nvPr>
            <p:ph type="sldNum" sz="quarter" idx="12"/>
          </p:nvPr>
        </p:nvSpPr>
        <p:spPr/>
        <p:txBody>
          <a:bodyPr/>
          <a:lstStyle/>
          <a:p>
            <a:fld id="{EE42EDF3-271C-45D1-B115-F7D6946A5F9E}" type="slidenum">
              <a:rPr lang="fr-BE" smtClean="0"/>
              <a:pPr/>
              <a:t>‹#›</a:t>
            </a:fld>
            <a:endParaRPr lang="fr-BE"/>
          </a:p>
        </p:txBody>
      </p:sp>
      <p:sp>
        <p:nvSpPr>
          <p:cNvPr id="11" name="Espace réservé du contenu 2"/>
          <p:cNvSpPr>
            <a:spLocks noGrp="1"/>
          </p:cNvSpPr>
          <p:nvPr>
            <p:ph idx="1"/>
          </p:nvPr>
        </p:nvSpPr>
        <p:spPr>
          <a:xfrm>
            <a:off x="457200" y="1844824"/>
            <a:ext cx="8229600" cy="2016224"/>
          </a:xfrm>
          <a:ln>
            <a:noFill/>
          </a:ln>
        </p:spPr>
        <p:txBody>
          <a:bodyPr wrap="square" lIns="0" tIns="0" rIns="396000" bIns="0"/>
          <a:lstStyle>
            <a:lvl1pPr eaLnBrk="1" latinLnBrk="0" hangingPunct="1">
              <a:buSzPct val="100000"/>
              <a:buFont typeface="Arial" pitchFamily="34" charset="0"/>
              <a:buNone/>
              <a:defRPr sz="2600" b="0"/>
            </a:lvl1pPr>
            <a:lvl2pPr eaLnBrk="1" latinLnBrk="0" hangingPunct="1">
              <a:buClrTx/>
              <a:buFont typeface="Arial" pitchFamily="34" charset="0"/>
              <a:buChar char="•"/>
              <a:defRPr sz="2000">
                <a:solidFill>
                  <a:schemeClr val="tx1"/>
                </a:solidFill>
              </a:defRPr>
            </a:lvl2pPr>
            <a:lvl3pPr eaLnBrk="1" latinLnBrk="0" hangingPunct="1">
              <a:buClr>
                <a:schemeClr val="tx1">
                  <a:lumMod val="65000"/>
                  <a:lumOff val="35000"/>
                </a:schemeClr>
              </a:buClr>
              <a:buFont typeface="Arial" pitchFamily="34" charset="0"/>
              <a:buChar char="•"/>
              <a:defRPr sz="1800">
                <a:solidFill>
                  <a:schemeClr val="tx1">
                    <a:lumMod val="65000"/>
                    <a:lumOff val="35000"/>
                  </a:schemeClr>
                </a:solidFill>
              </a:defRPr>
            </a:lvl3pPr>
            <a:lvl4pPr eaLnBrk="1" latinLnBrk="0" hangingPunct="1">
              <a:defRPr sz="1600">
                <a:solidFill>
                  <a:schemeClr val="tx1">
                    <a:lumMod val="50000"/>
                    <a:lumOff val="50000"/>
                  </a:schemeClr>
                </a:solidFill>
              </a:defRPr>
            </a:lvl4pPr>
            <a:lvl5pPr eaLnBrk="1" latinLnBrk="0" hangingPunct="1">
              <a:defRPr sz="1400">
                <a:solidFill>
                  <a:schemeClr val="tx1">
                    <a:lumMod val="50000"/>
                    <a:lumOff val="50000"/>
                  </a:schemeClr>
                </a:solidFill>
              </a:defRPr>
            </a:lvl5pPr>
            <a:extLst/>
          </a:lstStyle>
          <a:p>
            <a:pPr lvl="0" eaLnBrk="1" latinLnBrk="0" hangingPunct="1"/>
            <a:r>
              <a:rPr kumimoji="0" lang="fr-FR" dirty="0" smtClean="0"/>
              <a:t>Cliquez pour modifier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sp>
        <p:nvSpPr>
          <p:cNvPr id="8" name="Rectangle 7"/>
          <p:cNvSpPr/>
          <p:nvPr userDrawn="1"/>
        </p:nvSpPr>
        <p:spPr>
          <a:xfrm>
            <a:off x="467544" y="3861048"/>
            <a:ext cx="8208912" cy="2232248"/>
          </a:xfrm>
          <a:prstGeom prst="rect">
            <a:avLst/>
          </a:prstGeom>
          <a:solidFill>
            <a:schemeClr val="bg1"/>
          </a:solidFill>
          <a:ln w="19050">
            <a:solidFill>
              <a:srgbClr val="E0D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space réservé du contenu 2"/>
          <p:cNvSpPr>
            <a:spLocks noGrp="1"/>
          </p:cNvSpPr>
          <p:nvPr>
            <p:ph idx="13"/>
          </p:nvPr>
        </p:nvSpPr>
        <p:spPr>
          <a:xfrm>
            <a:off x="611560" y="4005064"/>
            <a:ext cx="7920880" cy="2016224"/>
          </a:xfrm>
          <a:ln>
            <a:noFill/>
          </a:ln>
        </p:spPr>
        <p:txBody>
          <a:bodyPr wrap="square" lIns="0" tIns="0" rIns="396000" bIns="0"/>
          <a:lstStyle>
            <a:lvl1pPr eaLnBrk="1" latinLnBrk="0" hangingPunct="1">
              <a:buSzPct val="100000"/>
              <a:buFont typeface="Arial" pitchFamily="34" charset="0"/>
              <a:buNone/>
              <a:defRPr sz="2600" b="0"/>
            </a:lvl1pPr>
            <a:lvl2pPr eaLnBrk="1" latinLnBrk="0" hangingPunct="1">
              <a:buClrTx/>
              <a:buFont typeface="Arial" pitchFamily="34" charset="0"/>
              <a:buChar char="•"/>
              <a:defRPr sz="2000">
                <a:solidFill>
                  <a:schemeClr val="tx1"/>
                </a:solidFill>
              </a:defRPr>
            </a:lvl2pPr>
            <a:lvl3pPr eaLnBrk="1" latinLnBrk="0" hangingPunct="1">
              <a:buClr>
                <a:schemeClr val="tx1">
                  <a:lumMod val="65000"/>
                  <a:lumOff val="35000"/>
                </a:schemeClr>
              </a:buClr>
              <a:buFont typeface="Arial" pitchFamily="34" charset="0"/>
              <a:buChar char="•"/>
              <a:defRPr sz="1800">
                <a:solidFill>
                  <a:schemeClr val="tx1">
                    <a:lumMod val="65000"/>
                    <a:lumOff val="35000"/>
                  </a:schemeClr>
                </a:solidFill>
              </a:defRPr>
            </a:lvl3pPr>
            <a:lvl4pPr eaLnBrk="1" latinLnBrk="0" hangingPunct="1">
              <a:defRPr sz="1600">
                <a:solidFill>
                  <a:schemeClr val="tx1">
                    <a:lumMod val="50000"/>
                    <a:lumOff val="50000"/>
                  </a:schemeClr>
                </a:solidFill>
              </a:defRPr>
            </a:lvl4pPr>
            <a:lvl5pPr eaLnBrk="1" latinLnBrk="0" hangingPunct="1">
              <a:defRPr sz="1400">
                <a:solidFill>
                  <a:schemeClr val="tx1">
                    <a:lumMod val="50000"/>
                    <a:lumOff val="50000"/>
                  </a:schemeClr>
                </a:solidFill>
              </a:defRPr>
            </a:lvl5pPr>
            <a:extLst/>
          </a:lstStyle>
          <a:p>
            <a:pPr lvl="0"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72000">
              <a:srgbClr val="E3E2D7"/>
            </a:gs>
            <a:gs pos="100000">
              <a:srgbClr val="E7E7DD"/>
            </a:gs>
            <a:gs pos="39000">
              <a:schemeClr val="bg1"/>
            </a:gs>
          </a:gsLst>
          <a:lin ang="5400000" scaled="1"/>
        </a:gradFill>
        <a:effectLst/>
      </p:bgPr>
    </p:bg>
    <p:spTree>
      <p:nvGrpSpPr>
        <p:cNvPr id="1" name=""/>
        <p:cNvGrpSpPr/>
        <p:nvPr/>
      </p:nvGrpSpPr>
      <p:grpSpPr>
        <a:xfrm>
          <a:off x="0" y="0"/>
          <a:ext cx="0" cy="0"/>
          <a:chOff x="0" y="0"/>
          <a:chExt cx="0" cy="0"/>
        </a:xfrm>
      </p:grpSpPr>
      <p:sp>
        <p:nvSpPr>
          <p:cNvPr id="18" name="Rectangle 17"/>
          <p:cNvSpPr/>
          <p:nvPr/>
        </p:nvSpPr>
        <p:spPr bwMode="ltGray">
          <a:xfrm>
            <a:off x="1" y="6453336"/>
            <a:ext cx="9143999" cy="404664"/>
          </a:xfrm>
          <a:prstGeom prst="rect">
            <a:avLst/>
          </a:prstGeom>
          <a:gradFill flip="none" rotWithShape="1">
            <a:gsLst>
              <a:gs pos="59000">
                <a:srgbClr val="5797A5"/>
              </a:gs>
              <a:gs pos="100000">
                <a:srgbClr val="5797A5"/>
              </a:gs>
              <a:gs pos="27000">
                <a:srgbClr val="49818B"/>
              </a:gs>
            </a:gsLst>
            <a:lin ang="5400000" scaled="1"/>
            <a:tileRect/>
          </a:gra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3" name="Espace réservé du texte 2"/>
          <p:cNvSpPr>
            <a:spLocks noGrp="1"/>
          </p:cNvSpPr>
          <p:nvPr>
            <p:ph type="body" idx="1"/>
          </p:nvPr>
        </p:nvSpPr>
        <p:spPr>
          <a:xfrm>
            <a:off x="457200" y="1988840"/>
            <a:ext cx="8229600" cy="4248472"/>
          </a:xfrm>
          <a:prstGeom prst="rect">
            <a:avLst/>
          </a:prstGeom>
          <a:ln>
            <a:solidFill>
              <a:srgbClr val="6E6A6A"/>
            </a:solidFill>
          </a:ln>
        </p:spPr>
        <p:txBody>
          <a:bodyPr vert="horz" wrap="square" lIns="90000" tIns="91440" rtlCol="0">
            <a:normAutofit/>
          </a:bodyPr>
          <a:lstStyle>
            <a:extLst/>
          </a:lstStyle>
          <a:p>
            <a:pPr lvl="0" eaLnBrk="1" latinLnBrk="0" hangingPunct="1"/>
            <a:r>
              <a:rPr kumimoji="0" lang="fr-FR" dirty="0" smtClean="0"/>
              <a:t>Cliquez pour modifier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sp>
        <p:nvSpPr>
          <p:cNvPr id="4" name="Espace réservé de la date 3"/>
          <p:cNvSpPr>
            <a:spLocks noGrp="1"/>
          </p:cNvSpPr>
          <p:nvPr>
            <p:ph type="dt" sz="half" idx="2"/>
          </p:nvPr>
        </p:nvSpPr>
        <p:spPr>
          <a:xfrm>
            <a:off x="251520" y="6476999"/>
            <a:ext cx="936104" cy="274320"/>
          </a:xfrm>
          <a:prstGeom prst="rect">
            <a:avLst/>
          </a:prstGeom>
        </p:spPr>
        <p:txBody>
          <a:bodyPr vert="horz" lIns="109728" rIns="45720" bIns="0" rtlCol="0" anchor="b"/>
          <a:lstStyle>
            <a:lvl1pPr algn="l" eaLnBrk="1" latinLnBrk="0" hangingPunct="1">
              <a:defRPr kumimoji="0" sz="1100" b="1">
                <a:solidFill>
                  <a:srgbClr val="234A4C"/>
                </a:solidFill>
                <a:latin typeface="Arial" pitchFamily="34" charset="0"/>
                <a:cs typeface="Arial" pitchFamily="34" charset="0"/>
              </a:defRPr>
            </a:lvl1pPr>
            <a:extLst/>
          </a:lstStyle>
          <a:p>
            <a:r>
              <a:rPr lang="fr-BE" smtClean="0"/>
              <a:t>18/05/2012</a:t>
            </a:r>
            <a:endParaRPr lang="fr-BE" dirty="0"/>
          </a:p>
        </p:txBody>
      </p:sp>
      <p:sp>
        <p:nvSpPr>
          <p:cNvPr id="6" name="Espace réservé du numéro de diapositive 5"/>
          <p:cNvSpPr>
            <a:spLocks noGrp="1"/>
          </p:cNvSpPr>
          <p:nvPr>
            <p:ph type="sldNum" sz="quarter" idx="4"/>
          </p:nvPr>
        </p:nvSpPr>
        <p:spPr>
          <a:xfrm>
            <a:off x="8316416" y="6476999"/>
            <a:ext cx="549836" cy="274320"/>
          </a:xfrm>
          <a:prstGeom prst="rect">
            <a:avLst/>
          </a:prstGeom>
        </p:spPr>
        <p:txBody>
          <a:bodyPr vert="horz" bIns="0" rtlCol="0" anchor="b"/>
          <a:lstStyle>
            <a:lvl1pPr algn="r" eaLnBrk="1" latinLnBrk="0" hangingPunct="1">
              <a:defRPr kumimoji="0" sz="1100" b="1">
                <a:solidFill>
                  <a:srgbClr val="234A4C"/>
                </a:solidFill>
                <a:latin typeface="Arial" pitchFamily="34" charset="0"/>
                <a:cs typeface="Arial" pitchFamily="34" charset="0"/>
              </a:defRPr>
            </a:lvl1pPr>
            <a:extLst/>
          </a:lstStyle>
          <a:p>
            <a:fld id="{EE42EDF3-271C-45D1-B115-F7D6946A5F9E}" type="slidenum">
              <a:rPr lang="fr-BE" smtClean="0"/>
              <a:pPr/>
              <a:t>‹#›</a:t>
            </a:fld>
            <a:endParaRPr lang="fr-BE" dirty="0"/>
          </a:p>
        </p:txBody>
      </p:sp>
      <p:sp>
        <p:nvSpPr>
          <p:cNvPr id="5" name="Espace réservé du pied de page 4"/>
          <p:cNvSpPr>
            <a:spLocks noGrp="1"/>
          </p:cNvSpPr>
          <p:nvPr>
            <p:ph type="ftr" sz="quarter" idx="3"/>
          </p:nvPr>
        </p:nvSpPr>
        <p:spPr>
          <a:xfrm>
            <a:off x="1187624" y="6476999"/>
            <a:ext cx="7200800" cy="274320"/>
          </a:xfrm>
          <a:prstGeom prst="rect">
            <a:avLst/>
          </a:prstGeom>
        </p:spPr>
        <p:txBody>
          <a:bodyPr vert="horz" lIns="45720" rIns="45720" bIns="0" rtlCol="0" anchor="b"/>
          <a:lstStyle>
            <a:lvl1pPr algn="l" eaLnBrk="1" latinLnBrk="0" hangingPunct="1">
              <a:defRPr kumimoji="0" sz="1100">
                <a:solidFill>
                  <a:schemeClr val="bg1"/>
                </a:solidFill>
                <a:latin typeface="Arial" pitchFamily="34" charset="0"/>
                <a:cs typeface="Arial" pitchFamily="34" charset="0"/>
              </a:defRPr>
            </a:lvl1pPr>
            <a:extLst/>
          </a:lstStyle>
          <a:p>
            <a:r>
              <a:rPr lang="en-US" smtClean="0"/>
              <a:t>RCIS 2012 – Valencia, Spain, May 17th</a:t>
            </a:r>
            <a:endParaRPr lang="fr-BE" dirty="0"/>
          </a:p>
        </p:txBody>
      </p:sp>
      <p:pic>
        <p:nvPicPr>
          <p:cNvPr id="23" name="Image 22" descr="masque2.png"/>
          <p:cNvPicPr>
            <a:picLocks noChangeAspect="1"/>
          </p:cNvPicPr>
          <p:nvPr/>
        </p:nvPicPr>
        <p:blipFill>
          <a:blip r:embed="rId10" cstate="print"/>
          <a:stretch>
            <a:fillRect/>
          </a:stretch>
        </p:blipFill>
        <p:spPr>
          <a:xfrm>
            <a:off x="0" y="792000"/>
            <a:ext cx="9144000" cy="533400"/>
          </a:xfrm>
          <a:prstGeom prst="rect">
            <a:avLst/>
          </a:prstGeom>
        </p:spPr>
      </p:pic>
      <p:sp>
        <p:nvSpPr>
          <p:cNvPr id="2" name="Espace réservé du titre 1"/>
          <p:cNvSpPr>
            <a:spLocks noGrp="1"/>
          </p:cNvSpPr>
          <p:nvPr>
            <p:ph type="title"/>
          </p:nvPr>
        </p:nvSpPr>
        <p:spPr>
          <a:xfrm>
            <a:off x="457200" y="1052736"/>
            <a:ext cx="8229600" cy="8280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fr-FR" dirty="0" smtClean="0"/>
              <a:t>Cliquez pour modifier le style du titre</a:t>
            </a:r>
            <a:endParaRPr kumimoji="0" lang="en-US" dirty="0"/>
          </a:p>
        </p:txBody>
      </p:sp>
      <p:pic>
        <p:nvPicPr>
          <p:cNvPr id="15" name="Image 14" descr="top.jpg"/>
          <p:cNvPicPr>
            <a:picLocks noChangeAspect="1"/>
          </p:cNvPicPr>
          <p:nvPr/>
        </p:nvPicPr>
        <p:blipFill>
          <a:blip r:embed="rId11" cstate="print"/>
          <a:stretch>
            <a:fillRect/>
          </a:stretch>
        </p:blipFill>
        <p:spPr>
          <a:xfrm>
            <a:off x="0" y="-27384"/>
            <a:ext cx="9144000" cy="1124711"/>
          </a:xfrm>
          <a:prstGeom prst="rect">
            <a:avLst/>
          </a:prstGeom>
        </p:spPr>
      </p:pic>
    </p:spTree>
  </p:cSld>
  <p:clrMap bg1="lt1" tx1="dk1" bg2="lt2" tx2="dk2" accent1="accent1" accent2="accent2" accent3="accent3" accent4="accent4" accent5="accent5" accent6="accent6" hlink="hlink" folHlink="folHlink"/>
  <p:sldLayoutIdLst>
    <p:sldLayoutId id="2147483801" r:id="rId1"/>
    <p:sldLayoutId id="2147483794" r:id="rId2"/>
    <p:sldLayoutId id="2147483796" r:id="rId3"/>
    <p:sldLayoutId id="2147483805" r:id="rId4"/>
    <p:sldLayoutId id="2147483802" r:id="rId5"/>
    <p:sldLayoutId id="2147483804" r:id="rId6"/>
    <p:sldLayoutId id="2147483800" r:id="rId7"/>
    <p:sldLayoutId id="2147483803" r:id="rId8"/>
  </p:sldLayoutIdLst>
  <p:timing>
    <p:tnLst>
      <p:par>
        <p:cTn id="1" dur="indefinite" restart="never" nodeType="tmRoot"/>
      </p:par>
    </p:tnLst>
  </p:timing>
  <p:hf hdr="0"/>
  <p:txStyles>
    <p:titleStyle>
      <a:lvl1pPr algn="l" rtl="0" eaLnBrk="1" latinLnBrk="0" hangingPunct="1">
        <a:spcBef>
          <a:spcPct val="0"/>
        </a:spcBef>
        <a:buNone/>
        <a:defRPr kumimoji="0" sz="3300" b="1" kern="1200">
          <a:solidFill>
            <a:srgbClr val="B09921"/>
          </a:solidFill>
          <a:effectLst/>
          <a:latin typeface="Georgia" pitchFamily="18" charset="0"/>
          <a:ea typeface="+mj-ea"/>
          <a:cs typeface="Arial" pitchFamily="34" charset="0"/>
        </a:defRPr>
      </a:lvl1pPr>
      <a:extLst/>
    </p:titleStyle>
    <p:bodyStyle>
      <a:lvl1pPr marL="0" indent="0" algn="l" rtl="0" eaLnBrk="1" latinLnBrk="0" hangingPunct="1">
        <a:lnSpc>
          <a:spcPct val="100000"/>
        </a:lnSpc>
        <a:spcBef>
          <a:spcPts val="0"/>
        </a:spcBef>
        <a:spcAft>
          <a:spcPts val="600"/>
        </a:spcAft>
        <a:buClr>
          <a:srgbClr val="49818B"/>
        </a:buClr>
        <a:buSzPct val="100000"/>
        <a:buFontTx/>
        <a:buNone/>
        <a:defRPr kumimoji="0" sz="2600" kern="1200">
          <a:solidFill>
            <a:srgbClr val="5797A5"/>
          </a:solidFill>
          <a:latin typeface="Arial" pitchFamily="34" charset="0"/>
          <a:ea typeface="Verdana" pitchFamily="34" charset="0"/>
          <a:cs typeface="Arial" pitchFamily="34" charset="0"/>
        </a:defRPr>
      </a:lvl1pPr>
      <a:lvl2pPr marL="731520" indent="-274320" algn="l" rtl="0" eaLnBrk="1" latinLnBrk="0" hangingPunct="1">
        <a:spcBef>
          <a:spcPct val="20000"/>
        </a:spcBef>
        <a:buClr>
          <a:schemeClr val="tx1"/>
        </a:buClr>
        <a:buSzPct val="95000"/>
        <a:buFont typeface="Arial" pitchFamily="34" charset="0"/>
        <a:buChar char="•"/>
        <a:defRPr kumimoji="0" sz="2000" kern="1200">
          <a:solidFill>
            <a:schemeClr val="tx1"/>
          </a:solidFill>
          <a:latin typeface="Arial" pitchFamily="34" charset="0"/>
          <a:ea typeface="Verdana" pitchFamily="34" charset="0"/>
          <a:cs typeface="Arial" pitchFamily="34" charset="0"/>
        </a:defRPr>
      </a:lvl2pPr>
      <a:lvl3pPr marL="996696" indent="-228600" algn="l" rtl="0" eaLnBrk="1" latinLnBrk="0" hangingPunct="1">
        <a:spcBef>
          <a:spcPct val="200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itchFamily="34" charset="0"/>
          <a:ea typeface="Verdana" pitchFamily="34" charset="0"/>
          <a:cs typeface="Arial" pitchFamily="34" charset="0"/>
        </a:defRPr>
      </a:lvl3pPr>
      <a:lvl4pPr marL="1216152" indent="-182880" algn="l" rtl="0" eaLnBrk="1" latinLnBrk="0" hangingPunct="1">
        <a:spcBef>
          <a:spcPct val="20000"/>
        </a:spcBef>
        <a:buClr>
          <a:schemeClr val="tx1">
            <a:lumMod val="50000"/>
            <a:lumOff val="50000"/>
          </a:schemeClr>
        </a:buClr>
        <a:buFont typeface="Arial"/>
        <a:buChar char="▪"/>
        <a:defRPr kumimoji="0" sz="1600" kern="1200">
          <a:solidFill>
            <a:schemeClr val="bg2">
              <a:lumMod val="50000"/>
            </a:schemeClr>
          </a:solidFill>
          <a:latin typeface="Arial" pitchFamily="34" charset="0"/>
          <a:ea typeface="Verdana" pitchFamily="34" charset="0"/>
          <a:cs typeface="Arial" pitchFamily="34" charset="0"/>
        </a:defRPr>
      </a:lvl4pPr>
      <a:lvl5pPr marL="1426464" indent="-182880" algn="l" rtl="0" eaLnBrk="1" latinLnBrk="0" hangingPunct="1">
        <a:spcBef>
          <a:spcPct val="20000"/>
        </a:spcBef>
        <a:buClr>
          <a:schemeClr val="tx1">
            <a:lumMod val="50000"/>
            <a:lumOff val="50000"/>
          </a:schemeClr>
        </a:buClr>
        <a:buFont typeface="Wingdings 3"/>
        <a:buChar char=""/>
        <a:defRPr kumimoji="0" lang="en-US" sz="1400" kern="1200" smtClean="0">
          <a:solidFill>
            <a:schemeClr val="bg2">
              <a:lumMod val="50000"/>
            </a:schemeClr>
          </a:solidFill>
          <a:latin typeface="Arial" pitchFamily="34" charset="0"/>
          <a:ea typeface="Verdana" pitchFamily="34" charset="0"/>
          <a:cs typeface="Arial"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re 6"/>
          <p:cNvSpPr>
            <a:spLocks noGrp="1"/>
          </p:cNvSpPr>
          <p:nvPr>
            <p:ph type="ctrTitle"/>
          </p:nvPr>
        </p:nvSpPr>
        <p:spPr>
          <a:xfrm>
            <a:off x="323528" y="2420888"/>
            <a:ext cx="8064896" cy="1152128"/>
          </a:xfrm>
        </p:spPr>
        <p:txBody>
          <a:bodyPr/>
          <a:lstStyle/>
          <a:p>
            <a:r>
              <a:rPr lang="en-GB" dirty="0" smtClean="0"/>
              <a:t>Modelling and Developing Distributed User Interfaces based on Distribution Graph</a:t>
            </a:r>
            <a:endParaRPr lang="en-GB" dirty="0"/>
          </a:p>
        </p:txBody>
      </p:sp>
      <p:sp>
        <p:nvSpPr>
          <p:cNvPr id="4" name="Espace réservé de la date 3"/>
          <p:cNvSpPr>
            <a:spLocks noGrp="1"/>
          </p:cNvSpPr>
          <p:nvPr>
            <p:ph type="dt" sz="half" idx="10"/>
          </p:nvPr>
        </p:nvSpPr>
        <p:spPr>
          <a:xfrm>
            <a:off x="251520" y="6476999"/>
            <a:ext cx="1018456" cy="274320"/>
          </a:xfrm>
        </p:spPr>
        <p:txBody>
          <a:bodyPr/>
          <a:lstStyle/>
          <a:p>
            <a:r>
              <a:rPr lang="fr-BE" smtClean="0"/>
              <a:t>18/05/2012</a:t>
            </a:r>
            <a:endParaRPr lang="fr-BE" dirty="0"/>
          </a:p>
        </p:txBody>
      </p:sp>
      <p:sp>
        <p:nvSpPr>
          <p:cNvPr id="5" name="Espace réservé du pied de page 4"/>
          <p:cNvSpPr>
            <a:spLocks noGrp="1"/>
          </p:cNvSpPr>
          <p:nvPr>
            <p:ph type="ftr" sz="quarter" idx="11"/>
          </p:nvPr>
        </p:nvSpPr>
        <p:spPr>
          <a:xfrm>
            <a:off x="1187625" y="6476999"/>
            <a:ext cx="7704856" cy="274320"/>
          </a:xfrm>
        </p:spPr>
        <p:txBody>
          <a:bodyPr/>
          <a:lstStyle/>
          <a:p>
            <a:r>
              <a:rPr lang="fr-BE" dirty="0" smtClean="0"/>
              <a:t>RCIS 2012 – Valencia, Spain, May 17</a:t>
            </a:r>
            <a:r>
              <a:rPr lang="fr-BE" baseline="30000" dirty="0" smtClean="0"/>
              <a:t>th</a:t>
            </a:r>
            <a:endParaRPr lang="fr-BE" baseline="30000" dirty="0"/>
          </a:p>
        </p:txBody>
      </p:sp>
      <p:sp>
        <p:nvSpPr>
          <p:cNvPr id="6" name="Espace réservé du numéro de diapositive 5"/>
          <p:cNvSpPr>
            <a:spLocks noGrp="1"/>
          </p:cNvSpPr>
          <p:nvPr>
            <p:ph type="sldNum" sz="quarter" idx="12"/>
          </p:nvPr>
        </p:nvSpPr>
        <p:spPr>
          <a:xfrm>
            <a:off x="8316416" y="6476999"/>
            <a:ext cx="549836" cy="274320"/>
          </a:xfrm>
        </p:spPr>
        <p:txBody>
          <a:bodyPr/>
          <a:lstStyle/>
          <a:p>
            <a:fld id="{EE42EDF3-271C-45D1-B115-F7D6946A5F9E}" type="slidenum">
              <a:rPr lang="fr-BE" smtClean="0"/>
              <a:pPr/>
              <a:t>1</a:t>
            </a:fld>
            <a:endParaRPr lang="fr-BE"/>
          </a:p>
        </p:txBody>
      </p:sp>
      <p:sp>
        <p:nvSpPr>
          <p:cNvPr id="2" name="TextBox 1"/>
          <p:cNvSpPr txBox="1"/>
          <p:nvPr/>
        </p:nvSpPr>
        <p:spPr>
          <a:xfrm>
            <a:off x="179512" y="5301208"/>
            <a:ext cx="8699277" cy="1200329"/>
          </a:xfrm>
          <a:prstGeom prst="rect">
            <a:avLst/>
          </a:prstGeom>
          <a:noFill/>
        </p:spPr>
        <p:txBody>
          <a:bodyPr wrap="square" rtlCol="0">
            <a:spAutoFit/>
          </a:bodyPr>
          <a:lstStyle/>
          <a:p>
            <a:pPr algn="r"/>
            <a:r>
              <a:rPr lang="fr-BE" b="1" u="sng" dirty="0" smtClean="0"/>
              <a:t>Jérémie Melchior</a:t>
            </a:r>
            <a:r>
              <a:rPr lang="fr-BE" dirty="0" smtClean="0"/>
              <a:t>, Jean </a:t>
            </a:r>
            <a:r>
              <a:rPr lang="fr-BE" dirty="0" err="1" smtClean="0"/>
              <a:t>Vanderdonckt</a:t>
            </a:r>
            <a:r>
              <a:rPr lang="fr-BE" dirty="0"/>
              <a:t> </a:t>
            </a:r>
            <a:r>
              <a:rPr lang="fr-BE" dirty="0" smtClean="0"/>
              <a:t>and Peter Van Roy</a:t>
            </a:r>
          </a:p>
          <a:p>
            <a:pPr algn="r"/>
            <a:r>
              <a:rPr lang="fr-BE" dirty="0">
                <a:solidFill>
                  <a:schemeClr val="tx1">
                    <a:lumMod val="65000"/>
                  </a:schemeClr>
                </a:solidFill>
              </a:rPr>
              <a:t>Jeremie.Melchior@uclouvain.be</a:t>
            </a:r>
          </a:p>
          <a:p>
            <a:pPr algn="r"/>
            <a:r>
              <a:rPr lang="fr-BE" dirty="0" err="1" smtClean="0"/>
              <a:t>Researcher</a:t>
            </a:r>
            <a:r>
              <a:rPr lang="fr-BE" dirty="0" smtClean="0"/>
              <a:t> </a:t>
            </a:r>
            <a:r>
              <a:rPr lang="fr-BE" dirty="0" err="1" smtClean="0"/>
              <a:t>at</a:t>
            </a:r>
            <a:r>
              <a:rPr lang="fr-BE" dirty="0" smtClean="0"/>
              <a:t> </a:t>
            </a:r>
            <a:r>
              <a:rPr lang="fr-BE" dirty="0" err="1" smtClean="0"/>
              <a:t>LiLab</a:t>
            </a:r>
            <a:r>
              <a:rPr lang="fr-BE" dirty="0" smtClean="0"/>
              <a:t>, </a:t>
            </a:r>
            <a:r>
              <a:rPr lang="fr-BE" dirty="0" smtClean="0">
                <a:solidFill>
                  <a:schemeClr val="tx1">
                    <a:lumMod val="65000"/>
                  </a:schemeClr>
                </a:solidFill>
              </a:rPr>
              <a:t>http://www.lilab.be</a:t>
            </a:r>
          </a:p>
          <a:p>
            <a:pPr algn="r"/>
            <a:r>
              <a:rPr lang="fr-BE" dirty="0" smtClean="0"/>
              <a:t>Université catholique de Louvain (BELGIUM)</a:t>
            </a:r>
          </a:p>
        </p:txBody>
      </p:sp>
      <p:pic>
        <p:nvPicPr>
          <p:cNvPr id="9" name="Picture 2" descr="C:\Users\JM\Downloads\usixml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3"/>
            <a:ext cx="2520280" cy="14001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Users\JM\Downloads\ici.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939" y="406230"/>
            <a:ext cx="5480050" cy="1398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How ?</a:t>
            </a:r>
            <a:endParaRPr lang="fr-BE" dirty="0"/>
          </a:p>
        </p:txBody>
      </p:sp>
      <p:sp>
        <p:nvSpPr>
          <p:cNvPr id="3" name="Content Placeholder 2"/>
          <p:cNvSpPr>
            <a:spLocks noGrp="1"/>
          </p:cNvSpPr>
          <p:nvPr>
            <p:ph idx="1"/>
          </p:nvPr>
        </p:nvSpPr>
        <p:spPr/>
        <p:txBody>
          <a:bodyPr>
            <a:normAutofit/>
          </a:bodyPr>
          <a:lstStyle/>
          <a:p>
            <a:pPr marL="457200" indent="-457200">
              <a:buFont typeface="Arial" pitchFamily="34" charset="0"/>
              <a:buChar char="•"/>
            </a:pPr>
            <a:r>
              <a:rPr lang="fr-BE" sz="3600" dirty="0" err="1" smtClean="0"/>
              <a:t>Need</a:t>
            </a:r>
            <a:r>
              <a:rPr lang="fr-BE" sz="3600" dirty="0" smtClean="0"/>
              <a:t> to know the distribution state</a:t>
            </a:r>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10</a:t>
            </a:fld>
            <a:endParaRPr lang="fr-BE"/>
          </a:p>
        </p:txBody>
      </p:sp>
      <p:sp>
        <p:nvSpPr>
          <p:cNvPr id="7" name="Rectangle 6"/>
          <p:cNvSpPr/>
          <p:nvPr/>
        </p:nvSpPr>
        <p:spPr>
          <a:xfrm>
            <a:off x="382960" y="1772816"/>
            <a:ext cx="8280920" cy="720080"/>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TextBox 7"/>
          <p:cNvSpPr txBox="1"/>
          <p:nvPr/>
        </p:nvSpPr>
        <p:spPr>
          <a:xfrm>
            <a:off x="2915816" y="4555097"/>
            <a:ext cx="5616624" cy="646331"/>
          </a:xfrm>
          <a:prstGeom prst="rect">
            <a:avLst/>
          </a:prstGeom>
          <a:noFill/>
        </p:spPr>
        <p:txBody>
          <a:bodyPr wrap="square" rtlCol="0">
            <a:spAutoFit/>
          </a:bodyPr>
          <a:lstStyle/>
          <a:p>
            <a:r>
              <a:rPr lang="fr-BE" sz="3600" dirty="0" smtClean="0">
                <a:solidFill>
                  <a:srgbClr val="5797A5"/>
                </a:solidFill>
                <a:latin typeface="Arial" pitchFamily="34" charset="0"/>
                <a:cs typeface="Arial" pitchFamily="34" charset="0"/>
              </a:rPr>
              <a:t>Distribution Graph</a:t>
            </a:r>
            <a:endParaRPr lang="fr-BE" sz="3600" dirty="0">
              <a:solidFill>
                <a:srgbClr val="5797A5"/>
              </a:solidFill>
              <a:latin typeface="Arial" pitchFamily="34" charset="0"/>
              <a:cs typeface="Arial" pitchFamily="34" charset="0"/>
            </a:endParaRPr>
          </a:p>
        </p:txBody>
      </p:sp>
      <p:sp>
        <p:nvSpPr>
          <p:cNvPr id="9" name="Bent-Up Arrow 8"/>
          <p:cNvSpPr/>
          <p:nvPr/>
        </p:nvSpPr>
        <p:spPr>
          <a:xfrm rot="5400000">
            <a:off x="503548" y="3248980"/>
            <a:ext cx="2232248" cy="2016224"/>
          </a:xfrm>
          <a:prstGeom prst="bentUp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607857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How ?</a:t>
            </a:r>
            <a:endParaRPr lang="fr-BE" dirty="0"/>
          </a:p>
        </p:txBody>
      </p:sp>
      <p:sp>
        <p:nvSpPr>
          <p:cNvPr id="3" name="Content Placeholder 2"/>
          <p:cNvSpPr>
            <a:spLocks noGrp="1"/>
          </p:cNvSpPr>
          <p:nvPr>
            <p:ph idx="1"/>
          </p:nvPr>
        </p:nvSpPr>
        <p:spPr/>
        <p:txBody>
          <a:bodyPr>
            <a:normAutofit/>
          </a:bodyPr>
          <a:lstStyle/>
          <a:p>
            <a:pPr marL="457200" indent="-457200">
              <a:buFont typeface="Arial" pitchFamily="34" charset="0"/>
              <a:buChar char="•"/>
            </a:pPr>
            <a:r>
              <a:rPr lang="fr-BE" sz="3600" dirty="0" err="1"/>
              <a:t>Need</a:t>
            </a:r>
            <a:r>
              <a:rPr lang="fr-BE" sz="3600" dirty="0"/>
              <a:t> to </a:t>
            </a:r>
            <a:r>
              <a:rPr lang="fr-BE" sz="3600" dirty="0" smtClean="0"/>
              <a:t>know the </a:t>
            </a:r>
            <a:r>
              <a:rPr lang="fr-BE" sz="3600" dirty="0"/>
              <a:t>distribution </a:t>
            </a:r>
            <a:r>
              <a:rPr lang="fr-BE" sz="3600" dirty="0" smtClean="0"/>
              <a:t>state</a:t>
            </a:r>
          </a:p>
          <a:p>
            <a:pPr marL="457200" indent="-457200">
              <a:buFont typeface="Arial" pitchFamily="34" charset="0"/>
              <a:buChar char="•"/>
            </a:pPr>
            <a:r>
              <a:rPr lang="fr-BE" sz="3600" dirty="0" err="1" smtClean="0"/>
              <a:t>Need</a:t>
            </a:r>
            <a:r>
              <a:rPr lang="fr-BE" sz="3600" dirty="0" smtClean="0"/>
              <a:t> to trigger the distribution</a:t>
            </a:r>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11</a:t>
            </a:fld>
            <a:endParaRPr lang="fr-BE"/>
          </a:p>
        </p:txBody>
      </p:sp>
      <p:sp>
        <p:nvSpPr>
          <p:cNvPr id="7" name="Rectangle 6"/>
          <p:cNvSpPr/>
          <p:nvPr/>
        </p:nvSpPr>
        <p:spPr>
          <a:xfrm>
            <a:off x="395536" y="2420888"/>
            <a:ext cx="8280920" cy="720080"/>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TextBox 7"/>
          <p:cNvSpPr txBox="1"/>
          <p:nvPr/>
        </p:nvSpPr>
        <p:spPr>
          <a:xfrm>
            <a:off x="2915816" y="4221088"/>
            <a:ext cx="5616624" cy="646331"/>
          </a:xfrm>
          <a:prstGeom prst="rect">
            <a:avLst/>
          </a:prstGeom>
          <a:noFill/>
        </p:spPr>
        <p:txBody>
          <a:bodyPr wrap="square" rtlCol="0">
            <a:spAutoFit/>
          </a:bodyPr>
          <a:lstStyle/>
          <a:p>
            <a:r>
              <a:rPr lang="fr-BE" sz="3600" dirty="0" smtClean="0">
                <a:solidFill>
                  <a:srgbClr val="5797A5"/>
                </a:solidFill>
                <a:latin typeface="Arial" pitchFamily="34" charset="0"/>
                <a:cs typeface="Arial" pitchFamily="34" charset="0"/>
              </a:rPr>
              <a:t>Distribution Primitives</a:t>
            </a:r>
            <a:endParaRPr lang="fr-BE" sz="3600" dirty="0">
              <a:solidFill>
                <a:srgbClr val="5797A5"/>
              </a:solidFill>
              <a:latin typeface="Arial" pitchFamily="34" charset="0"/>
              <a:cs typeface="Arial" pitchFamily="34" charset="0"/>
            </a:endParaRPr>
          </a:p>
        </p:txBody>
      </p:sp>
      <p:sp>
        <p:nvSpPr>
          <p:cNvPr id="9" name="Bent-Up Arrow 8"/>
          <p:cNvSpPr/>
          <p:nvPr/>
        </p:nvSpPr>
        <p:spPr>
          <a:xfrm rot="5400000">
            <a:off x="719572" y="3465004"/>
            <a:ext cx="1800200" cy="2016224"/>
          </a:xfrm>
          <a:prstGeom prst="bentUp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TextBox 9"/>
          <p:cNvSpPr txBox="1"/>
          <p:nvPr/>
        </p:nvSpPr>
        <p:spPr>
          <a:xfrm>
            <a:off x="2915816" y="4942909"/>
            <a:ext cx="5616624" cy="646331"/>
          </a:xfrm>
          <a:prstGeom prst="rect">
            <a:avLst/>
          </a:prstGeom>
          <a:noFill/>
        </p:spPr>
        <p:txBody>
          <a:bodyPr wrap="square" rtlCol="0">
            <a:spAutoFit/>
          </a:bodyPr>
          <a:lstStyle/>
          <a:p>
            <a:r>
              <a:rPr lang="fr-BE" sz="3600" dirty="0" smtClean="0">
                <a:solidFill>
                  <a:srgbClr val="5797A5"/>
                </a:solidFill>
                <a:latin typeface="Arial" pitchFamily="34" charset="0"/>
                <a:cs typeface="Arial" pitchFamily="34" charset="0"/>
              </a:rPr>
              <a:t>Distribution Script</a:t>
            </a:r>
            <a:endParaRPr lang="fr-BE" sz="3600" dirty="0">
              <a:solidFill>
                <a:srgbClr val="5797A5"/>
              </a:solidFill>
              <a:latin typeface="Arial" pitchFamily="34" charset="0"/>
              <a:cs typeface="Arial" pitchFamily="34" charset="0"/>
            </a:endParaRPr>
          </a:p>
        </p:txBody>
      </p:sp>
    </p:spTree>
    <p:extLst>
      <p:ext uri="{BB962C8B-B14F-4D97-AF65-F5344CB8AC3E}">
        <p14:creationId xmlns:p14="http://schemas.microsoft.com/office/powerpoint/2010/main" val="1090845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How ?</a:t>
            </a:r>
            <a:endParaRPr lang="fr-BE" dirty="0"/>
          </a:p>
        </p:txBody>
      </p:sp>
      <p:sp>
        <p:nvSpPr>
          <p:cNvPr id="3" name="Content Placeholder 2"/>
          <p:cNvSpPr>
            <a:spLocks noGrp="1"/>
          </p:cNvSpPr>
          <p:nvPr>
            <p:ph idx="1"/>
          </p:nvPr>
        </p:nvSpPr>
        <p:spPr/>
        <p:txBody>
          <a:bodyPr>
            <a:normAutofit/>
          </a:bodyPr>
          <a:lstStyle/>
          <a:p>
            <a:pPr marL="457200" indent="-457200">
              <a:buFont typeface="Arial" pitchFamily="34" charset="0"/>
              <a:buChar char="•"/>
            </a:pPr>
            <a:r>
              <a:rPr lang="fr-BE" sz="3600" dirty="0" err="1"/>
              <a:t>Need</a:t>
            </a:r>
            <a:r>
              <a:rPr lang="fr-BE" sz="3600" dirty="0"/>
              <a:t> to know </a:t>
            </a:r>
            <a:r>
              <a:rPr lang="fr-BE" sz="3600" dirty="0" smtClean="0"/>
              <a:t>the distribution state</a:t>
            </a:r>
            <a:endParaRPr lang="fr-BE" sz="3600" dirty="0"/>
          </a:p>
          <a:p>
            <a:pPr marL="457200" indent="-457200">
              <a:buFont typeface="Arial" pitchFamily="34" charset="0"/>
              <a:buChar char="•"/>
            </a:pPr>
            <a:r>
              <a:rPr lang="fr-BE" sz="3600" dirty="0" err="1" smtClean="0"/>
              <a:t>Need</a:t>
            </a:r>
            <a:r>
              <a:rPr lang="fr-BE" sz="3600" dirty="0" smtClean="0"/>
              <a:t> to trigger the distribution</a:t>
            </a:r>
          </a:p>
          <a:p>
            <a:pPr marL="457200" indent="-457200">
              <a:buFont typeface="Arial" pitchFamily="34" charset="0"/>
              <a:buChar char="•"/>
            </a:pPr>
            <a:r>
              <a:rPr lang="fr-BE" sz="3600" dirty="0" err="1" smtClean="0"/>
              <a:t>Need</a:t>
            </a:r>
            <a:r>
              <a:rPr lang="fr-BE" sz="3600" dirty="0" smtClean="0"/>
              <a:t> to know « </a:t>
            </a:r>
            <a:r>
              <a:rPr lang="fr-BE" sz="3600" dirty="0" err="1" smtClean="0"/>
              <a:t>what</a:t>
            </a:r>
            <a:r>
              <a:rPr lang="fr-BE" sz="3600" dirty="0" smtClean="0"/>
              <a:t> » to </a:t>
            </a:r>
            <a:r>
              <a:rPr lang="fr-BE" sz="3600" dirty="0" err="1" smtClean="0"/>
              <a:t>distribute</a:t>
            </a:r>
            <a:endParaRPr lang="fr-BE" sz="3600" dirty="0" smtClean="0"/>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12</a:t>
            </a:fld>
            <a:endParaRPr lang="fr-BE"/>
          </a:p>
        </p:txBody>
      </p:sp>
      <p:sp>
        <p:nvSpPr>
          <p:cNvPr id="7" name="Rectangle 6"/>
          <p:cNvSpPr/>
          <p:nvPr/>
        </p:nvSpPr>
        <p:spPr>
          <a:xfrm>
            <a:off x="395536" y="3068960"/>
            <a:ext cx="8280920" cy="720080"/>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TextBox 7"/>
          <p:cNvSpPr txBox="1"/>
          <p:nvPr/>
        </p:nvSpPr>
        <p:spPr>
          <a:xfrm>
            <a:off x="2915816" y="4555097"/>
            <a:ext cx="5616624" cy="646331"/>
          </a:xfrm>
          <a:prstGeom prst="rect">
            <a:avLst/>
          </a:prstGeom>
          <a:noFill/>
        </p:spPr>
        <p:txBody>
          <a:bodyPr wrap="square" rtlCol="0">
            <a:spAutoFit/>
          </a:bodyPr>
          <a:lstStyle/>
          <a:p>
            <a:r>
              <a:rPr lang="fr-BE" sz="3600" dirty="0" smtClean="0">
                <a:solidFill>
                  <a:srgbClr val="5797A5"/>
                </a:solidFill>
                <a:latin typeface="Arial" pitchFamily="34" charset="0"/>
                <a:cs typeface="Arial" pitchFamily="34" charset="0"/>
              </a:rPr>
              <a:t>Part or </a:t>
            </a:r>
            <a:r>
              <a:rPr lang="fr-BE" sz="3600" dirty="0" err="1" smtClean="0">
                <a:solidFill>
                  <a:srgbClr val="5797A5"/>
                </a:solidFill>
                <a:latin typeface="Arial" pitchFamily="34" charset="0"/>
                <a:cs typeface="Arial" pitchFamily="34" charset="0"/>
              </a:rPr>
              <a:t>whole</a:t>
            </a:r>
            <a:r>
              <a:rPr lang="fr-BE" sz="3600" dirty="0" smtClean="0">
                <a:solidFill>
                  <a:srgbClr val="5797A5"/>
                </a:solidFill>
                <a:latin typeface="Arial" pitchFamily="34" charset="0"/>
                <a:cs typeface="Arial" pitchFamily="34" charset="0"/>
              </a:rPr>
              <a:t> of the UI</a:t>
            </a:r>
            <a:endParaRPr lang="fr-BE" sz="3600" dirty="0">
              <a:solidFill>
                <a:srgbClr val="5797A5"/>
              </a:solidFill>
              <a:latin typeface="Arial" pitchFamily="34" charset="0"/>
              <a:cs typeface="Arial" pitchFamily="34" charset="0"/>
            </a:endParaRPr>
          </a:p>
        </p:txBody>
      </p:sp>
      <p:sp>
        <p:nvSpPr>
          <p:cNvPr id="9" name="Bent-Up Arrow 8"/>
          <p:cNvSpPr/>
          <p:nvPr/>
        </p:nvSpPr>
        <p:spPr>
          <a:xfrm rot="5400000">
            <a:off x="971600" y="3573016"/>
            <a:ext cx="1296144" cy="2016224"/>
          </a:xfrm>
          <a:prstGeom prst="bentUp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823003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Example</a:t>
            </a:r>
            <a:r>
              <a:rPr lang="fr-BE" dirty="0" smtClean="0"/>
              <a:t> of </a:t>
            </a:r>
            <a:r>
              <a:rPr lang="fr-BE" dirty="0" err="1" smtClean="0"/>
              <a:t>existing</a:t>
            </a:r>
            <a:r>
              <a:rPr lang="fr-BE" dirty="0" smtClean="0"/>
              <a:t> </a:t>
            </a:r>
            <a:r>
              <a:rPr lang="fr-BE" dirty="0" err="1" smtClean="0"/>
              <a:t>works</a:t>
            </a:r>
            <a:r>
              <a:rPr lang="fr-BE" dirty="0" smtClean="0"/>
              <a:t> on DUI</a:t>
            </a:r>
            <a:endParaRPr lang="fr-BE" dirty="0"/>
          </a:p>
        </p:txBody>
      </p:sp>
      <p:sp>
        <p:nvSpPr>
          <p:cNvPr id="3" name="Content Placeholder 2"/>
          <p:cNvSpPr>
            <a:spLocks noGrp="1"/>
          </p:cNvSpPr>
          <p:nvPr>
            <p:ph idx="1"/>
          </p:nvPr>
        </p:nvSpPr>
        <p:spPr/>
        <p:txBody>
          <a:bodyPr/>
          <a:lstStyle/>
          <a:p>
            <a:pPr marL="457200" indent="-457200">
              <a:buFont typeface="Arial" pitchFamily="34" charset="0"/>
              <a:buChar char="•"/>
            </a:pPr>
            <a:r>
              <a:rPr lang="fr-BE" dirty="0" smtClean="0"/>
              <a:t>ARIS: visualisation of </a:t>
            </a:r>
            <a:r>
              <a:rPr lang="fr-BE" dirty="0" err="1" smtClean="0"/>
              <a:t>devices</a:t>
            </a:r>
            <a:r>
              <a:rPr lang="fr-BE" dirty="0" smtClean="0"/>
              <a:t> and </a:t>
            </a:r>
            <a:r>
              <a:rPr lang="fr-BE" dirty="0" err="1" smtClean="0"/>
              <a:t>windows</a:t>
            </a:r>
            <a:endParaRPr lang="fr-BE" dirty="0" smtClean="0"/>
          </a:p>
          <a:p>
            <a:pPr marL="1188720" lvl="1" indent="-457200"/>
            <a:r>
              <a:rPr lang="fr-FR" dirty="0" smtClean="0"/>
              <a:t>Meta-UI</a:t>
            </a:r>
          </a:p>
          <a:p>
            <a:pPr marL="1188720" lvl="1" indent="-457200"/>
            <a:r>
              <a:rPr lang="fr-FR" dirty="0" err="1" smtClean="0"/>
              <a:t>Static</a:t>
            </a:r>
            <a:r>
              <a:rPr lang="fr-FR" dirty="0" smtClean="0"/>
              <a:t> </a:t>
            </a:r>
            <a:r>
              <a:rPr lang="fr-FR" dirty="0" err="1" smtClean="0"/>
              <a:t>environment</a:t>
            </a:r>
            <a:endParaRPr lang="fr-FR" dirty="0" smtClean="0"/>
          </a:p>
          <a:p>
            <a:pPr marL="1188720" lvl="1" indent="-457200"/>
            <a:r>
              <a:rPr lang="fr-FR" dirty="0" smtClean="0"/>
              <a:t>States: ?</a:t>
            </a:r>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13</a:t>
            </a:fld>
            <a:endParaRPr lang="fr-BE"/>
          </a:p>
        </p:txBody>
      </p:sp>
      <p:pic>
        <p:nvPicPr>
          <p:cNvPr id="3074" name="Picture 2" descr="C:\Users\JM\Documents\ThesisJM\images\ar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956" y="2852936"/>
            <a:ext cx="3872508" cy="29241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9512" y="5734997"/>
            <a:ext cx="6561476" cy="646331"/>
          </a:xfrm>
          <a:prstGeom prst="rect">
            <a:avLst/>
          </a:prstGeom>
          <a:noFill/>
        </p:spPr>
        <p:txBody>
          <a:bodyPr wrap="none" rtlCol="0">
            <a:spAutoFit/>
          </a:bodyPr>
          <a:lstStyle/>
          <a:p>
            <a:r>
              <a:rPr lang="fr-BE" dirty="0" smtClean="0"/>
              <a:t>[BIE04] </a:t>
            </a:r>
            <a:r>
              <a:rPr lang="fr-BE" dirty="0" err="1" smtClean="0"/>
              <a:t>Biehl</a:t>
            </a:r>
            <a:r>
              <a:rPr lang="fr-BE" dirty="0" smtClean="0"/>
              <a:t> &amp; Bailey</a:t>
            </a:r>
            <a:br>
              <a:rPr lang="fr-BE" dirty="0" smtClean="0"/>
            </a:br>
            <a:r>
              <a:rPr lang="fr-BE" dirty="0" smtClean="0"/>
              <a:t>ARIS: An </a:t>
            </a:r>
            <a:r>
              <a:rPr lang="fr-BE" dirty="0" err="1" smtClean="0"/>
              <a:t>Inferface</a:t>
            </a:r>
            <a:r>
              <a:rPr lang="fr-BE" dirty="0" smtClean="0"/>
              <a:t> for Application Relocation in an Interactive </a:t>
            </a:r>
            <a:r>
              <a:rPr lang="fr-BE" dirty="0" err="1" smtClean="0"/>
              <a:t>Space</a:t>
            </a:r>
            <a:endParaRPr lang="fr-BE" dirty="0"/>
          </a:p>
        </p:txBody>
      </p:sp>
    </p:spTree>
    <p:extLst>
      <p:ext uri="{BB962C8B-B14F-4D97-AF65-F5344CB8AC3E}">
        <p14:creationId xmlns:p14="http://schemas.microsoft.com/office/powerpoint/2010/main" val="1617027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Example</a:t>
            </a:r>
            <a:r>
              <a:rPr lang="fr-BE" dirty="0"/>
              <a:t> of </a:t>
            </a:r>
            <a:r>
              <a:rPr lang="fr-BE" dirty="0" err="1"/>
              <a:t>existing</a:t>
            </a:r>
            <a:r>
              <a:rPr lang="fr-BE" dirty="0"/>
              <a:t> </a:t>
            </a:r>
            <a:r>
              <a:rPr lang="fr-BE" dirty="0" err="1"/>
              <a:t>works</a:t>
            </a:r>
            <a:r>
              <a:rPr lang="fr-BE" dirty="0"/>
              <a:t> on DUI</a:t>
            </a:r>
          </a:p>
        </p:txBody>
      </p:sp>
      <p:sp>
        <p:nvSpPr>
          <p:cNvPr id="3" name="Content Placeholder 2"/>
          <p:cNvSpPr>
            <a:spLocks noGrp="1"/>
          </p:cNvSpPr>
          <p:nvPr>
            <p:ph idx="1"/>
          </p:nvPr>
        </p:nvSpPr>
        <p:spPr/>
        <p:txBody>
          <a:bodyPr/>
          <a:lstStyle/>
          <a:p>
            <a:pPr marL="457200" indent="-457200">
              <a:buFont typeface="Arial" pitchFamily="34" charset="0"/>
              <a:buChar char="•"/>
            </a:pPr>
            <a:r>
              <a:rPr lang="fr-BE" dirty="0" smtClean="0"/>
              <a:t>A Reference Model for </a:t>
            </a:r>
            <a:r>
              <a:rPr lang="fr-BE" dirty="0" err="1" smtClean="0"/>
              <a:t>DUIs</a:t>
            </a:r>
            <a:endParaRPr lang="fr-BE" dirty="0" smtClean="0"/>
          </a:p>
          <a:p>
            <a:pPr marL="1188720" lvl="1" indent="-457200"/>
            <a:r>
              <a:rPr lang="fr-BE" dirty="0" err="1" smtClean="0"/>
              <a:t>Widgets</a:t>
            </a:r>
            <a:r>
              <a:rPr lang="fr-BE" dirty="0" smtClean="0"/>
              <a:t>:</a:t>
            </a:r>
          </a:p>
          <a:p>
            <a:pPr marL="1453896" lvl="2" indent="-457200"/>
            <a:r>
              <a:rPr lang="fr-BE" dirty="0" smtClean="0"/>
              <a:t>An image:         (WS </a:t>
            </a:r>
            <a:r>
              <a:rPr lang="fr-BE" dirty="0" err="1" smtClean="0"/>
              <a:t>Slides</a:t>
            </a:r>
            <a:r>
              <a:rPr lang="fr-BE" dirty="0" smtClean="0"/>
              <a:t>) </a:t>
            </a:r>
          </a:p>
          <a:p>
            <a:pPr marL="1453896" lvl="2" indent="-457200"/>
            <a:r>
              <a:rPr lang="fr-BE" dirty="0" smtClean="0"/>
              <a:t>A </a:t>
            </a:r>
            <a:r>
              <a:rPr lang="fr-BE" dirty="0" err="1" smtClean="0"/>
              <a:t>text</a:t>
            </a:r>
            <a:r>
              <a:rPr lang="fr-BE" dirty="0" smtClean="0"/>
              <a:t>: « Infos » (WS Infos)</a:t>
            </a:r>
          </a:p>
          <a:p>
            <a:pPr marL="1188720" lvl="1" indent="-457200"/>
            <a:r>
              <a:rPr lang="fr-BE" dirty="0" err="1" smtClean="0"/>
              <a:t>Conceptual</a:t>
            </a:r>
            <a:r>
              <a:rPr lang="fr-BE" dirty="0" smtClean="0"/>
              <a:t> </a:t>
            </a:r>
            <a:r>
              <a:rPr lang="fr-BE" dirty="0" err="1" smtClean="0"/>
              <a:t>level</a:t>
            </a:r>
            <a:endParaRPr lang="fr-BE" dirty="0"/>
          </a:p>
          <a:p>
            <a:pPr marL="1188720" lvl="1" indent="-457200"/>
            <a:r>
              <a:rPr lang="fr-FR" dirty="0" smtClean="0"/>
              <a:t>States: ?</a:t>
            </a:r>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en-US" smtClean="0"/>
              <a:t>RCIS 2012 – Valencia, Spain, May 17th</a:t>
            </a:r>
            <a:endParaRPr lang="fr-BE" dirty="0"/>
          </a:p>
        </p:txBody>
      </p:sp>
      <p:sp>
        <p:nvSpPr>
          <p:cNvPr id="6" name="Slide Number Placeholder 5"/>
          <p:cNvSpPr>
            <a:spLocks noGrp="1"/>
          </p:cNvSpPr>
          <p:nvPr>
            <p:ph type="sldNum" sz="quarter" idx="12"/>
          </p:nvPr>
        </p:nvSpPr>
        <p:spPr/>
        <p:txBody>
          <a:bodyPr/>
          <a:lstStyle/>
          <a:p>
            <a:fld id="{EE42EDF3-271C-45D1-B115-F7D6946A5F9E}" type="slidenum">
              <a:rPr lang="fr-BE" smtClean="0"/>
              <a:pPr/>
              <a:t>14</a:t>
            </a:fld>
            <a:endParaRPr lang="fr-BE"/>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429000"/>
            <a:ext cx="524827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25" y="2708920"/>
            <a:ext cx="3143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512" y="5734997"/>
            <a:ext cx="3344890" cy="646331"/>
          </a:xfrm>
          <a:prstGeom prst="rect">
            <a:avLst/>
          </a:prstGeom>
          <a:noFill/>
        </p:spPr>
        <p:txBody>
          <a:bodyPr wrap="none" rtlCol="0">
            <a:spAutoFit/>
          </a:bodyPr>
          <a:lstStyle/>
          <a:p>
            <a:r>
              <a:rPr lang="fr-BE" dirty="0" smtClean="0"/>
              <a:t>[DEM05] Demeure, </a:t>
            </a:r>
            <a:r>
              <a:rPr lang="fr-BE" dirty="0" err="1" smtClean="0"/>
              <a:t>Calvary</a:t>
            </a:r>
            <a:r>
              <a:rPr lang="fr-BE" dirty="0" smtClean="0"/>
              <a:t>, et al.</a:t>
            </a:r>
          </a:p>
          <a:p>
            <a:r>
              <a:rPr lang="fr-BE" dirty="0" smtClean="0"/>
              <a:t>A Reference Model for </a:t>
            </a:r>
            <a:r>
              <a:rPr lang="fr-BE" dirty="0" err="1" smtClean="0"/>
              <a:t>DUIs</a:t>
            </a:r>
            <a:endParaRPr lang="fr-BE" dirty="0"/>
          </a:p>
        </p:txBody>
      </p:sp>
    </p:spTree>
    <p:extLst>
      <p:ext uri="{BB962C8B-B14F-4D97-AF65-F5344CB8AC3E}">
        <p14:creationId xmlns:p14="http://schemas.microsoft.com/office/powerpoint/2010/main" val="643141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1844824"/>
            <a:ext cx="8229600" cy="4392488"/>
          </a:xfrm>
        </p:spPr>
        <p:txBody>
          <a:bodyPr>
            <a:normAutofit/>
          </a:bodyPr>
          <a:lstStyle/>
          <a:p>
            <a:pPr marL="457200" indent="-457200">
              <a:buFont typeface="Arial" pitchFamily="34" charset="0"/>
              <a:buChar char="•"/>
            </a:pPr>
            <a:r>
              <a:rPr lang="en-GB" dirty="0" smtClean="0"/>
              <a:t>Idea: state-transition diagram</a:t>
            </a:r>
          </a:p>
          <a:p>
            <a:pPr marL="457200" indent="-457200">
              <a:buFont typeface="Arial" pitchFamily="34" charset="0"/>
              <a:buChar char="•"/>
            </a:pPr>
            <a:r>
              <a:rPr lang="en-GB" dirty="0" smtClean="0"/>
              <a:t>Allow modelling of the distribution</a:t>
            </a:r>
          </a:p>
          <a:p>
            <a:pPr marL="457200" indent="-457200">
              <a:buFont typeface="Arial" pitchFamily="34" charset="0"/>
              <a:buChar char="•"/>
            </a:pPr>
            <a:r>
              <a:rPr lang="en-GB" dirty="0" smtClean="0"/>
              <a:t>Dynamic evolution of the distribution</a:t>
            </a:r>
          </a:p>
          <a:p>
            <a:pPr marL="457200" indent="-457200">
              <a:buFont typeface="Arial" pitchFamily="34" charset="0"/>
              <a:buChar char="•"/>
            </a:pPr>
            <a:r>
              <a:rPr lang="en-GB" dirty="0" smtClean="0"/>
              <a:t>Ability to join or split models</a:t>
            </a:r>
            <a:endParaRPr lang="en-GB" dirty="0"/>
          </a:p>
          <a:p>
            <a:pPr marL="457200" indent="-457200">
              <a:buFont typeface="Arial" pitchFamily="34" charset="0"/>
              <a:buChar char="•"/>
            </a:pPr>
            <a:r>
              <a:rPr lang="en-GB" dirty="0" smtClean="0"/>
              <a:t>Need of some concepts:</a:t>
            </a:r>
          </a:p>
          <a:p>
            <a:pPr marL="1188720" lvl="1" indent="-457200"/>
            <a:r>
              <a:rPr lang="en-GB" dirty="0" smtClean="0"/>
              <a:t>Distribution state</a:t>
            </a:r>
          </a:p>
          <a:p>
            <a:pPr marL="1188720" lvl="1" indent="-457200"/>
            <a:r>
              <a:rPr lang="en-GB" dirty="0" smtClean="0"/>
              <a:t>Distribution shared state</a:t>
            </a:r>
          </a:p>
          <a:p>
            <a:pPr marL="1188720" lvl="1" indent="-457200"/>
            <a:r>
              <a:rPr lang="en-GB" dirty="0" smtClean="0"/>
              <a:t>Distribution graph</a:t>
            </a:r>
          </a:p>
          <a:p>
            <a:pPr marL="1188720" lvl="1" indent="-457200"/>
            <a:r>
              <a:rPr lang="en-GB" dirty="0" smtClean="0"/>
              <a:t>Distribution primitive</a:t>
            </a:r>
          </a:p>
          <a:p>
            <a:pPr marL="1188720" lvl="1" indent="-457200"/>
            <a:r>
              <a:rPr lang="en-GB" dirty="0" smtClean="0"/>
              <a:t>Distribution script</a:t>
            </a:r>
          </a:p>
        </p:txBody>
      </p:sp>
      <p:sp>
        <p:nvSpPr>
          <p:cNvPr id="2" name="Title 1"/>
          <p:cNvSpPr>
            <a:spLocks noGrp="1"/>
          </p:cNvSpPr>
          <p:nvPr>
            <p:ph type="title"/>
          </p:nvPr>
        </p:nvSpPr>
        <p:spPr/>
        <p:txBody>
          <a:bodyPr/>
          <a:lstStyle/>
          <a:p>
            <a:r>
              <a:rPr lang="fr-BE" dirty="0" smtClean="0"/>
              <a:t>Our contributions</a:t>
            </a:r>
            <a:endParaRPr lang="fr-BE" dirty="0"/>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15</a:t>
            </a:fld>
            <a:endParaRPr lang="fr-BE"/>
          </a:p>
        </p:txBody>
      </p:sp>
    </p:spTree>
    <p:extLst>
      <p:ext uri="{BB962C8B-B14F-4D97-AF65-F5344CB8AC3E}">
        <p14:creationId xmlns:p14="http://schemas.microsoft.com/office/powerpoint/2010/main" val="2688075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Distribution Graph</a:t>
            </a:r>
            <a:endParaRPr lang="fr-BE" dirty="0"/>
          </a:p>
        </p:txBody>
      </p:sp>
      <p:sp>
        <p:nvSpPr>
          <p:cNvPr id="3" name="Content Placeholder 2"/>
          <p:cNvSpPr>
            <a:spLocks noGrp="1"/>
          </p:cNvSpPr>
          <p:nvPr>
            <p:ph idx="1"/>
          </p:nvPr>
        </p:nvSpPr>
        <p:spPr/>
        <p:txBody>
          <a:bodyPr/>
          <a:lstStyle/>
          <a:p>
            <a:pPr marL="457200" indent="-457200">
              <a:buFont typeface="Arial" pitchFamily="34" charset="0"/>
              <a:buChar char="•"/>
            </a:pPr>
            <a:r>
              <a:rPr lang="en-GB" dirty="0" smtClean="0"/>
              <a:t>State diagram/state chart model</a:t>
            </a:r>
          </a:p>
          <a:p>
            <a:pPr marL="1188720" lvl="1" indent="-457200"/>
            <a:r>
              <a:rPr lang="en-GB" dirty="0" smtClean="0"/>
              <a:t>Node</a:t>
            </a:r>
          </a:p>
          <a:p>
            <a:pPr marL="1453896" lvl="2" indent="-457200"/>
            <a:r>
              <a:rPr lang="en-GB" dirty="0" smtClean="0"/>
              <a:t>Individual states of entities involved in the distribution</a:t>
            </a:r>
          </a:p>
          <a:p>
            <a:pPr marL="1673352" lvl="3" indent="-457200"/>
            <a:r>
              <a:rPr lang="en-GB" dirty="0" smtClean="0">
                <a:sym typeface="Wingdings" pitchFamily="2" charset="2"/>
              </a:rPr>
              <a:t> Distribution State</a:t>
            </a:r>
            <a:endParaRPr lang="en-GB" dirty="0" smtClean="0"/>
          </a:p>
          <a:p>
            <a:pPr marL="1453896" lvl="2" indent="-457200"/>
            <a:r>
              <a:rPr lang="en-GB" dirty="0" smtClean="0"/>
              <a:t>Collective representation of their synchronization</a:t>
            </a:r>
          </a:p>
          <a:p>
            <a:pPr marL="1673352" lvl="3" indent="-457200"/>
            <a:r>
              <a:rPr lang="en-GB" dirty="0" smtClean="0">
                <a:sym typeface="Wingdings" pitchFamily="2" charset="2"/>
              </a:rPr>
              <a:t> Distribution Shared State</a:t>
            </a:r>
            <a:endParaRPr lang="en-GB" dirty="0" smtClean="0"/>
          </a:p>
          <a:p>
            <a:pPr marL="1188720" lvl="1" indent="-457200"/>
            <a:r>
              <a:rPr lang="en-GB" dirty="0" smtClean="0"/>
              <a:t>Transitions =</a:t>
            </a:r>
          </a:p>
          <a:p>
            <a:pPr marL="1453896" lvl="2" indent="-457200"/>
            <a:r>
              <a:rPr lang="en-GB" dirty="0" smtClean="0"/>
              <a:t>Event-condition-action:</a:t>
            </a:r>
          </a:p>
          <a:p>
            <a:pPr marL="1673352" lvl="3" indent="-457200"/>
            <a:r>
              <a:rPr lang="en-GB" dirty="0" smtClean="0"/>
              <a:t>Action = </a:t>
            </a:r>
            <a:r>
              <a:rPr lang="en-GB" dirty="0"/>
              <a:t>D</a:t>
            </a:r>
            <a:r>
              <a:rPr lang="en-GB" dirty="0" smtClean="0"/>
              <a:t>istribution Script</a:t>
            </a:r>
          </a:p>
          <a:p>
            <a:pPr marL="457200" indent="-457200">
              <a:buFont typeface="Arial" pitchFamily="34" charset="0"/>
              <a:buChar char="•"/>
            </a:pPr>
            <a:r>
              <a:rPr lang="en-GB" dirty="0" smtClean="0"/>
              <a:t>At conceptual level</a:t>
            </a:r>
          </a:p>
          <a:p>
            <a:pPr marL="457200" indent="-457200">
              <a:buFont typeface="Arial" pitchFamily="34" charset="0"/>
              <a:buChar char="•"/>
            </a:pPr>
            <a:r>
              <a:rPr lang="en-GB" dirty="0" smtClean="0"/>
              <a:t>Evolution at run-time</a:t>
            </a:r>
            <a:endParaRPr lang="en-GB" dirty="0"/>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16</a:t>
            </a:fld>
            <a:endParaRPr lang="fr-BE"/>
          </a:p>
        </p:txBody>
      </p:sp>
    </p:spTree>
    <p:extLst>
      <p:ext uri="{BB962C8B-B14F-4D97-AF65-F5344CB8AC3E}">
        <p14:creationId xmlns:p14="http://schemas.microsoft.com/office/powerpoint/2010/main" val="543253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Distribution Graph</a:t>
            </a:r>
            <a:endParaRPr lang="fr-BE" dirty="0"/>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17</a:t>
            </a:fld>
            <a:endParaRPr lang="fr-BE"/>
          </a:p>
        </p:txBody>
      </p:sp>
      <p:sp>
        <p:nvSpPr>
          <p:cNvPr id="8" name="Rounded Rectangle 7"/>
          <p:cNvSpPr/>
          <p:nvPr/>
        </p:nvSpPr>
        <p:spPr>
          <a:xfrm>
            <a:off x="179512" y="1916831"/>
            <a:ext cx="5112568" cy="10801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fr-BE" sz="2400" dirty="0" smtClean="0"/>
              <a:t>C1</a:t>
            </a:r>
            <a:r>
              <a:rPr lang="fr-BE" sz="2400" baseline="-25000" dirty="0" smtClean="0"/>
              <a:t>adrien </a:t>
            </a:r>
            <a:r>
              <a:rPr lang="fr-BE" sz="2400" dirty="0" smtClean="0"/>
              <a:t>= </a:t>
            </a:r>
            <a:r>
              <a:rPr lang="en-GB" dirty="0">
                <a:sym typeface="Wingdings" pitchFamily="2" charset="2"/>
              </a:rPr>
              <a:t>({</a:t>
            </a:r>
            <a:r>
              <a:rPr lang="en-GB" dirty="0">
                <a:solidFill>
                  <a:schemeClr val="tx1"/>
                </a:solidFill>
                <a:sym typeface="Wingdings" pitchFamily="2" charset="2"/>
              </a:rPr>
              <a:t>desktop</a:t>
            </a:r>
            <a:r>
              <a:rPr lang="en-GB" dirty="0">
                <a:sym typeface="Wingdings" pitchFamily="2" charset="2"/>
              </a:rPr>
              <a:t>}, {</a:t>
            </a:r>
            <a:r>
              <a:rPr lang="en-GB" dirty="0" err="1">
                <a:sym typeface="Wingdings" pitchFamily="2" charset="2"/>
              </a:rPr>
              <a:t>Adrien</a:t>
            </a:r>
            <a:r>
              <a:rPr lang="en-GB" dirty="0">
                <a:sym typeface="Wingdings" pitchFamily="2" charset="2"/>
              </a:rPr>
              <a:t>}, quiet</a:t>
            </a:r>
            <a:r>
              <a:rPr lang="en-GB" dirty="0" smtClean="0">
                <a:sym typeface="Wingdings" pitchFamily="2" charset="2"/>
              </a:rPr>
              <a:t>)</a:t>
            </a:r>
            <a:endParaRPr lang="fr-BE" sz="2400" dirty="0" smtClean="0"/>
          </a:p>
          <a:p>
            <a:pPr marL="0" lvl="1" algn="ctr"/>
            <a:r>
              <a:rPr lang="fr-BE" sz="2400" dirty="0" smtClean="0"/>
              <a:t>C1</a:t>
            </a:r>
            <a:r>
              <a:rPr lang="fr-BE" sz="2400" baseline="-25000" dirty="0" smtClean="0"/>
              <a:t>bastien </a:t>
            </a:r>
            <a:r>
              <a:rPr lang="fr-BE" sz="2400" dirty="0" smtClean="0"/>
              <a:t>= </a:t>
            </a:r>
            <a:r>
              <a:rPr lang="en-GB" dirty="0"/>
              <a:t>({desktop, </a:t>
            </a:r>
            <a:r>
              <a:rPr lang="en-GB" dirty="0">
                <a:solidFill>
                  <a:schemeClr val="tx1"/>
                </a:solidFill>
              </a:rPr>
              <a:t>laptop</a:t>
            </a:r>
            <a:r>
              <a:rPr lang="en-GB" dirty="0"/>
              <a:t>}, {</a:t>
            </a:r>
            <a:r>
              <a:rPr lang="en-GB" dirty="0" err="1"/>
              <a:t>Bastien</a:t>
            </a:r>
            <a:r>
              <a:rPr lang="en-GB" dirty="0"/>
              <a:t>}, quiet</a:t>
            </a:r>
            <a:r>
              <a:rPr lang="en-GB" dirty="0" smtClean="0"/>
              <a:t>)</a:t>
            </a:r>
            <a:endParaRPr lang="en-GB" dirty="0"/>
          </a:p>
        </p:txBody>
      </p:sp>
      <p:sp>
        <p:nvSpPr>
          <p:cNvPr id="9" name="Rounded Rectangle 8"/>
          <p:cNvSpPr/>
          <p:nvPr/>
        </p:nvSpPr>
        <p:spPr>
          <a:xfrm>
            <a:off x="5004048" y="3501008"/>
            <a:ext cx="3816424" cy="10801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fr-BE" sz="2400" dirty="0" smtClean="0"/>
              <a:t>C2</a:t>
            </a:r>
            <a:r>
              <a:rPr lang="fr-BE" sz="2400" baseline="-25000" dirty="0" smtClean="0"/>
              <a:t>adrien </a:t>
            </a:r>
            <a:r>
              <a:rPr lang="fr-BE" sz="2400" dirty="0" smtClean="0"/>
              <a:t>= </a:t>
            </a:r>
            <a:r>
              <a:rPr lang="en-GB" dirty="0" smtClean="0">
                <a:sym typeface="Wingdings" pitchFamily="2" charset="2"/>
              </a:rPr>
              <a:t>({</a:t>
            </a:r>
            <a:r>
              <a:rPr lang="en-GB" dirty="0" smtClean="0">
                <a:solidFill>
                  <a:schemeClr val="tx1"/>
                </a:solidFill>
                <a:sym typeface="Wingdings" pitchFamily="2" charset="2"/>
              </a:rPr>
              <a:t>laptop</a:t>
            </a:r>
            <a:r>
              <a:rPr lang="en-GB" dirty="0" smtClean="0">
                <a:sym typeface="Wingdings" pitchFamily="2" charset="2"/>
              </a:rPr>
              <a:t>}, </a:t>
            </a:r>
            <a:r>
              <a:rPr lang="en-GB" dirty="0">
                <a:sym typeface="Wingdings" pitchFamily="2" charset="2"/>
              </a:rPr>
              <a:t>{</a:t>
            </a:r>
            <a:r>
              <a:rPr lang="en-GB" dirty="0" err="1">
                <a:sym typeface="Wingdings" pitchFamily="2" charset="2"/>
              </a:rPr>
              <a:t>Adrien</a:t>
            </a:r>
            <a:r>
              <a:rPr lang="en-GB" dirty="0">
                <a:sym typeface="Wingdings" pitchFamily="2" charset="2"/>
              </a:rPr>
              <a:t>}, quiet</a:t>
            </a:r>
            <a:r>
              <a:rPr lang="en-GB" dirty="0" smtClean="0">
                <a:sym typeface="Wingdings" pitchFamily="2" charset="2"/>
              </a:rPr>
              <a:t>)</a:t>
            </a:r>
            <a:endParaRPr lang="fr-BE" sz="2400" dirty="0"/>
          </a:p>
          <a:p>
            <a:pPr algn="ctr"/>
            <a:r>
              <a:rPr lang="fr-BE" sz="2400" dirty="0" smtClean="0"/>
              <a:t>C1</a:t>
            </a:r>
            <a:r>
              <a:rPr lang="fr-BE" sz="2400" baseline="-25000" dirty="0" smtClean="0"/>
              <a:t>bastien</a:t>
            </a:r>
            <a:endParaRPr lang="fr-BE" sz="2400" dirty="0"/>
          </a:p>
        </p:txBody>
      </p:sp>
      <p:sp>
        <p:nvSpPr>
          <p:cNvPr id="10" name="Rounded Rectangle 9"/>
          <p:cNvSpPr/>
          <p:nvPr/>
        </p:nvSpPr>
        <p:spPr>
          <a:xfrm>
            <a:off x="467544" y="5157192"/>
            <a:ext cx="4709802" cy="10801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BE" sz="2400" dirty="0" smtClean="0"/>
              <a:t>C2</a:t>
            </a:r>
            <a:r>
              <a:rPr lang="fr-BE" sz="2400" baseline="-25000" dirty="0" smtClean="0"/>
              <a:t>adrien</a:t>
            </a:r>
            <a:endParaRPr lang="fr-BE" sz="2400" dirty="0" smtClean="0"/>
          </a:p>
          <a:p>
            <a:pPr marL="0" lvl="1" algn="ctr"/>
            <a:r>
              <a:rPr lang="fr-BE" sz="2400" dirty="0" smtClean="0"/>
              <a:t>C2</a:t>
            </a:r>
            <a:r>
              <a:rPr lang="fr-BE" sz="2400" baseline="-25000" dirty="0" smtClean="0"/>
              <a:t>bastien </a:t>
            </a:r>
            <a:r>
              <a:rPr lang="fr-BE" sz="2400" dirty="0" smtClean="0"/>
              <a:t>= </a:t>
            </a:r>
            <a:r>
              <a:rPr lang="en-GB" dirty="0"/>
              <a:t>({</a:t>
            </a:r>
            <a:r>
              <a:rPr lang="en-GB" dirty="0" smtClean="0"/>
              <a:t>desktop}, </a:t>
            </a:r>
            <a:r>
              <a:rPr lang="en-GB" dirty="0"/>
              <a:t>{</a:t>
            </a:r>
            <a:r>
              <a:rPr lang="en-GB" dirty="0" err="1"/>
              <a:t>Bastien</a:t>
            </a:r>
            <a:r>
              <a:rPr lang="en-GB" dirty="0"/>
              <a:t>}, quiet</a:t>
            </a:r>
            <a:r>
              <a:rPr lang="en-GB" dirty="0" smtClean="0"/>
              <a:t>)</a:t>
            </a:r>
            <a:endParaRPr lang="en-GB" dirty="0"/>
          </a:p>
        </p:txBody>
      </p:sp>
      <p:cxnSp>
        <p:nvCxnSpPr>
          <p:cNvPr id="12" name="Straight Arrow Connector 11"/>
          <p:cNvCxnSpPr/>
          <p:nvPr/>
        </p:nvCxnSpPr>
        <p:spPr>
          <a:xfrm>
            <a:off x="5292080" y="2996952"/>
            <a:ext cx="537220"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H="1">
            <a:off x="5177346" y="4653136"/>
            <a:ext cx="618790" cy="39778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5621946" y="2348880"/>
            <a:ext cx="3522054" cy="7078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2000" dirty="0" smtClean="0">
                <a:solidFill>
                  <a:srgbClr val="49818B"/>
                </a:solidFill>
              </a:rPr>
              <a:t>Event: Adrien changes platform</a:t>
            </a:r>
          </a:p>
          <a:p>
            <a:r>
              <a:rPr lang="en-GB" sz="2000" dirty="0" smtClean="0">
                <a:solidFill>
                  <a:srgbClr val="49818B"/>
                </a:solidFill>
              </a:rPr>
              <a:t>Action: Replace(C1</a:t>
            </a:r>
            <a:r>
              <a:rPr lang="en-GB" sz="2000" baseline="-25000" dirty="0" smtClean="0">
                <a:solidFill>
                  <a:srgbClr val="49818B"/>
                </a:solidFill>
              </a:rPr>
              <a:t>a</a:t>
            </a:r>
            <a:r>
              <a:rPr lang="en-GB" sz="2000" dirty="0" smtClean="0">
                <a:solidFill>
                  <a:srgbClr val="49818B"/>
                </a:solidFill>
              </a:rPr>
              <a:t>, C2</a:t>
            </a:r>
            <a:r>
              <a:rPr lang="en-GB" sz="2000" baseline="-25000" dirty="0" smtClean="0">
                <a:solidFill>
                  <a:srgbClr val="49818B"/>
                </a:solidFill>
              </a:rPr>
              <a:t>a</a:t>
            </a:r>
            <a:r>
              <a:rPr lang="en-GB" sz="2000" dirty="0" smtClean="0">
                <a:solidFill>
                  <a:srgbClr val="49818B"/>
                </a:solidFill>
              </a:rPr>
              <a:t>)</a:t>
            </a:r>
          </a:p>
        </p:txBody>
      </p:sp>
      <p:sp>
        <p:nvSpPr>
          <p:cNvPr id="23" name="TextBox 22"/>
          <p:cNvSpPr txBox="1"/>
          <p:nvPr/>
        </p:nvSpPr>
        <p:spPr>
          <a:xfrm>
            <a:off x="5458141" y="5157192"/>
            <a:ext cx="3616696" cy="7078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2000" dirty="0" smtClean="0">
                <a:solidFill>
                  <a:srgbClr val="49818B"/>
                </a:solidFill>
              </a:rPr>
              <a:t>Event: Bastien changes platform</a:t>
            </a:r>
          </a:p>
          <a:p>
            <a:r>
              <a:rPr lang="en-GB" sz="2000" dirty="0">
                <a:solidFill>
                  <a:srgbClr val="49818B"/>
                </a:solidFill>
              </a:rPr>
              <a:t>Action: </a:t>
            </a:r>
            <a:r>
              <a:rPr lang="en-GB" sz="2000" dirty="0" smtClean="0">
                <a:solidFill>
                  <a:srgbClr val="49818B"/>
                </a:solidFill>
              </a:rPr>
              <a:t>Replace(C1</a:t>
            </a:r>
            <a:r>
              <a:rPr lang="en-GB" sz="2000" baseline="-25000" dirty="0" smtClean="0">
                <a:solidFill>
                  <a:srgbClr val="49818B"/>
                </a:solidFill>
              </a:rPr>
              <a:t>b</a:t>
            </a:r>
            <a:r>
              <a:rPr lang="en-GB" sz="2000" dirty="0" smtClean="0">
                <a:solidFill>
                  <a:srgbClr val="49818B"/>
                </a:solidFill>
              </a:rPr>
              <a:t>, C2</a:t>
            </a:r>
            <a:r>
              <a:rPr lang="en-GB" sz="2000" baseline="-25000" dirty="0" smtClean="0">
                <a:solidFill>
                  <a:srgbClr val="49818B"/>
                </a:solidFill>
              </a:rPr>
              <a:t>b</a:t>
            </a:r>
            <a:r>
              <a:rPr lang="en-GB" sz="2000" dirty="0" smtClean="0">
                <a:solidFill>
                  <a:srgbClr val="49818B"/>
                </a:solidFill>
              </a:rPr>
              <a:t>)</a:t>
            </a:r>
            <a:endParaRPr lang="en-GB" sz="2000" dirty="0">
              <a:solidFill>
                <a:srgbClr val="49818B"/>
              </a:solidFill>
            </a:endParaRPr>
          </a:p>
        </p:txBody>
      </p:sp>
    </p:spTree>
    <p:extLst>
      <p:ext uri="{BB962C8B-B14F-4D97-AF65-F5344CB8AC3E}">
        <p14:creationId xmlns:p14="http://schemas.microsoft.com/office/powerpoint/2010/main" val="696704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Distribution Script</a:t>
            </a:r>
            <a:endParaRPr lang="fr-BE" dirty="0"/>
          </a:p>
        </p:txBody>
      </p:sp>
      <p:sp>
        <p:nvSpPr>
          <p:cNvPr id="3" name="Content Placeholder 2"/>
          <p:cNvSpPr>
            <a:spLocks noGrp="1"/>
          </p:cNvSpPr>
          <p:nvPr>
            <p:ph idx="1"/>
          </p:nvPr>
        </p:nvSpPr>
        <p:spPr/>
        <p:txBody>
          <a:bodyPr>
            <a:normAutofit fontScale="92500" lnSpcReduction="10000"/>
          </a:bodyPr>
          <a:lstStyle/>
          <a:p>
            <a:pPr marL="457200" indent="-457200">
              <a:buFont typeface="Arial" pitchFamily="34" charset="0"/>
              <a:buChar char="•"/>
            </a:pPr>
            <a:r>
              <a:rPr lang="en-GB" dirty="0" smtClean="0"/>
              <a:t>Distribution Script:</a:t>
            </a:r>
          </a:p>
          <a:p>
            <a:pPr marL="1188720" lvl="1" indent="-457200"/>
            <a:r>
              <a:rPr lang="en-GB" dirty="0" smtClean="0"/>
              <a:t>Set of distribution primitives</a:t>
            </a:r>
          </a:p>
          <a:p>
            <a:pPr marL="457200" indent="-457200">
              <a:buFont typeface="Arial" pitchFamily="34" charset="0"/>
              <a:buChar char="•"/>
            </a:pPr>
            <a:r>
              <a:rPr lang="en-GB" dirty="0" smtClean="0"/>
              <a:t>Distribution Primitive</a:t>
            </a:r>
          </a:p>
          <a:p>
            <a:pPr marL="1188720" lvl="1" indent="-457200"/>
            <a:r>
              <a:rPr lang="en-GB" dirty="0" smtClean="0"/>
              <a:t>Definition: basic operations that manipulates parts or wholes of a user interfaces at run-time</a:t>
            </a:r>
          </a:p>
          <a:p>
            <a:pPr marL="1188720" lvl="1" indent="-457200"/>
            <a:r>
              <a:rPr lang="en-GB" dirty="0" smtClean="0"/>
              <a:t>Part of a </a:t>
            </a:r>
            <a:r>
              <a:rPr lang="en-GB" dirty="0" err="1" smtClean="0"/>
              <a:t>catalog</a:t>
            </a:r>
            <a:endParaRPr lang="en-GB" dirty="0" smtClean="0"/>
          </a:p>
          <a:p>
            <a:pPr marL="457200" indent="-457200">
              <a:buFont typeface="Arial" pitchFamily="34" charset="0"/>
              <a:buChar char="•"/>
            </a:pPr>
            <a:r>
              <a:rPr lang="en-GB" dirty="0"/>
              <a:t>Example of distribution primitive:</a:t>
            </a:r>
          </a:p>
          <a:p>
            <a:pPr lvl="1" indent="0">
              <a:buNone/>
            </a:pPr>
            <a:r>
              <a:rPr lang="en-GB" dirty="0"/>
              <a:t>{</a:t>
            </a:r>
            <a:r>
              <a:rPr lang="en-GB" dirty="0">
                <a:solidFill>
                  <a:srgbClr val="FF0000"/>
                </a:solidFill>
              </a:rPr>
              <a:t>Display</a:t>
            </a:r>
            <a:r>
              <a:rPr lang="en-GB" dirty="0"/>
              <a:t> </a:t>
            </a:r>
            <a:r>
              <a:rPr lang="en-GB" dirty="0">
                <a:solidFill>
                  <a:srgbClr val="0070C0"/>
                </a:solidFill>
              </a:rPr>
              <a:t>td</a:t>
            </a:r>
            <a:r>
              <a:rPr lang="en-GB" dirty="0"/>
              <a:t>(</a:t>
            </a:r>
            <a:r>
              <a:rPr lang="en-GB" dirty="0">
                <a:solidFill>
                  <a:schemeClr val="accent1">
                    <a:lumMod val="75000"/>
                  </a:schemeClr>
                </a:solidFill>
              </a:rPr>
              <a:t>name</a:t>
            </a:r>
            <a:r>
              <a:rPr lang="en-GB" dirty="0"/>
              <a:t>:</a:t>
            </a:r>
            <a:r>
              <a:rPr lang="en-GB" dirty="0">
                <a:solidFill>
                  <a:schemeClr val="accent4">
                    <a:lumMod val="50000"/>
                  </a:schemeClr>
                </a:solidFill>
              </a:rPr>
              <a:t>p1</a:t>
            </a:r>
            <a:r>
              <a:rPr lang="en-GB" dirty="0"/>
              <a:t> </a:t>
            </a:r>
            <a:r>
              <a:rPr lang="en-GB" dirty="0">
                <a:solidFill>
                  <a:srgbClr val="0070C0"/>
                </a:solidFill>
              </a:rPr>
              <a:t>button</a:t>
            </a:r>
            <a:r>
              <a:rPr lang="en-GB" dirty="0"/>
              <a:t>(</a:t>
            </a:r>
            <a:r>
              <a:rPr lang="en-GB" dirty="0" err="1">
                <a:solidFill>
                  <a:schemeClr val="accent1">
                    <a:lumMod val="75000"/>
                  </a:schemeClr>
                </a:solidFill>
              </a:rPr>
              <a:t>name</a:t>
            </a:r>
            <a:r>
              <a:rPr lang="en-GB" dirty="0" err="1"/>
              <a:t>:</a:t>
            </a:r>
            <a:r>
              <a:rPr lang="en-GB" dirty="0" err="1">
                <a:solidFill>
                  <a:schemeClr val="accent4">
                    <a:lumMod val="50000"/>
                  </a:schemeClr>
                </a:solidFill>
              </a:rPr>
              <a:t>b_c</a:t>
            </a:r>
            <a:r>
              <a:rPr lang="en-GB" dirty="0"/>
              <a:t> </a:t>
            </a:r>
            <a:r>
              <a:rPr lang="en-GB" dirty="0" err="1">
                <a:solidFill>
                  <a:schemeClr val="accent1">
                    <a:lumMod val="75000"/>
                  </a:schemeClr>
                </a:solidFill>
              </a:rPr>
              <a:t>glue</a:t>
            </a:r>
            <a:r>
              <a:rPr lang="en-GB" dirty="0" err="1"/>
              <a:t>:</a:t>
            </a:r>
            <a:r>
              <a:rPr lang="en-GB" dirty="0" err="1">
                <a:solidFill>
                  <a:schemeClr val="accent4">
                    <a:lumMod val="50000"/>
                  </a:schemeClr>
                </a:solidFill>
              </a:rPr>
              <a:t>e</a:t>
            </a:r>
            <a:r>
              <a:rPr lang="en-GB" dirty="0"/>
              <a:t> </a:t>
            </a:r>
            <a:r>
              <a:rPr lang="en-GB" dirty="0" err="1">
                <a:solidFill>
                  <a:schemeClr val="accent1">
                    <a:lumMod val="75000"/>
                  </a:schemeClr>
                </a:solidFill>
              </a:rPr>
              <a:t>text</a:t>
            </a:r>
            <a:r>
              <a:rPr lang="en-GB" dirty="0" err="1"/>
              <a:t>:</a:t>
            </a:r>
            <a:r>
              <a:rPr lang="en-GB" dirty="0" err="1">
                <a:solidFill>
                  <a:schemeClr val="accent4">
                    <a:lumMod val="50000"/>
                  </a:schemeClr>
                </a:solidFill>
              </a:rPr>
              <a:t>"Create</a:t>
            </a:r>
            <a:r>
              <a:rPr lang="en-GB" dirty="0">
                <a:solidFill>
                  <a:schemeClr val="accent4">
                    <a:lumMod val="50000"/>
                  </a:schemeClr>
                </a:solidFill>
              </a:rPr>
              <a:t>:"</a:t>
            </a:r>
            <a:r>
              <a:rPr lang="en-GB" dirty="0"/>
              <a:t>))}  </a:t>
            </a:r>
          </a:p>
          <a:p>
            <a:pPr lvl="1" indent="0">
              <a:buNone/>
            </a:pPr>
            <a:r>
              <a:rPr lang="en-GB" dirty="0"/>
              <a:t>{</a:t>
            </a:r>
            <a:r>
              <a:rPr lang="en-GB" dirty="0">
                <a:solidFill>
                  <a:srgbClr val="FF0000"/>
                </a:solidFill>
              </a:rPr>
              <a:t>Display</a:t>
            </a:r>
            <a:r>
              <a:rPr lang="en-GB" dirty="0"/>
              <a:t> </a:t>
            </a:r>
            <a:r>
              <a:rPr lang="en-GB" dirty="0">
                <a:solidFill>
                  <a:srgbClr val="0070C0"/>
                </a:solidFill>
              </a:rPr>
              <a:t>entry</a:t>
            </a:r>
            <a:r>
              <a:rPr lang="en-GB" dirty="0"/>
              <a:t>(</a:t>
            </a:r>
            <a:r>
              <a:rPr lang="en-GB" dirty="0" err="1">
                <a:solidFill>
                  <a:schemeClr val="accent1">
                    <a:lumMod val="75000"/>
                  </a:schemeClr>
                </a:solidFill>
              </a:rPr>
              <a:t>name</a:t>
            </a:r>
            <a:r>
              <a:rPr lang="en-GB" dirty="0" err="1"/>
              <a:t>:</a:t>
            </a:r>
            <a:r>
              <a:rPr lang="en-GB" dirty="0" err="1">
                <a:solidFill>
                  <a:schemeClr val="accent4">
                    <a:lumMod val="50000"/>
                  </a:schemeClr>
                </a:solidFill>
              </a:rPr>
              <a:t>e_c</a:t>
            </a:r>
            <a:r>
              <a:rPr lang="en-GB" dirty="0"/>
              <a:t> </a:t>
            </a:r>
            <a:r>
              <a:rPr lang="en-GB" dirty="0" err="1">
                <a:solidFill>
                  <a:schemeClr val="accent1">
                    <a:lumMod val="75000"/>
                  </a:schemeClr>
                </a:solidFill>
              </a:rPr>
              <a:t>glue</a:t>
            </a:r>
            <a:r>
              <a:rPr lang="en-GB" dirty="0" err="1"/>
              <a:t>:</a:t>
            </a:r>
            <a:r>
              <a:rPr lang="en-GB" dirty="0" err="1">
                <a:solidFill>
                  <a:schemeClr val="accent4">
                    <a:lumMod val="50000"/>
                  </a:schemeClr>
                </a:solidFill>
              </a:rPr>
              <a:t>w</a:t>
            </a:r>
            <a:r>
              <a:rPr lang="en-GB" dirty="0"/>
              <a:t> </a:t>
            </a:r>
            <a:r>
              <a:rPr lang="en-GB" dirty="0" err="1">
                <a:solidFill>
                  <a:schemeClr val="accent1">
                    <a:lumMod val="75000"/>
                  </a:schemeClr>
                </a:solidFill>
              </a:rPr>
              <a:t>bg</a:t>
            </a:r>
            <a:r>
              <a:rPr lang="en-GB" dirty="0" err="1"/>
              <a:t>:</a:t>
            </a:r>
            <a:r>
              <a:rPr lang="en-GB" dirty="0" err="1">
                <a:solidFill>
                  <a:schemeClr val="accent4">
                    <a:lumMod val="50000"/>
                  </a:schemeClr>
                </a:solidFill>
              </a:rPr>
              <a:t>white</a:t>
            </a:r>
            <a:r>
              <a:rPr lang="en-GB" dirty="0"/>
              <a:t> </a:t>
            </a:r>
            <a:r>
              <a:rPr lang="en-GB" dirty="0" err="1">
                <a:solidFill>
                  <a:schemeClr val="accent1">
                    <a:lumMod val="75000"/>
                  </a:schemeClr>
                </a:solidFill>
              </a:rPr>
              <a:t>init</a:t>
            </a:r>
            <a:r>
              <a:rPr lang="en-GB" dirty="0"/>
              <a:t>:</a:t>
            </a:r>
            <a:r>
              <a:rPr lang="en-GB" dirty="0">
                <a:solidFill>
                  <a:schemeClr val="accent4">
                    <a:lumMod val="50000"/>
                  </a:schemeClr>
                </a:solidFill>
              </a:rPr>
              <a:t>"Own game"</a:t>
            </a:r>
          </a:p>
          <a:p>
            <a:pPr lvl="1" indent="0">
              <a:buNone/>
            </a:pPr>
            <a:r>
              <a:rPr lang="en-GB" dirty="0"/>
              <a:t>                       </a:t>
            </a:r>
            <a:r>
              <a:rPr lang="en-GB" dirty="0" err="1">
                <a:solidFill>
                  <a:schemeClr val="accent1">
                    <a:lumMod val="75000"/>
                  </a:schemeClr>
                </a:solidFill>
              </a:rPr>
              <a:t>handle</a:t>
            </a:r>
            <a:r>
              <a:rPr lang="en-GB" dirty="0" err="1"/>
              <a:t>:</a:t>
            </a:r>
            <a:r>
              <a:rPr lang="en-GB" dirty="0" err="1">
                <a:solidFill>
                  <a:schemeClr val="accent4">
                    <a:lumMod val="50000"/>
                  </a:schemeClr>
                </a:solidFill>
              </a:rPr>
              <a:t>HEntry</a:t>
            </a:r>
            <a:r>
              <a:rPr lang="en-GB" dirty="0"/>
              <a:t> </a:t>
            </a:r>
            <a:r>
              <a:rPr lang="en-GB" dirty="0" err="1">
                <a:solidFill>
                  <a:schemeClr val="accent1">
                    <a:lumMod val="75000"/>
                  </a:schemeClr>
                </a:solidFill>
              </a:rPr>
              <a:t>return</a:t>
            </a:r>
            <a:r>
              <a:rPr lang="en-GB" dirty="0" err="1"/>
              <a:t>:</a:t>
            </a:r>
            <a:r>
              <a:rPr lang="en-GB" dirty="0" err="1">
                <a:solidFill>
                  <a:schemeClr val="accent4">
                    <a:lumMod val="50000"/>
                  </a:schemeClr>
                </a:solidFill>
              </a:rPr>
              <a:t>R</a:t>
            </a:r>
            <a:r>
              <a:rPr lang="en-GB" dirty="0" smtClean="0"/>
              <a:t>) </a:t>
            </a:r>
            <a:r>
              <a:rPr lang="en-GB" dirty="0"/>
              <a:t>#</a:t>
            </a:r>
            <a:r>
              <a:rPr lang="en-GB" dirty="0">
                <a:solidFill>
                  <a:srgbClr val="7030A0"/>
                </a:solidFill>
              </a:rPr>
              <a:t>p1</a:t>
            </a:r>
            <a:r>
              <a:rPr lang="en-GB" dirty="0"/>
              <a:t>}</a:t>
            </a:r>
          </a:p>
          <a:p>
            <a:pPr lvl="1" indent="0">
              <a:buNone/>
            </a:pPr>
            <a:endParaRPr lang="en-GB" dirty="0"/>
          </a:p>
          <a:p>
            <a:pPr lvl="1" indent="0">
              <a:buNone/>
            </a:pPr>
            <a:r>
              <a:rPr lang="en-GB" dirty="0" smtClean="0">
                <a:solidFill>
                  <a:srgbClr val="FF0000"/>
                </a:solidFill>
              </a:rPr>
              <a:t>Operation</a:t>
            </a:r>
            <a:r>
              <a:rPr lang="en-GB" dirty="0" smtClean="0"/>
              <a:t> – </a:t>
            </a:r>
            <a:r>
              <a:rPr lang="en-GB" dirty="0" smtClean="0">
                <a:solidFill>
                  <a:srgbClr val="0070C0"/>
                </a:solidFill>
              </a:rPr>
              <a:t>Widget </a:t>
            </a:r>
            <a:r>
              <a:rPr lang="en-GB" dirty="0" smtClean="0"/>
              <a:t>-</a:t>
            </a:r>
            <a:r>
              <a:rPr lang="en-GB" dirty="0" smtClean="0">
                <a:solidFill>
                  <a:srgbClr val="0070C0"/>
                </a:solidFill>
              </a:rPr>
              <a:t> </a:t>
            </a:r>
            <a:r>
              <a:rPr lang="en-GB" dirty="0" err="1" smtClean="0">
                <a:solidFill>
                  <a:schemeClr val="accent1">
                    <a:lumMod val="75000"/>
                  </a:schemeClr>
                </a:solidFill>
              </a:rPr>
              <a:t>Property</a:t>
            </a:r>
            <a:r>
              <a:rPr lang="en-GB" dirty="0" err="1" smtClean="0"/>
              <a:t>:</a:t>
            </a:r>
            <a:r>
              <a:rPr lang="en-GB" dirty="0" err="1" smtClean="0">
                <a:solidFill>
                  <a:schemeClr val="accent4">
                    <a:lumMod val="50000"/>
                  </a:schemeClr>
                </a:solidFill>
              </a:rPr>
              <a:t>Value</a:t>
            </a:r>
            <a:r>
              <a:rPr lang="en-GB" dirty="0" smtClean="0"/>
              <a:t> - #</a:t>
            </a:r>
            <a:r>
              <a:rPr lang="en-GB" dirty="0">
                <a:solidFill>
                  <a:srgbClr val="7030A0"/>
                </a:solidFill>
              </a:rPr>
              <a:t>Location</a:t>
            </a:r>
          </a:p>
          <a:p>
            <a:pPr marL="457200" indent="-457200"/>
            <a:endParaRPr lang="en-GB" dirty="0"/>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18</a:t>
            </a:fld>
            <a:endParaRPr lang="fr-BE"/>
          </a:p>
        </p:txBody>
      </p:sp>
    </p:spTree>
    <p:extLst>
      <p:ext uri="{BB962C8B-B14F-4D97-AF65-F5344CB8AC3E}">
        <p14:creationId xmlns:p14="http://schemas.microsoft.com/office/powerpoint/2010/main" val="2661222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Catalog</a:t>
            </a:r>
            <a:r>
              <a:rPr lang="fr-BE" dirty="0" smtClean="0"/>
              <a:t> of </a:t>
            </a:r>
            <a:r>
              <a:rPr lang="fr-BE" dirty="0" err="1" smtClean="0"/>
              <a:t>operations</a:t>
            </a:r>
            <a:endParaRPr lang="fr-BE"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060895134"/>
              </p:ext>
            </p:extLst>
          </p:nvPr>
        </p:nvGraphicFramePr>
        <p:xfrm>
          <a:off x="457200" y="1844675"/>
          <a:ext cx="8229600" cy="3566160"/>
        </p:xfrm>
        <a:graphic>
          <a:graphicData uri="http://schemas.openxmlformats.org/drawingml/2006/table">
            <a:tbl>
              <a:tblPr firstRow="1" bandRow="1">
                <a:tableStyleId>{5C22544A-7EE6-4342-B048-85BDC9FD1C3A}</a:tableStyleId>
              </a:tblPr>
              <a:tblGrid>
                <a:gridCol w="2170584"/>
                <a:gridCol w="6059016"/>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BE" sz="2000" b="1" i="0" u="none" strike="noStrike" kern="1200" baseline="0" dirty="0" smtClean="0">
                          <a:solidFill>
                            <a:schemeClr val="lt1"/>
                          </a:solidFill>
                          <a:latin typeface="+mn-lt"/>
                          <a:ea typeface="+mn-ea"/>
                          <a:cs typeface="+mn-cs"/>
                        </a:rPr>
                        <a:t>Name</a:t>
                      </a:r>
                      <a:endParaRPr kumimoji="0" lang="fr-BE" sz="2000" b="0" i="0" u="none" strike="noStrike" kern="1200" baseline="0" dirty="0" smtClean="0">
                        <a:solidFill>
                          <a:schemeClr val="lt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BE" sz="2000" b="1" i="0" u="none" strike="noStrike" kern="1200" baseline="0" dirty="0" err="1" smtClean="0">
                          <a:solidFill>
                            <a:schemeClr val="lt1"/>
                          </a:solidFill>
                          <a:latin typeface="+mn-lt"/>
                          <a:ea typeface="+mn-ea"/>
                          <a:cs typeface="+mn-cs"/>
                        </a:rPr>
                        <a:t>Effect</a:t>
                      </a:r>
                      <a:endParaRPr kumimoji="0" lang="fr-BE" sz="2000" b="0" i="0" u="none" strike="noStrike" kern="1200" baseline="0" dirty="0" smtClean="0">
                        <a:solidFill>
                          <a:schemeClr val="lt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BE" sz="2000" b="0" i="0" u="none" strike="noStrike" kern="1200" baseline="0" dirty="0" smtClean="0">
                          <a:solidFill>
                            <a:schemeClr val="dk1"/>
                          </a:solidFill>
                          <a:latin typeface="+mn-lt"/>
                          <a:ea typeface="+mn-ea"/>
                          <a:cs typeface="+mn-cs"/>
                        </a:rPr>
                        <a:t>Display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baseline="0" dirty="0" smtClean="0">
                          <a:solidFill>
                            <a:schemeClr val="dk1"/>
                          </a:solidFill>
                          <a:latin typeface="+mn-lt"/>
                          <a:ea typeface="+mn-ea"/>
                          <a:cs typeface="+mn-cs"/>
                        </a:rPr>
                        <a:t>Display an item in one or more UIs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BE" sz="2000" b="0" i="0" u="none" strike="noStrike" kern="1200" baseline="0" dirty="0" err="1" smtClean="0">
                          <a:solidFill>
                            <a:schemeClr val="dk1"/>
                          </a:solidFill>
                          <a:latin typeface="+mn-lt"/>
                          <a:ea typeface="+mn-ea"/>
                          <a:cs typeface="+mn-cs"/>
                        </a:rPr>
                        <a:t>Undisplay</a:t>
                      </a:r>
                      <a:endParaRPr kumimoji="0" lang="fr-BE" sz="20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baseline="0" dirty="0" smtClean="0">
                          <a:solidFill>
                            <a:schemeClr val="dk1"/>
                          </a:solidFill>
                          <a:latin typeface="+mn-lt"/>
                          <a:ea typeface="+mn-ea"/>
                          <a:cs typeface="+mn-cs"/>
                        </a:rPr>
                        <a:t>Hide an item from one to many UIs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BE" sz="2000" b="0" i="0" u="none" strike="noStrike" kern="1200" baseline="0" dirty="0" smtClean="0">
                          <a:solidFill>
                            <a:schemeClr val="dk1"/>
                          </a:solidFill>
                          <a:latin typeface="+mn-lt"/>
                          <a:ea typeface="+mn-ea"/>
                          <a:cs typeface="+mn-cs"/>
                        </a:rPr>
                        <a:t>Move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baseline="0" dirty="0" smtClean="0">
                          <a:solidFill>
                            <a:schemeClr val="dk1"/>
                          </a:solidFill>
                          <a:latin typeface="+mn-lt"/>
                          <a:ea typeface="+mn-ea"/>
                          <a:cs typeface="+mn-cs"/>
                        </a:rPr>
                        <a:t>Move an item from a UI to another one</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BE" sz="2000" b="0" i="0" u="none" strike="noStrike" kern="1200" baseline="0" dirty="0" smtClean="0">
                          <a:solidFill>
                            <a:schemeClr val="dk1"/>
                          </a:solidFill>
                          <a:latin typeface="+mn-lt"/>
                          <a:ea typeface="+mn-ea"/>
                          <a:cs typeface="+mn-cs"/>
                        </a:rPr>
                        <a:t>Copy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baseline="0" dirty="0" smtClean="0">
                          <a:solidFill>
                            <a:schemeClr val="dk1"/>
                          </a:solidFill>
                          <a:latin typeface="+mn-lt"/>
                          <a:ea typeface="+mn-ea"/>
                          <a:cs typeface="+mn-cs"/>
                        </a:rPr>
                        <a:t>Copy an item of an UI to another one</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BE" sz="2000" b="0" i="0" u="none" strike="noStrike" kern="1200" baseline="0" dirty="0" smtClean="0">
                          <a:solidFill>
                            <a:schemeClr val="dk1"/>
                          </a:solidFill>
                          <a:latin typeface="+mn-lt"/>
                          <a:ea typeface="+mn-ea"/>
                          <a:cs typeface="+mn-cs"/>
                        </a:rPr>
                        <a:t>Insert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baseline="0" dirty="0" smtClean="0">
                          <a:solidFill>
                            <a:schemeClr val="dk1"/>
                          </a:solidFill>
                          <a:latin typeface="+mn-lt"/>
                          <a:ea typeface="+mn-ea"/>
                          <a:cs typeface="+mn-cs"/>
                        </a:rPr>
                        <a:t>Insert an item in a container of a UI</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BE" sz="2000" b="0" i="0" u="none" strike="noStrike" kern="1200" baseline="0" dirty="0" smtClean="0">
                          <a:solidFill>
                            <a:schemeClr val="dk1"/>
                          </a:solidFill>
                          <a:latin typeface="+mn-lt"/>
                          <a:ea typeface="+mn-ea"/>
                          <a:cs typeface="+mn-cs"/>
                        </a:rPr>
                        <a:t>Switch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baseline="0" dirty="0" smtClean="0">
                          <a:solidFill>
                            <a:schemeClr val="dk1"/>
                          </a:solidFill>
                          <a:latin typeface="+mn-lt"/>
                          <a:ea typeface="+mn-ea"/>
                          <a:cs typeface="+mn-cs"/>
                        </a:rPr>
                        <a:t>Exchange two components in the same or different UIs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BE" sz="2000" b="0" i="0" u="none" strike="noStrike" kern="1200" baseline="0" dirty="0" err="1" smtClean="0">
                          <a:solidFill>
                            <a:schemeClr val="dk1"/>
                          </a:solidFill>
                          <a:latin typeface="+mn-lt"/>
                          <a:ea typeface="+mn-ea"/>
                          <a:cs typeface="+mn-cs"/>
                        </a:rPr>
                        <a:t>Merge</a:t>
                      </a:r>
                      <a:endParaRPr kumimoji="0" lang="fr-BE" sz="20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BE" sz="2000" b="0" i="0" u="none" strike="noStrike" kern="1200" baseline="0" dirty="0" err="1" smtClean="0">
                          <a:solidFill>
                            <a:schemeClr val="dk1"/>
                          </a:solidFill>
                          <a:latin typeface="+mn-lt"/>
                          <a:ea typeface="+mn-ea"/>
                          <a:cs typeface="+mn-cs"/>
                        </a:rPr>
                        <a:t>Merge</a:t>
                      </a:r>
                      <a:r>
                        <a:rPr kumimoji="0" lang="fr-BE" sz="2000" b="0" i="0" u="none" strike="noStrike" kern="1200" baseline="0" dirty="0" smtClean="0">
                          <a:solidFill>
                            <a:schemeClr val="dk1"/>
                          </a:solidFill>
                          <a:latin typeface="+mn-lt"/>
                          <a:ea typeface="+mn-ea"/>
                          <a:cs typeface="+mn-cs"/>
                        </a:rPr>
                        <a:t> </a:t>
                      </a:r>
                      <a:r>
                        <a:rPr kumimoji="0" lang="fr-BE" sz="2000" b="0" i="0" u="none" strike="noStrike" kern="1200" baseline="0" dirty="0" err="1" smtClean="0">
                          <a:solidFill>
                            <a:schemeClr val="dk1"/>
                          </a:solidFill>
                          <a:latin typeface="+mn-lt"/>
                          <a:ea typeface="+mn-ea"/>
                          <a:cs typeface="+mn-cs"/>
                        </a:rPr>
                        <a:t>two</a:t>
                      </a:r>
                      <a:r>
                        <a:rPr kumimoji="0" lang="fr-BE" sz="2000" b="0" i="0" u="none" strike="noStrike" kern="1200" baseline="0" dirty="0" smtClean="0">
                          <a:solidFill>
                            <a:schemeClr val="dk1"/>
                          </a:solidFill>
                          <a:latin typeface="+mn-lt"/>
                          <a:ea typeface="+mn-ea"/>
                          <a:cs typeface="+mn-cs"/>
                        </a:rPr>
                        <a:t> </a:t>
                      </a:r>
                      <a:r>
                        <a:rPr kumimoji="0" lang="fr-BE" sz="2000" b="0" i="0" u="none" strike="noStrike" kern="1200" baseline="0" dirty="0" err="1" smtClean="0">
                          <a:solidFill>
                            <a:schemeClr val="dk1"/>
                          </a:solidFill>
                          <a:latin typeface="+mn-lt"/>
                          <a:ea typeface="+mn-ea"/>
                          <a:cs typeface="+mn-cs"/>
                        </a:rPr>
                        <a:t>UIs</a:t>
                      </a:r>
                      <a:r>
                        <a:rPr kumimoji="0" lang="fr-BE" sz="2000" b="0" i="0" u="none" strike="noStrike" kern="1200" baseline="0" dirty="0" smtClean="0">
                          <a:solidFill>
                            <a:schemeClr val="dk1"/>
                          </a:solidFill>
                          <a:latin typeface="+mn-lt"/>
                          <a:ea typeface="+mn-ea"/>
                          <a:cs typeface="+mn-cs"/>
                        </a:rPr>
                        <a:t> </a:t>
                      </a:r>
                      <a:r>
                        <a:rPr kumimoji="0" lang="fr-BE" sz="2000" b="0" i="0" u="none" strike="noStrike" kern="1200" baseline="0" dirty="0" err="1" smtClean="0">
                          <a:solidFill>
                            <a:schemeClr val="dk1"/>
                          </a:solidFill>
                          <a:latin typeface="+mn-lt"/>
                          <a:ea typeface="+mn-ea"/>
                          <a:cs typeface="+mn-cs"/>
                        </a:rPr>
                        <a:t>together</a:t>
                      </a:r>
                      <a:endParaRPr kumimoji="0" lang="fr-BE" sz="2000" b="0" i="0" u="none" strike="noStrike" kern="1200" baseline="0" dirty="0" smtClean="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BE" sz="2000" b="0" i="0" u="none" strike="noStrike" kern="1200" baseline="0" dirty="0" err="1" smtClean="0">
                          <a:solidFill>
                            <a:schemeClr val="dk1"/>
                          </a:solidFill>
                          <a:latin typeface="+mn-lt"/>
                          <a:ea typeface="+mn-ea"/>
                          <a:cs typeface="+mn-cs"/>
                        </a:rPr>
                        <a:t>Separate</a:t>
                      </a:r>
                      <a:endParaRPr kumimoji="0" lang="fr-BE" sz="20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baseline="0" dirty="0" smtClean="0">
                          <a:solidFill>
                            <a:schemeClr val="dk1"/>
                          </a:solidFill>
                          <a:latin typeface="+mn-lt"/>
                          <a:ea typeface="+mn-ea"/>
                          <a:cs typeface="+mn-cs"/>
                        </a:rPr>
                        <a:t>Explode a UI in two or more separated UIs</a:t>
                      </a:r>
                    </a:p>
                  </a:txBody>
                  <a:tcPr/>
                </a:tc>
              </a:tr>
            </a:tbl>
          </a:graphicData>
        </a:graphic>
      </p:graphicFrame>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19</a:t>
            </a:fld>
            <a:endParaRPr lang="fr-BE"/>
          </a:p>
        </p:txBody>
      </p:sp>
    </p:spTree>
    <p:extLst>
      <p:ext uri="{BB962C8B-B14F-4D97-AF65-F5344CB8AC3E}">
        <p14:creationId xmlns:p14="http://schemas.microsoft.com/office/powerpoint/2010/main" val="2495776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Content</a:t>
            </a:r>
            <a:endParaRPr lang="fr-BE" dirty="0"/>
          </a:p>
        </p:txBody>
      </p:sp>
      <p:sp>
        <p:nvSpPr>
          <p:cNvPr id="3" name="Content Placeholder 2"/>
          <p:cNvSpPr>
            <a:spLocks noGrp="1"/>
          </p:cNvSpPr>
          <p:nvPr>
            <p:ph idx="1"/>
          </p:nvPr>
        </p:nvSpPr>
        <p:spPr/>
        <p:txBody>
          <a:bodyPr>
            <a:normAutofit/>
          </a:bodyPr>
          <a:lstStyle/>
          <a:p>
            <a:pPr marL="457200" indent="-457200">
              <a:buFont typeface="Arial" pitchFamily="34" charset="0"/>
              <a:buChar char="•"/>
            </a:pPr>
            <a:r>
              <a:rPr lang="en-GB" sz="2800" dirty="0" smtClean="0"/>
              <a:t>Motivations</a:t>
            </a:r>
          </a:p>
          <a:p>
            <a:pPr marL="457200" indent="-457200">
              <a:buFont typeface="Arial" pitchFamily="34" charset="0"/>
              <a:buChar char="•"/>
            </a:pPr>
            <a:r>
              <a:rPr lang="en-GB" sz="2800" dirty="0" smtClean="0"/>
              <a:t>Distributed User Interfaces: what and how?</a:t>
            </a:r>
          </a:p>
          <a:p>
            <a:pPr marL="457200" indent="-457200">
              <a:buFont typeface="Arial" pitchFamily="34" charset="0"/>
              <a:buChar char="•"/>
            </a:pPr>
            <a:r>
              <a:rPr lang="en-GB" sz="2800" dirty="0" smtClean="0"/>
              <a:t>Lacks in other works</a:t>
            </a:r>
          </a:p>
          <a:p>
            <a:pPr marL="457200" indent="-457200">
              <a:buFont typeface="Arial" pitchFamily="34" charset="0"/>
              <a:buChar char="•"/>
            </a:pPr>
            <a:r>
              <a:rPr lang="en-GB" sz="2800" dirty="0" smtClean="0"/>
              <a:t>Contribution: distribution graph</a:t>
            </a:r>
          </a:p>
          <a:p>
            <a:pPr marL="457200" indent="-457200">
              <a:buFont typeface="Arial" pitchFamily="34" charset="0"/>
              <a:buChar char="•"/>
            </a:pPr>
            <a:r>
              <a:rPr lang="en-GB" sz="2800" dirty="0" smtClean="0"/>
              <a:t>Case study: a distributed Pictionary</a:t>
            </a:r>
          </a:p>
          <a:p>
            <a:pPr marL="457200" indent="-457200">
              <a:buFont typeface="Arial" pitchFamily="34" charset="0"/>
              <a:buChar char="•"/>
            </a:pPr>
            <a:r>
              <a:rPr lang="en-GB" sz="2800" dirty="0" smtClean="0"/>
              <a:t>Conclusion</a:t>
            </a:r>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2</a:t>
            </a:fld>
            <a:endParaRPr lang="fr-BE"/>
          </a:p>
        </p:txBody>
      </p:sp>
    </p:spTree>
    <p:extLst>
      <p:ext uri="{BB962C8B-B14F-4D97-AF65-F5344CB8AC3E}">
        <p14:creationId xmlns:p14="http://schemas.microsoft.com/office/powerpoint/2010/main" val="2012913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3" name="Content Placeholder 2"/>
          <p:cNvSpPr>
            <a:spLocks noGrp="1"/>
          </p:cNvSpPr>
          <p:nvPr>
            <p:ph idx="1"/>
          </p:nvPr>
        </p:nvSpPr>
        <p:spPr/>
        <p:txBody>
          <a:bodyPr/>
          <a:lstStyle/>
          <a:p>
            <a:pPr marL="457200" indent="-457200">
              <a:buFont typeface="Arial" pitchFamily="34" charset="0"/>
              <a:buChar char="•"/>
            </a:pPr>
            <a:r>
              <a:rPr lang="fr-BE" dirty="0" smtClean="0"/>
              <a:t>A </a:t>
            </a:r>
            <a:r>
              <a:rPr lang="fr-BE" dirty="0" err="1" smtClean="0"/>
              <a:t>distributed</a:t>
            </a:r>
            <a:r>
              <a:rPr lang="fr-BE" dirty="0" smtClean="0"/>
              <a:t> </a:t>
            </a:r>
            <a:r>
              <a:rPr lang="fr-BE" dirty="0" err="1" smtClean="0"/>
              <a:t>Pictionary</a:t>
            </a:r>
            <a:r>
              <a:rPr lang="fr-BE" dirty="0" smtClean="0"/>
              <a:t>:</a:t>
            </a:r>
          </a:p>
          <a:p>
            <a:pPr marL="1188720" lvl="1" indent="-457200"/>
            <a:r>
              <a:rPr lang="fr-BE" dirty="0" smtClean="0"/>
              <a:t>3 </a:t>
            </a:r>
            <a:r>
              <a:rPr lang="fr-BE" dirty="0" err="1" smtClean="0"/>
              <a:t>roles</a:t>
            </a:r>
            <a:r>
              <a:rPr lang="fr-BE" dirty="0" smtClean="0"/>
              <a:t>:</a:t>
            </a:r>
          </a:p>
          <a:p>
            <a:pPr marL="1453896" lvl="2" indent="-457200"/>
            <a:r>
              <a:rPr lang="fr-BE" dirty="0" smtClean="0"/>
              <a:t>The </a:t>
            </a:r>
            <a:r>
              <a:rPr lang="fr-BE" dirty="0" err="1" smtClean="0"/>
              <a:t>drawer</a:t>
            </a:r>
            <a:endParaRPr lang="fr-BE" dirty="0"/>
          </a:p>
          <a:p>
            <a:pPr marL="1453896" lvl="2" indent="-457200"/>
            <a:r>
              <a:rPr lang="fr-BE" dirty="0" smtClean="0"/>
              <a:t>The observer</a:t>
            </a:r>
          </a:p>
          <a:p>
            <a:pPr marL="1453896" lvl="2" indent="-457200"/>
            <a:r>
              <a:rPr lang="fr-BE" dirty="0" smtClean="0"/>
              <a:t>The </a:t>
            </a:r>
            <a:r>
              <a:rPr lang="fr-BE" dirty="0" err="1" smtClean="0"/>
              <a:t>guesser</a:t>
            </a:r>
            <a:endParaRPr lang="fr-BE" dirty="0"/>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20</a:t>
            </a:fld>
            <a:endParaRPr lang="fr-BE"/>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348880"/>
            <a:ext cx="4650030"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278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3" name="Content Placeholder 2"/>
          <p:cNvSpPr>
            <a:spLocks noGrp="1"/>
          </p:cNvSpPr>
          <p:nvPr>
            <p:ph idx="1"/>
          </p:nvPr>
        </p:nvSpPr>
        <p:spPr/>
        <p:txBody>
          <a:bodyPr/>
          <a:lstStyle/>
          <a:p>
            <a:pPr marL="457200" indent="-457200">
              <a:buFont typeface="Arial" pitchFamily="34" charset="0"/>
              <a:buChar char="•"/>
            </a:pPr>
            <a:r>
              <a:rPr lang="en-GB" dirty="0" smtClean="0"/>
              <a:t>A distributed Pictionary:</a:t>
            </a:r>
          </a:p>
          <a:p>
            <a:pPr marL="1188720" lvl="1" indent="-457200"/>
            <a:r>
              <a:rPr lang="en-GB" dirty="0" smtClean="0"/>
              <a:t>3 roles:</a:t>
            </a:r>
          </a:p>
          <a:p>
            <a:pPr marL="1453896" lvl="2" indent="-457200"/>
            <a:r>
              <a:rPr lang="en-GB" dirty="0" smtClean="0"/>
              <a:t>The drawer: allowed to draw in the application (+drawing bar)</a:t>
            </a:r>
          </a:p>
          <a:p>
            <a:pPr marL="1453896" lvl="2" indent="-457200"/>
            <a:r>
              <a:rPr lang="en-GB" dirty="0" smtClean="0"/>
              <a:t>The observer: allowed to see the drawing</a:t>
            </a:r>
          </a:p>
          <a:p>
            <a:pPr marL="1453896" lvl="2" indent="-457200"/>
            <a:r>
              <a:rPr lang="en-GB" dirty="0" smtClean="0"/>
              <a:t>The guesser: allowed to see the drawing and suggest words</a:t>
            </a:r>
            <a:endParaRPr lang="en-GB" dirty="0"/>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21</a:t>
            </a:fld>
            <a:endParaRPr lang="fr-BE"/>
          </a:p>
        </p:txBody>
      </p:sp>
    </p:spTree>
    <p:extLst>
      <p:ext uri="{BB962C8B-B14F-4D97-AF65-F5344CB8AC3E}">
        <p14:creationId xmlns:p14="http://schemas.microsoft.com/office/powerpoint/2010/main" val="2936033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3" name="Content Placeholder 2"/>
          <p:cNvSpPr>
            <a:spLocks noGrp="1"/>
          </p:cNvSpPr>
          <p:nvPr>
            <p:ph idx="1"/>
          </p:nvPr>
        </p:nvSpPr>
        <p:spPr/>
        <p:txBody>
          <a:bodyPr/>
          <a:lstStyle/>
          <a:p>
            <a:pPr marL="457200" indent="-457200">
              <a:buFont typeface="Arial" pitchFamily="34" charset="0"/>
              <a:buChar char="•"/>
            </a:pPr>
            <a:r>
              <a:rPr lang="en-GB" dirty="0" smtClean="0"/>
              <a:t>A distributed Pictionary:</a:t>
            </a:r>
          </a:p>
          <a:p>
            <a:pPr marL="457200" indent="-457200">
              <a:buFont typeface="Arial" pitchFamily="34" charset="0"/>
              <a:buChar char="•"/>
            </a:pPr>
            <a:endParaRPr lang="en-GB" dirty="0"/>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22</a:t>
            </a:fld>
            <a:endParaRPr lang="fr-BE"/>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577233"/>
            <a:ext cx="45529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611560" y="2420888"/>
            <a:ext cx="216025" cy="2160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sp>
        <p:nvSpPr>
          <p:cNvPr id="8" name="Rounded Rectangle 7"/>
          <p:cNvSpPr/>
          <p:nvPr/>
        </p:nvSpPr>
        <p:spPr>
          <a:xfrm>
            <a:off x="442144" y="3356992"/>
            <a:ext cx="2016224"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No game started</a:t>
            </a:r>
            <a:endParaRPr lang="en-GB" dirty="0"/>
          </a:p>
        </p:txBody>
      </p:sp>
      <p:cxnSp>
        <p:nvCxnSpPr>
          <p:cNvPr id="10" name="Straight Arrow Connector 9"/>
          <p:cNvCxnSpPr>
            <a:stCxn id="7" idx="4"/>
          </p:cNvCxnSpPr>
          <p:nvPr/>
        </p:nvCxnSpPr>
        <p:spPr>
          <a:xfrm>
            <a:off x="719573" y="2636913"/>
            <a:ext cx="10604" cy="720079"/>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11" name="TextBox 10"/>
          <p:cNvSpPr txBox="1"/>
          <p:nvPr/>
        </p:nvSpPr>
        <p:spPr>
          <a:xfrm>
            <a:off x="971600" y="2564904"/>
            <a:ext cx="1689886" cy="369332"/>
          </a:xfrm>
          <a:prstGeom prst="rect">
            <a:avLst/>
          </a:prstGeom>
          <a:noFill/>
        </p:spPr>
        <p:txBody>
          <a:bodyPr wrap="none" rtlCol="0">
            <a:spAutoFit/>
          </a:bodyPr>
          <a:lstStyle/>
          <a:p>
            <a:r>
              <a:rPr lang="en-GB" dirty="0" smtClean="0"/>
              <a:t>Player connects</a:t>
            </a:r>
            <a:endParaRPr lang="en-GB" dirty="0"/>
          </a:p>
        </p:txBody>
      </p:sp>
      <p:sp>
        <p:nvSpPr>
          <p:cNvPr id="15" name="Rounded Rectangle 14"/>
          <p:cNvSpPr/>
          <p:nvPr/>
        </p:nvSpPr>
        <p:spPr>
          <a:xfrm>
            <a:off x="448263" y="5013176"/>
            <a:ext cx="2016224"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Game started</a:t>
            </a:r>
            <a:endParaRPr lang="en-GB" dirty="0"/>
          </a:p>
        </p:txBody>
      </p:sp>
      <p:cxnSp>
        <p:nvCxnSpPr>
          <p:cNvPr id="16" name="Straight Arrow Connector 15"/>
          <p:cNvCxnSpPr>
            <a:stCxn id="8" idx="2"/>
            <a:endCxn id="15" idx="0"/>
          </p:cNvCxnSpPr>
          <p:nvPr/>
        </p:nvCxnSpPr>
        <p:spPr>
          <a:xfrm>
            <a:off x="1450256" y="4149080"/>
            <a:ext cx="6119" cy="864096"/>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17" name="TextBox 16"/>
          <p:cNvSpPr txBox="1"/>
          <p:nvPr/>
        </p:nvSpPr>
        <p:spPr>
          <a:xfrm>
            <a:off x="1547664" y="4221088"/>
            <a:ext cx="2664296" cy="646331"/>
          </a:xfrm>
          <a:prstGeom prst="rect">
            <a:avLst/>
          </a:prstGeom>
          <a:noFill/>
        </p:spPr>
        <p:txBody>
          <a:bodyPr wrap="square" rtlCol="0">
            <a:spAutoFit/>
          </a:bodyPr>
          <a:lstStyle/>
          <a:p>
            <a:r>
              <a:rPr lang="en-GB" dirty="0" smtClean="0"/>
              <a:t>Condition: More than 2 players connected</a:t>
            </a:r>
            <a:endParaRPr lang="en-GB" dirty="0"/>
          </a:p>
        </p:txBody>
      </p:sp>
      <p:sp>
        <p:nvSpPr>
          <p:cNvPr id="14" name="TextBox 13"/>
          <p:cNvSpPr txBox="1"/>
          <p:nvPr/>
        </p:nvSpPr>
        <p:spPr>
          <a:xfrm>
            <a:off x="4788024" y="1885474"/>
            <a:ext cx="3601435"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smtClean="0"/>
              <a:t>Event: Player1 connects</a:t>
            </a:r>
          </a:p>
          <a:p>
            <a:r>
              <a:rPr lang="en-GB" dirty="0" smtClean="0"/>
              <a:t>Action: execute Distribution Script 1</a:t>
            </a:r>
            <a:endParaRPr lang="en-GB" dirty="0"/>
          </a:p>
        </p:txBody>
      </p:sp>
      <p:cxnSp>
        <p:nvCxnSpPr>
          <p:cNvPr id="19" name="Straight Arrow Connector 18"/>
          <p:cNvCxnSpPr>
            <a:stCxn id="14" idx="2"/>
          </p:cNvCxnSpPr>
          <p:nvPr/>
        </p:nvCxnSpPr>
        <p:spPr>
          <a:xfrm flipH="1">
            <a:off x="5796136" y="2531805"/>
            <a:ext cx="792606" cy="4651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88024" y="1882924"/>
            <a:ext cx="3601435"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smtClean="0"/>
              <a:t>Event: Player2 connects</a:t>
            </a:r>
          </a:p>
          <a:p>
            <a:r>
              <a:rPr lang="en-GB" dirty="0" smtClean="0"/>
              <a:t>Action: execute Distribution Script 1</a:t>
            </a:r>
            <a:endParaRPr lang="en-GB" dirty="0"/>
          </a:p>
        </p:txBody>
      </p:sp>
      <p:cxnSp>
        <p:nvCxnSpPr>
          <p:cNvPr id="23" name="Straight Arrow Connector 22"/>
          <p:cNvCxnSpPr>
            <a:stCxn id="7171" idx="0"/>
          </p:cNvCxnSpPr>
          <p:nvPr/>
        </p:nvCxnSpPr>
        <p:spPr>
          <a:xfrm flipH="1">
            <a:off x="6372200" y="2577233"/>
            <a:ext cx="116235" cy="7797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Curved Down Arrow 23"/>
          <p:cNvSpPr/>
          <p:nvPr/>
        </p:nvSpPr>
        <p:spPr>
          <a:xfrm>
            <a:off x="990881" y="2996952"/>
            <a:ext cx="540000" cy="360000"/>
          </a:xfrm>
          <a:prstGeom prst="curvedDown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371515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down)">
                                      <p:cBhvr>
                                        <p:cTn id="7" dur="290">
                                          <p:stCondLst>
                                            <p:cond delay="0"/>
                                          </p:stCondLst>
                                        </p:cTn>
                                        <p:tgtEl>
                                          <p:spTgt spid="7171"/>
                                        </p:tgtEl>
                                      </p:cBhvr>
                                    </p:animEffect>
                                    <p:anim calcmode="lin" valueType="num">
                                      <p:cBhvr>
                                        <p:cTn id="8" dur="911" tmFilter="0,0; 0.14,0.36; 0.43,0.73; 0.71,0.91; 1.0,1.0">
                                          <p:stCondLst>
                                            <p:cond delay="0"/>
                                          </p:stCondLst>
                                        </p:cTn>
                                        <p:tgtEl>
                                          <p:spTgt spid="717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17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17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17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171"/>
                                        </p:tgtEl>
                                        <p:attrNameLst>
                                          <p:attrName>ppt_y</p:attrName>
                                        </p:attrNameLst>
                                      </p:cBhvr>
                                      <p:tavLst>
                                        <p:tav tm="0" fmla="#ppt_y-sin(pi*$)/81">
                                          <p:val>
                                            <p:fltVal val="0"/>
                                          </p:val>
                                        </p:tav>
                                        <p:tav tm="100000">
                                          <p:val>
                                            <p:fltVal val="1"/>
                                          </p:val>
                                        </p:tav>
                                      </p:tavLst>
                                    </p:anim>
                                    <p:animScale>
                                      <p:cBhvr>
                                        <p:cTn id="13" dur="13">
                                          <p:stCondLst>
                                            <p:cond delay="325"/>
                                          </p:stCondLst>
                                        </p:cTn>
                                        <p:tgtEl>
                                          <p:spTgt spid="7171"/>
                                        </p:tgtEl>
                                      </p:cBhvr>
                                      <p:to x="100000" y="60000"/>
                                    </p:animScale>
                                    <p:animScale>
                                      <p:cBhvr>
                                        <p:cTn id="14" dur="83" decel="50000">
                                          <p:stCondLst>
                                            <p:cond delay="338"/>
                                          </p:stCondLst>
                                        </p:cTn>
                                        <p:tgtEl>
                                          <p:spTgt spid="7171"/>
                                        </p:tgtEl>
                                      </p:cBhvr>
                                      <p:to x="100000" y="100000"/>
                                    </p:animScale>
                                    <p:animScale>
                                      <p:cBhvr>
                                        <p:cTn id="15" dur="13">
                                          <p:stCondLst>
                                            <p:cond delay="656"/>
                                          </p:stCondLst>
                                        </p:cTn>
                                        <p:tgtEl>
                                          <p:spTgt spid="7171"/>
                                        </p:tgtEl>
                                      </p:cBhvr>
                                      <p:to x="100000" y="80000"/>
                                    </p:animScale>
                                    <p:animScale>
                                      <p:cBhvr>
                                        <p:cTn id="16" dur="83" decel="50000">
                                          <p:stCondLst>
                                            <p:cond delay="669"/>
                                          </p:stCondLst>
                                        </p:cTn>
                                        <p:tgtEl>
                                          <p:spTgt spid="7171"/>
                                        </p:tgtEl>
                                      </p:cBhvr>
                                      <p:to x="100000" y="100000"/>
                                    </p:animScale>
                                    <p:animScale>
                                      <p:cBhvr>
                                        <p:cTn id="17" dur="13">
                                          <p:stCondLst>
                                            <p:cond delay="821"/>
                                          </p:stCondLst>
                                        </p:cTn>
                                        <p:tgtEl>
                                          <p:spTgt spid="7171"/>
                                        </p:tgtEl>
                                      </p:cBhvr>
                                      <p:to x="100000" y="90000"/>
                                    </p:animScale>
                                    <p:animScale>
                                      <p:cBhvr>
                                        <p:cTn id="18" dur="83" decel="50000">
                                          <p:stCondLst>
                                            <p:cond delay="834"/>
                                          </p:stCondLst>
                                        </p:cTn>
                                        <p:tgtEl>
                                          <p:spTgt spid="7171"/>
                                        </p:tgtEl>
                                      </p:cBhvr>
                                      <p:to x="100000" y="100000"/>
                                    </p:animScale>
                                    <p:animScale>
                                      <p:cBhvr>
                                        <p:cTn id="19" dur="13">
                                          <p:stCondLst>
                                            <p:cond delay="904"/>
                                          </p:stCondLst>
                                        </p:cTn>
                                        <p:tgtEl>
                                          <p:spTgt spid="7171"/>
                                        </p:tgtEl>
                                      </p:cBhvr>
                                      <p:to x="100000" y="95000"/>
                                    </p:animScale>
                                    <p:animScale>
                                      <p:cBhvr>
                                        <p:cTn id="20" dur="83" decel="50000">
                                          <p:stCondLst>
                                            <p:cond delay="917"/>
                                          </p:stCondLst>
                                        </p:cTn>
                                        <p:tgtEl>
                                          <p:spTgt spid="717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3" name="Content Placeholder 2"/>
          <p:cNvSpPr>
            <a:spLocks noGrp="1"/>
          </p:cNvSpPr>
          <p:nvPr>
            <p:ph idx="1"/>
          </p:nvPr>
        </p:nvSpPr>
        <p:spPr/>
        <p:txBody>
          <a:bodyPr>
            <a:normAutofit fontScale="92500" lnSpcReduction="10000"/>
          </a:bodyPr>
          <a:lstStyle/>
          <a:p>
            <a:pPr marL="457200" indent="-457200">
              <a:buFont typeface="Arial" pitchFamily="34" charset="0"/>
              <a:buChar char="•"/>
            </a:pPr>
            <a:r>
              <a:rPr lang="en-GB" dirty="0" smtClean="0"/>
              <a:t>Distribution Script 1:</a:t>
            </a:r>
          </a:p>
          <a:p>
            <a:pPr lvl="1" indent="0">
              <a:buNone/>
            </a:pPr>
            <a:r>
              <a:rPr lang="en-GB" dirty="0"/>
              <a:t>{</a:t>
            </a:r>
            <a:r>
              <a:rPr lang="en-GB" dirty="0">
                <a:solidFill>
                  <a:srgbClr val="FF0000"/>
                </a:solidFill>
              </a:rPr>
              <a:t>Display</a:t>
            </a:r>
            <a:r>
              <a:rPr lang="en-GB" dirty="0"/>
              <a:t> </a:t>
            </a:r>
            <a:r>
              <a:rPr lang="en-GB" dirty="0" smtClean="0">
                <a:solidFill>
                  <a:srgbClr val="0070C0"/>
                </a:solidFill>
              </a:rPr>
              <a:t>td</a:t>
            </a:r>
            <a:r>
              <a:rPr lang="en-GB" dirty="0" smtClean="0"/>
              <a:t>(</a:t>
            </a:r>
            <a:r>
              <a:rPr lang="en-GB" dirty="0" smtClean="0">
                <a:solidFill>
                  <a:schemeClr val="accent1">
                    <a:lumMod val="75000"/>
                  </a:schemeClr>
                </a:solidFill>
              </a:rPr>
              <a:t>name</a:t>
            </a:r>
            <a:r>
              <a:rPr lang="en-GB" dirty="0" smtClean="0"/>
              <a:t>:p1 </a:t>
            </a:r>
            <a:r>
              <a:rPr lang="en-GB" dirty="0" smtClean="0">
                <a:solidFill>
                  <a:srgbClr val="0070C0"/>
                </a:solidFill>
              </a:rPr>
              <a:t>button</a:t>
            </a:r>
            <a:r>
              <a:rPr lang="en-GB" dirty="0" smtClean="0"/>
              <a:t>(</a:t>
            </a:r>
            <a:r>
              <a:rPr lang="en-GB" dirty="0" err="1" smtClean="0">
                <a:solidFill>
                  <a:schemeClr val="accent1">
                    <a:lumMod val="75000"/>
                  </a:schemeClr>
                </a:solidFill>
              </a:rPr>
              <a:t>name</a:t>
            </a:r>
            <a:r>
              <a:rPr lang="en-GB" dirty="0" err="1" smtClean="0"/>
              <a:t>:b_c</a:t>
            </a:r>
            <a:r>
              <a:rPr lang="en-GB" dirty="0" smtClean="0"/>
              <a:t> </a:t>
            </a:r>
            <a:r>
              <a:rPr lang="en-GB" dirty="0" err="1">
                <a:solidFill>
                  <a:schemeClr val="accent1">
                    <a:lumMod val="75000"/>
                  </a:schemeClr>
                </a:solidFill>
              </a:rPr>
              <a:t>glue</a:t>
            </a:r>
            <a:r>
              <a:rPr lang="en-GB" dirty="0" err="1"/>
              <a:t>:e</a:t>
            </a:r>
            <a:r>
              <a:rPr lang="en-GB" dirty="0"/>
              <a:t> </a:t>
            </a:r>
            <a:r>
              <a:rPr lang="en-GB" dirty="0" err="1">
                <a:solidFill>
                  <a:schemeClr val="accent1">
                    <a:lumMod val="75000"/>
                  </a:schemeClr>
                </a:solidFill>
              </a:rPr>
              <a:t>text</a:t>
            </a:r>
            <a:r>
              <a:rPr lang="en-GB" dirty="0" err="1"/>
              <a:t>:"Create</a:t>
            </a:r>
            <a:r>
              <a:rPr lang="en-GB" dirty="0" smtClean="0"/>
              <a:t>:"))}  </a:t>
            </a:r>
          </a:p>
          <a:p>
            <a:pPr lvl="1" indent="0">
              <a:buNone/>
            </a:pPr>
            <a:r>
              <a:rPr lang="en-GB" dirty="0" smtClean="0"/>
              <a:t>{</a:t>
            </a:r>
            <a:r>
              <a:rPr lang="en-GB" dirty="0" smtClean="0">
                <a:solidFill>
                  <a:srgbClr val="FF0000"/>
                </a:solidFill>
              </a:rPr>
              <a:t>Display</a:t>
            </a:r>
            <a:r>
              <a:rPr lang="en-GB" dirty="0" smtClean="0"/>
              <a:t> </a:t>
            </a:r>
            <a:r>
              <a:rPr lang="en-GB" dirty="0">
                <a:solidFill>
                  <a:srgbClr val="0070C0"/>
                </a:solidFill>
              </a:rPr>
              <a:t>entry</a:t>
            </a:r>
            <a:r>
              <a:rPr lang="en-GB" dirty="0"/>
              <a:t>(</a:t>
            </a:r>
            <a:r>
              <a:rPr lang="en-GB" dirty="0" err="1">
                <a:solidFill>
                  <a:schemeClr val="accent1">
                    <a:lumMod val="75000"/>
                  </a:schemeClr>
                </a:solidFill>
              </a:rPr>
              <a:t>name</a:t>
            </a:r>
            <a:r>
              <a:rPr lang="en-GB" dirty="0" err="1"/>
              <a:t>:e_c</a:t>
            </a:r>
            <a:r>
              <a:rPr lang="en-GB" dirty="0"/>
              <a:t> </a:t>
            </a:r>
            <a:r>
              <a:rPr lang="en-GB" dirty="0" err="1">
                <a:solidFill>
                  <a:schemeClr val="accent1">
                    <a:lumMod val="75000"/>
                  </a:schemeClr>
                </a:solidFill>
              </a:rPr>
              <a:t>glue</a:t>
            </a:r>
            <a:r>
              <a:rPr lang="en-GB" dirty="0" err="1"/>
              <a:t>:w</a:t>
            </a:r>
            <a:r>
              <a:rPr lang="en-GB" dirty="0"/>
              <a:t> </a:t>
            </a:r>
            <a:r>
              <a:rPr lang="en-GB" dirty="0" err="1">
                <a:solidFill>
                  <a:schemeClr val="accent1">
                    <a:lumMod val="75000"/>
                  </a:schemeClr>
                </a:solidFill>
              </a:rPr>
              <a:t>bg</a:t>
            </a:r>
            <a:r>
              <a:rPr lang="en-GB" dirty="0" err="1"/>
              <a:t>:white</a:t>
            </a:r>
            <a:r>
              <a:rPr lang="en-GB" dirty="0"/>
              <a:t> </a:t>
            </a:r>
            <a:r>
              <a:rPr lang="en-GB" dirty="0" err="1" smtClean="0">
                <a:solidFill>
                  <a:schemeClr val="accent1">
                    <a:lumMod val="75000"/>
                  </a:schemeClr>
                </a:solidFill>
              </a:rPr>
              <a:t>init</a:t>
            </a:r>
            <a:r>
              <a:rPr lang="en-GB" dirty="0"/>
              <a:t>:"Own </a:t>
            </a:r>
            <a:r>
              <a:rPr lang="en-GB" dirty="0" smtClean="0"/>
              <a:t>game”</a:t>
            </a:r>
          </a:p>
          <a:p>
            <a:pPr lvl="1" indent="0">
              <a:buNone/>
            </a:pPr>
            <a:r>
              <a:rPr lang="en-GB" dirty="0" smtClean="0"/>
              <a:t>                       </a:t>
            </a:r>
            <a:r>
              <a:rPr lang="en-GB" dirty="0" err="1" smtClean="0">
                <a:solidFill>
                  <a:schemeClr val="accent1">
                    <a:lumMod val="75000"/>
                  </a:schemeClr>
                </a:solidFill>
              </a:rPr>
              <a:t>handle</a:t>
            </a:r>
            <a:r>
              <a:rPr lang="en-GB" dirty="0" err="1" smtClean="0"/>
              <a:t>:HEntry</a:t>
            </a:r>
            <a:r>
              <a:rPr lang="en-GB" dirty="0" smtClean="0"/>
              <a:t> </a:t>
            </a:r>
            <a:r>
              <a:rPr lang="en-GB" dirty="0" err="1" smtClean="0">
                <a:solidFill>
                  <a:schemeClr val="accent1">
                    <a:lumMod val="75000"/>
                  </a:schemeClr>
                </a:solidFill>
              </a:rPr>
              <a:t>return</a:t>
            </a:r>
            <a:r>
              <a:rPr lang="en-GB" dirty="0" err="1" smtClean="0"/>
              <a:t>:R</a:t>
            </a:r>
            <a:r>
              <a:rPr lang="en-GB" dirty="0" smtClean="0"/>
              <a:t>)</a:t>
            </a:r>
          </a:p>
          <a:p>
            <a:pPr lvl="1" indent="0">
              <a:buNone/>
            </a:pPr>
            <a:r>
              <a:rPr lang="en-GB" dirty="0" smtClean="0"/>
              <a:t> #p1}</a:t>
            </a:r>
          </a:p>
          <a:p>
            <a:pPr lvl="1" indent="0">
              <a:buNone/>
            </a:pPr>
            <a:r>
              <a:rPr lang="en-GB" dirty="0" smtClean="0"/>
              <a:t>{</a:t>
            </a:r>
            <a:r>
              <a:rPr lang="en-GB" dirty="0">
                <a:solidFill>
                  <a:srgbClr val="FF0000"/>
                </a:solidFill>
              </a:rPr>
              <a:t>Display</a:t>
            </a:r>
            <a:r>
              <a:rPr lang="en-GB" dirty="0"/>
              <a:t> </a:t>
            </a:r>
            <a:r>
              <a:rPr lang="en-GB" dirty="0" err="1">
                <a:solidFill>
                  <a:srgbClr val="0070C0"/>
                </a:solidFill>
              </a:rPr>
              <a:t>lr</a:t>
            </a:r>
            <a:r>
              <a:rPr lang="en-GB" dirty="0"/>
              <a:t>(</a:t>
            </a:r>
            <a:r>
              <a:rPr lang="en-GB" dirty="0" err="1">
                <a:solidFill>
                  <a:schemeClr val="accent1">
                    <a:lumMod val="75000"/>
                  </a:schemeClr>
                </a:solidFill>
              </a:rPr>
              <a:t>name</a:t>
            </a:r>
            <a:r>
              <a:rPr lang="en-GB" dirty="0" err="1"/>
              <a:t>:create_game</a:t>
            </a:r>
            <a:r>
              <a:rPr lang="en-GB" dirty="0"/>
              <a:t> </a:t>
            </a:r>
            <a:r>
              <a:rPr lang="en-GB" dirty="0" err="1"/>
              <a:t>b_c</a:t>
            </a:r>
            <a:r>
              <a:rPr lang="en-GB" dirty="0"/>
              <a:t> </a:t>
            </a:r>
            <a:r>
              <a:rPr lang="en-GB" dirty="0" err="1"/>
              <a:t>e_c</a:t>
            </a:r>
            <a:r>
              <a:rPr lang="en-GB" dirty="0"/>
              <a:t>)#p1</a:t>
            </a:r>
            <a:r>
              <a:rPr lang="en-GB" dirty="0" smtClean="0"/>
              <a:t>}</a:t>
            </a:r>
          </a:p>
          <a:p>
            <a:pPr lvl="1" indent="0">
              <a:buNone/>
            </a:pPr>
            <a:r>
              <a:rPr lang="en-GB" dirty="0" smtClean="0"/>
              <a:t>{</a:t>
            </a:r>
            <a:r>
              <a:rPr lang="en-GB" dirty="0">
                <a:solidFill>
                  <a:srgbClr val="FF0000"/>
                </a:solidFill>
              </a:rPr>
              <a:t>Display</a:t>
            </a:r>
            <a:r>
              <a:rPr lang="en-GB" dirty="0"/>
              <a:t> </a:t>
            </a:r>
            <a:r>
              <a:rPr lang="en-GB" dirty="0" smtClean="0">
                <a:solidFill>
                  <a:srgbClr val="0070C0"/>
                </a:solidFill>
              </a:rPr>
              <a:t>td</a:t>
            </a:r>
            <a:r>
              <a:rPr lang="en-GB" dirty="0" smtClean="0"/>
              <a:t>(</a:t>
            </a:r>
            <a:r>
              <a:rPr lang="en-GB" dirty="0" smtClean="0">
                <a:solidFill>
                  <a:schemeClr val="accent1">
                    <a:lumMod val="75000"/>
                  </a:schemeClr>
                </a:solidFill>
              </a:rPr>
              <a:t>name</a:t>
            </a:r>
            <a:r>
              <a:rPr lang="en-GB" dirty="0" smtClean="0"/>
              <a:t>:p1 </a:t>
            </a:r>
            <a:r>
              <a:rPr lang="en-GB" dirty="0" err="1" smtClean="0"/>
              <a:t>create_game</a:t>
            </a:r>
            <a:r>
              <a:rPr lang="en-GB" dirty="0" smtClean="0"/>
              <a:t> </a:t>
            </a:r>
            <a:r>
              <a:rPr lang="en-GB" dirty="0" smtClean="0">
                <a:solidFill>
                  <a:srgbClr val="0070C0"/>
                </a:solidFill>
              </a:rPr>
              <a:t>td</a:t>
            </a:r>
            <a:r>
              <a:rPr lang="en-GB" dirty="0" smtClean="0"/>
              <a:t>(</a:t>
            </a:r>
            <a:r>
              <a:rPr lang="en-GB" dirty="0" err="1" smtClean="0">
                <a:solidFill>
                  <a:schemeClr val="accent1">
                    <a:lumMod val="75000"/>
                  </a:schemeClr>
                </a:solidFill>
              </a:rPr>
              <a:t>name</a:t>
            </a:r>
            <a:r>
              <a:rPr lang="en-GB" dirty="0" err="1" smtClean="0"/>
              <a:t>:join</a:t>
            </a:r>
            <a:r>
              <a:rPr lang="en-GB" dirty="0" smtClean="0"/>
              <a:t>)</a:t>
            </a:r>
          </a:p>
          <a:p>
            <a:pPr lvl="1" indent="0">
              <a:buNone/>
            </a:pPr>
            <a:r>
              <a:rPr lang="en-GB" dirty="0"/>
              <a:t> </a:t>
            </a:r>
            <a:r>
              <a:rPr lang="en-GB" dirty="0" smtClean="0"/>
              <a:t>             </a:t>
            </a:r>
            <a:r>
              <a:rPr lang="en-GB" dirty="0" smtClean="0">
                <a:solidFill>
                  <a:srgbClr val="0070C0"/>
                </a:solidFill>
              </a:rPr>
              <a:t>label</a:t>
            </a:r>
            <a:r>
              <a:rPr lang="en-GB" dirty="0" smtClean="0"/>
              <a:t>(</a:t>
            </a:r>
            <a:r>
              <a:rPr lang="en-GB" dirty="0" err="1" smtClean="0">
                <a:solidFill>
                  <a:schemeClr val="accent1">
                    <a:lumMod val="75000"/>
                  </a:schemeClr>
                </a:solidFill>
              </a:rPr>
              <a:t>name</a:t>
            </a:r>
            <a:r>
              <a:rPr lang="en-GB" dirty="0" err="1" smtClean="0"/>
              <a:t>:status</a:t>
            </a:r>
            <a:r>
              <a:rPr lang="en-GB" dirty="0" smtClean="0"/>
              <a:t> </a:t>
            </a:r>
            <a:r>
              <a:rPr lang="en-GB" dirty="0" err="1" smtClean="0">
                <a:solidFill>
                  <a:schemeClr val="accent1">
                    <a:lumMod val="75000"/>
                  </a:schemeClr>
                </a:solidFill>
              </a:rPr>
              <a:t>glue</a:t>
            </a:r>
            <a:r>
              <a:rPr lang="en-GB" dirty="0" err="1" smtClean="0"/>
              <a:t>:swe</a:t>
            </a:r>
            <a:r>
              <a:rPr lang="en-GB" dirty="0" smtClean="0"/>
              <a:t> </a:t>
            </a:r>
            <a:r>
              <a:rPr lang="en-GB" dirty="0" err="1" smtClean="0">
                <a:solidFill>
                  <a:schemeClr val="accent1">
                    <a:lumMod val="75000"/>
                  </a:schemeClr>
                </a:solidFill>
              </a:rPr>
              <a:t>text</a:t>
            </a:r>
            <a:r>
              <a:rPr lang="en-GB" dirty="0" err="1" smtClean="0"/>
              <a:t>:"Waiting</a:t>
            </a:r>
            <a:r>
              <a:rPr lang="en-GB" dirty="0" smtClean="0"/>
              <a:t> for a game“</a:t>
            </a:r>
          </a:p>
          <a:p>
            <a:pPr lvl="1" indent="0">
              <a:buNone/>
            </a:pPr>
            <a:r>
              <a:rPr lang="en-GB" dirty="0"/>
              <a:t> </a:t>
            </a:r>
            <a:r>
              <a:rPr lang="en-GB" dirty="0" smtClean="0"/>
              <a:t>                      </a:t>
            </a:r>
            <a:r>
              <a:rPr lang="en-GB" dirty="0" err="1" smtClean="0">
                <a:solidFill>
                  <a:schemeClr val="accent1">
                    <a:lumMod val="75000"/>
                  </a:schemeClr>
                </a:solidFill>
              </a:rPr>
              <a:t>bg</a:t>
            </a:r>
            <a:r>
              <a:rPr lang="en-GB" dirty="0" err="1" smtClean="0"/>
              <a:t>:white</a:t>
            </a:r>
            <a:r>
              <a:rPr lang="en-GB" dirty="0" smtClean="0"/>
              <a:t>) ) </a:t>
            </a:r>
          </a:p>
          <a:p>
            <a:pPr lvl="1" indent="0">
              <a:buNone/>
            </a:pPr>
            <a:r>
              <a:rPr lang="en-GB" dirty="0" smtClean="0"/>
              <a:t>}</a:t>
            </a:r>
          </a:p>
          <a:p>
            <a:pPr lvl="1" indent="0">
              <a:buNone/>
            </a:pPr>
            <a:r>
              <a:rPr lang="en-GB" dirty="0" smtClean="0"/>
              <a:t>for </a:t>
            </a:r>
            <a:r>
              <a:rPr lang="en-GB" dirty="0"/>
              <a:t>I in {</a:t>
            </a:r>
            <a:r>
              <a:rPr lang="en-GB" dirty="0" err="1"/>
              <a:t>DiscoverGames</a:t>
            </a:r>
            <a:r>
              <a:rPr lang="en-GB" dirty="0"/>
              <a:t>} </a:t>
            </a:r>
            <a:r>
              <a:rPr lang="en-GB" dirty="0" smtClean="0"/>
              <a:t>do</a:t>
            </a:r>
          </a:p>
          <a:p>
            <a:pPr lvl="2" indent="0">
              <a:buNone/>
            </a:pPr>
            <a:r>
              <a:rPr lang="en-GB" dirty="0" smtClean="0"/>
              <a:t>{</a:t>
            </a:r>
            <a:r>
              <a:rPr lang="en-GB" dirty="0" smtClean="0">
                <a:solidFill>
                  <a:srgbClr val="FF0000"/>
                </a:solidFill>
              </a:rPr>
              <a:t>Display</a:t>
            </a:r>
            <a:r>
              <a:rPr lang="en-GB" dirty="0" smtClean="0"/>
              <a:t> </a:t>
            </a:r>
            <a:r>
              <a:rPr lang="en-GB" dirty="0" smtClean="0">
                <a:solidFill>
                  <a:srgbClr val="0070C0"/>
                </a:solidFill>
              </a:rPr>
              <a:t>button</a:t>
            </a:r>
            <a:r>
              <a:rPr lang="en-GB" dirty="0" smtClean="0"/>
              <a:t>(</a:t>
            </a:r>
            <a:r>
              <a:rPr lang="en-GB" dirty="0" err="1" smtClean="0">
                <a:solidFill>
                  <a:schemeClr val="accent1">
                    <a:lumMod val="75000"/>
                  </a:schemeClr>
                </a:solidFill>
              </a:rPr>
              <a:t>name</a:t>
            </a:r>
            <a:r>
              <a:rPr lang="en-GB" dirty="0" err="1" smtClean="0"/>
              <a:t>:b#I</a:t>
            </a:r>
            <a:r>
              <a:rPr lang="en-GB" dirty="0" smtClean="0"/>
              <a:t> </a:t>
            </a:r>
            <a:r>
              <a:rPr lang="en-GB" dirty="0" err="1">
                <a:solidFill>
                  <a:schemeClr val="accent1">
                    <a:lumMod val="75000"/>
                  </a:schemeClr>
                </a:solidFill>
              </a:rPr>
              <a:t>glue</a:t>
            </a:r>
            <a:r>
              <a:rPr lang="en-GB" dirty="0" err="1"/>
              <a:t>:nswe</a:t>
            </a:r>
            <a:r>
              <a:rPr lang="en-GB" dirty="0"/>
              <a:t> </a:t>
            </a:r>
            <a:r>
              <a:rPr lang="en-GB" dirty="0" err="1" smtClean="0">
                <a:solidFill>
                  <a:schemeClr val="accent1">
                    <a:lumMod val="75000"/>
                  </a:schemeClr>
                </a:solidFill>
              </a:rPr>
              <a:t>text</a:t>
            </a:r>
            <a:r>
              <a:rPr lang="en-GB" dirty="0" err="1"/>
              <a:t>:"Join</a:t>
            </a:r>
            <a:r>
              <a:rPr lang="en-GB" dirty="0"/>
              <a:t> "#I} #</a:t>
            </a:r>
            <a:r>
              <a:rPr lang="en-GB" dirty="0" smtClean="0"/>
              <a:t>join}</a:t>
            </a:r>
          </a:p>
          <a:p>
            <a:pPr lvl="1" indent="0">
              <a:buNone/>
            </a:pPr>
            <a:r>
              <a:rPr lang="en-GB" dirty="0" smtClean="0"/>
              <a:t>end </a:t>
            </a:r>
            <a:endParaRPr lang="en-GB" dirty="0"/>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23</a:t>
            </a:fld>
            <a:endParaRPr lang="fr-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921" y="1123206"/>
            <a:ext cx="269557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414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3" name="Content Placeholder 2"/>
          <p:cNvSpPr>
            <a:spLocks noGrp="1"/>
          </p:cNvSpPr>
          <p:nvPr>
            <p:ph idx="1"/>
          </p:nvPr>
        </p:nvSpPr>
        <p:spPr/>
        <p:txBody>
          <a:bodyPr/>
          <a:lstStyle/>
          <a:p>
            <a:pPr marL="457200" indent="-457200">
              <a:buFont typeface="Arial" pitchFamily="34" charset="0"/>
              <a:buChar char="•"/>
            </a:pPr>
            <a:r>
              <a:rPr lang="en-GB" dirty="0" smtClean="0"/>
              <a:t>A distributed Pictionary:</a:t>
            </a:r>
          </a:p>
          <a:p>
            <a:pPr marL="457200" indent="-457200">
              <a:buFont typeface="Arial" pitchFamily="34" charset="0"/>
              <a:buChar char="•"/>
            </a:pPr>
            <a:endParaRPr lang="en-GB" dirty="0"/>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24</a:t>
            </a:fld>
            <a:endParaRPr lang="fr-BE"/>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577233"/>
            <a:ext cx="45529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611560" y="2420888"/>
            <a:ext cx="216025" cy="2160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sp>
        <p:nvSpPr>
          <p:cNvPr id="8" name="Rounded Rectangle 7"/>
          <p:cNvSpPr/>
          <p:nvPr/>
        </p:nvSpPr>
        <p:spPr>
          <a:xfrm>
            <a:off x="442144" y="3356992"/>
            <a:ext cx="2016224"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No game started</a:t>
            </a:r>
            <a:endParaRPr lang="en-GB" dirty="0"/>
          </a:p>
        </p:txBody>
      </p:sp>
      <p:cxnSp>
        <p:nvCxnSpPr>
          <p:cNvPr id="10" name="Straight Arrow Connector 9"/>
          <p:cNvCxnSpPr>
            <a:stCxn id="7" idx="4"/>
          </p:cNvCxnSpPr>
          <p:nvPr/>
        </p:nvCxnSpPr>
        <p:spPr>
          <a:xfrm>
            <a:off x="719573" y="2636913"/>
            <a:ext cx="10604" cy="720079"/>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11" name="TextBox 10"/>
          <p:cNvSpPr txBox="1"/>
          <p:nvPr/>
        </p:nvSpPr>
        <p:spPr>
          <a:xfrm>
            <a:off x="971600" y="2564904"/>
            <a:ext cx="1689886" cy="369332"/>
          </a:xfrm>
          <a:prstGeom prst="rect">
            <a:avLst/>
          </a:prstGeom>
          <a:noFill/>
        </p:spPr>
        <p:txBody>
          <a:bodyPr wrap="none" rtlCol="0">
            <a:spAutoFit/>
          </a:bodyPr>
          <a:lstStyle/>
          <a:p>
            <a:r>
              <a:rPr lang="en-GB" dirty="0" smtClean="0"/>
              <a:t>Player connects</a:t>
            </a:r>
            <a:endParaRPr lang="en-GB" dirty="0"/>
          </a:p>
        </p:txBody>
      </p:sp>
      <p:sp>
        <p:nvSpPr>
          <p:cNvPr id="15" name="Rounded Rectangle 14"/>
          <p:cNvSpPr/>
          <p:nvPr/>
        </p:nvSpPr>
        <p:spPr>
          <a:xfrm>
            <a:off x="448263" y="5013176"/>
            <a:ext cx="2016224"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Game started</a:t>
            </a:r>
            <a:endParaRPr lang="en-GB" dirty="0"/>
          </a:p>
        </p:txBody>
      </p:sp>
      <p:cxnSp>
        <p:nvCxnSpPr>
          <p:cNvPr id="16" name="Straight Arrow Connector 15"/>
          <p:cNvCxnSpPr>
            <a:stCxn id="8" idx="2"/>
            <a:endCxn id="15" idx="0"/>
          </p:cNvCxnSpPr>
          <p:nvPr/>
        </p:nvCxnSpPr>
        <p:spPr>
          <a:xfrm>
            <a:off x="1450256" y="4149080"/>
            <a:ext cx="6119" cy="864096"/>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3" name="Straight Arrow Connector 22"/>
          <p:cNvCxnSpPr>
            <a:stCxn id="7171" idx="0"/>
          </p:cNvCxnSpPr>
          <p:nvPr/>
        </p:nvCxnSpPr>
        <p:spPr>
          <a:xfrm flipH="1">
            <a:off x="6372200" y="2577233"/>
            <a:ext cx="116235" cy="7797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Curved Down Arrow 23"/>
          <p:cNvSpPr/>
          <p:nvPr/>
        </p:nvSpPr>
        <p:spPr>
          <a:xfrm>
            <a:off x="990881" y="2996952"/>
            <a:ext cx="540000" cy="360000"/>
          </a:xfrm>
          <a:prstGeom prst="curvedDown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solidFill>
                <a:schemeClr val="tx1"/>
              </a:solidFill>
            </a:endParaRPr>
          </a:p>
        </p:txBody>
      </p:sp>
      <p:sp>
        <p:nvSpPr>
          <p:cNvPr id="22" name="TextBox 21"/>
          <p:cNvSpPr txBox="1"/>
          <p:nvPr/>
        </p:nvSpPr>
        <p:spPr>
          <a:xfrm>
            <a:off x="4788024" y="1882924"/>
            <a:ext cx="3601435"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smtClean="0"/>
              <a:t>Event: Player2 connects</a:t>
            </a:r>
          </a:p>
          <a:p>
            <a:r>
              <a:rPr lang="en-GB" dirty="0" smtClean="0"/>
              <a:t>Action: execute Distribution Script 2</a:t>
            </a:r>
            <a:endParaRPr lang="en-GB" dirty="0"/>
          </a:p>
        </p:txBody>
      </p:sp>
      <p:sp>
        <p:nvSpPr>
          <p:cNvPr id="18" name="TextBox 17"/>
          <p:cNvSpPr txBox="1"/>
          <p:nvPr/>
        </p:nvSpPr>
        <p:spPr>
          <a:xfrm>
            <a:off x="1547664" y="4221088"/>
            <a:ext cx="2664296" cy="646331"/>
          </a:xfrm>
          <a:prstGeom prst="rect">
            <a:avLst/>
          </a:prstGeom>
          <a:noFill/>
        </p:spPr>
        <p:txBody>
          <a:bodyPr wrap="square" rtlCol="0">
            <a:spAutoFit/>
          </a:bodyPr>
          <a:lstStyle/>
          <a:p>
            <a:r>
              <a:rPr lang="en-GB" dirty="0" smtClean="0"/>
              <a:t>Condition: More than 2 players connected</a:t>
            </a:r>
            <a:endParaRPr lang="en-GB" dirty="0"/>
          </a:p>
        </p:txBody>
      </p:sp>
    </p:spTree>
    <p:extLst>
      <p:ext uri="{BB962C8B-B14F-4D97-AF65-F5344CB8AC3E}">
        <p14:creationId xmlns:p14="http://schemas.microsoft.com/office/powerpoint/2010/main" val="381209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down)">
                                      <p:cBhvr>
                                        <p:cTn id="7" dur="290">
                                          <p:stCondLst>
                                            <p:cond delay="0"/>
                                          </p:stCondLst>
                                        </p:cTn>
                                        <p:tgtEl>
                                          <p:spTgt spid="7171"/>
                                        </p:tgtEl>
                                      </p:cBhvr>
                                    </p:animEffect>
                                    <p:anim calcmode="lin" valueType="num">
                                      <p:cBhvr>
                                        <p:cTn id="8" dur="911" tmFilter="0,0; 0.14,0.36; 0.43,0.73; 0.71,0.91; 1.0,1.0">
                                          <p:stCondLst>
                                            <p:cond delay="0"/>
                                          </p:stCondLst>
                                        </p:cTn>
                                        <p:tgtEl>
                                          <p:spTgt spid="717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17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17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17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171"/>
                                        </p:tgtEl>
                                        <p:attrNameLst>
                                          <p:attrName>ppt_y</p:attrName>
                                        </p:attrNameLst>
                                      </p:cBhvr>
                                      <p:tavLst>
                                        <p:tav tm="0" fmla="#ppt_y-sin(pi*$)/81">
                                          <p:val>
                                            <p:fltVal val="0"/>
                                          </p:val>
                                        </p:tav>
                                        <p:tav tm="100000">
                                          <p:val>
                                            <p:fltVal val="1"/>
                                          </p:val>
                                        </p:tav>
                                      </p:tavLst>
                                    </p:anim>
                                    <p:animScale>
                                      <p:cBhvr>
                                        <p:cTn id="13" dur="13">
                                          <p:stCondLst>
                                            <p:cond delay="325"/>
                                          </p:stCondLst>
                                        </p:cTn>
                                        <p:tgtEl>
                                          <p:spTgt spid="7171"/>
                                        </p:tgtEl>
                                      </p:cBhvr>
                                      <p:to x="100000" y="60000"/>
                                    </p:animScale>
                                    <p:animScale>
                                      <p:cBhvr>
                                        <p:cTn id="14" dur="83" decel="50000">
                                          <p:stCondLst>
                                            <p:cond delay="338"/>
                                          </p:stCondLst>
                                        </p:cTn>
                                        <p:tgtEl>
                                          <p:spTgt spid="7171"/>
                                        </p:tgtEl>
                                      </p:cBhvr>
                                      <p:to x="100000" y="100000"/>
                                    </p:animScale>
                                    <p:animScale>
                                      <p:cBhvr>
                                        <p:cTn id="15" dur="13">
                                          <p:stCondLst>
                                            <p:cond delay="656"/>
                                          </p:stCondLst>
                                        </p:cTn>
                                        <p:tgtEl>
                                          <p:spTgt spid="7171"/>
                                        </p:tgtEl>
                                      </p:cBhvr>
                                      <p:to x="100000" y="80000"/>
                                    </p:animScale>
                                    <p:animScale>
                                      <p:cBhvr>
                                        <p:cTn id="16" dur="83" decel="50000">
                                          <p:stCondLst>
                                            <p:cond delay="669"/>
                                          </p:stCondLst>
                                        </p:cTn>
                                        <p:tgtEl>
                                          <p:spTgt spid="7171"/>
                                        </p:tgtEl>
                                      </p:cBhvr>
                                      <p:to x="100000" y="100000"/>
                                    </p:animScale>
                                    <p:animScale>
                                      <p:cBhvr>
                                        <p:cTn id="17" dur="13">
                                          <p:stCondLst>
                                            <p:cond delay="821"/>
                                          </p:stCondLst>
                                        </p:cTn>
                                        <p:tgtEl>
                                          <p:spTgt spid="7171"/>
                                        </p:tgtEl>
                                      </p:cBhvr>
                                      <p:to x="100000" y="90000"/>
                                    </p:animScale>
                                    <p:animScale>
                                      <p:cBhvr>
                                        <p:cTn id="18" dur="83" decel="50000">
                                          <p:stCondLst>
                                            <p:cond delay="834"/>
                                          </p:stCondLst>
                                        </p:cTn>
                                        <p:tgtEl>
                                          <p:spTgt spid="7171"/>
                                        </p:tgtEl>
                                      </p:cBhvr>
                                      <p:to x="100000" y="100000"/>
                                    </p:animScale>
                                    <p:animScale>
                                      <p:cBhvr>
                                        <p:cTn id="19" dur="13">
                                          <p:stCondLst>
                                            <p:cond delay="904"/>
                                          </p:stCondLst>
                                        </p:cTn>
                                        <p:tgtEl>
                                          <p:spTgt spid="7171"/>
                                        </p:tgtEl>
                                      </p:cBhvr>
                                      <p:to x="100000" y="95000"/>
                                    </p:animScale>
                                    <p:animScale>
                                      <p:cBhvr>
                                        <p:cTn id="20" dur="83" decel="50000">
                                          <p:stCondLst>
                                            <p:cond delay="917"/>
                                          </p:stCondLst>
                                        </p:cTn>
                                        <p:tgtEl>
                                          <p:spTgt spid="717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3" name="Content Placeholder 2"/>
          <p:cNvSpPr>
            <a:spLocks noGrp="1"/>
          </p:cNvSpPr>
          <p:nvPr>
            <p:ph idx="1"/>
          </p:nvPr>
        </p:nvSpPr>
        <p:spPr/>
        <p:txBody>
          <a:bodyPr>
            <a:normAutofit/>
          </a:bodyPr>
          <a:lstStyle/>
          <a:p>
            <a:pPr marL="457200" indent="-457200">
              <a:buFont typeface="Arial" pitchFamily="34" charset="0"/>
              <a:buChar char="•"/>
            </a:pPr>
            <a:r>
              <a:rPr lang="en-GB" dirty="0" smtClean="0"/>
              <a:t>Distribution Script 2:</a:t>
            </a:r>
          </a:p>
          <a:p>
            <a:pPr lvl="1" indent="0">
              <a:buNone/>
            </a:pPr>
            <a:r>
              <a:rPr lang="en-GB" dirty="0"/>
              <a:t>{</a:t>
            </a:r>
            <a:r>
              <a:rPr lang="en-GB" dirty="0">
                <a:solidFill>
                  <a:srgbClr val="FF0000"/>
                </a:solidFill>
              </a:rPr>
              <a:t>Copy</a:t>
            </a:r>
            <a:r>
              <a:rPr lang="en-GB" dirty="0"/>
              <a:t> p1 </a:t>
            </a:r>
            <a:r>
              <a:rPr lang="en-GB" dirty="0">
                <a:solidFill>
                  <a:srgbClr val="0070C0"/>
                </a:solidFill>
              </a:rPr>
              <a:t>td(name:p2</a:t>
            </a:r>
            <a:r>
              <a:rPr lang="en-GB" dirty="0"/>
              <a:t>)} </a:t>
            </a:r>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25</a:t>
            </a:fld>
            <a:endParaRPr lang="fr-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921" y="1123206"/>
            <a:ext cx="269557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182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3" name="Content Placeholder 2"/>
          <p:cNvSpPr>
            <a:spLocks noGrp="1"/>
          </p:cNvSpPr>
          <p:nvPr>
            <p:ph idx="1"/>
          </p:nvPr>
        </p:nvSpPr>
        <p:spPr/>
        <p:txBody>
          <a:bodyPr/>
          <a:lstStyle/>
          <a:p>
            <a:pPr marL="457200" indent="-457200">
              <a:buFont typeface="Arial" pitchFamily="34" charset="0"/>
              <a:buChar char="•"/>
            </a:pPr>
            <a:r>
              <a:rPr lang="en-GB" dirty="0" smtClean="0"/>
              <a:t>A distributed Pictionary:</a:t>
            </a:r>
          </a:p>
          <a:p>
            <a:pPr marL="457200" indent="-457200">
              <a:buFont typeface="Arial" pitchFamily="34" charset="0"/>
              <a:buChar char="•"/>
            </a:pPr>
            <a:endParaRPr lang="en-GB" dirty="0"/>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26</a:t>
            </a:fld>
            <a:endParaRPr lang="fr-BE"/>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577233"/>
            <a:ext cx="45529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611560" y="2420888"/>
            <a:ext cx="216025" cy="2160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sp>
        <p:nvSpPr>
          <p:cNvPr id="8" name="Rounded Rectangle 7"/>
          <p:cNvSpPr/>
          <p:nvPr/>
        </p:nvSpPr>
        <p:spPr>
          <a:xfrm>
            <a:off x="442144" y="3356992"/>
            <a:ext cx="2016224"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No game started</a:t>
            </a:r>
            <a:endParaRPr lang="en-GB" dirty="0"/>
          </a:p>
        </p:txBody>
      </p:sp>
      <p:cxnSp>
        <p:nvCxnSpPr>
          <p:cNvPr id="10" name="Straight Arrow Connector 9"/>
          <p:cNvCxnSpPr>
            <a:stCxn id="7" idx="4"/>
          </p:cNvCxnSpPr>
          <p:nvPr/>
        </p:nvCxnSpPr>
        <p:spPr>
          <a:xfrm>
            <a:off x="719573" y="2636913"/>
            <a:ext cx="10604" cy="720079"/>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11" name="TextBox 10"/>
          <p:cNvSpPr txBox="1"/>
          <p:nvPr/>
        </p:nvSpPr>
        <p:spPr>
          <a:xfrm>
            <a:off x="971600" y="2564904"/>
            <a:ext cx="1689886" cy="369332"/>
          </a:xfrm>
          <a:prstGeom prst="rect">
            <a:avLst/>
          </a:prstGeom>
          <a:noFill/>
        </p:spPr>
        <p:txBody>
          <a:bodyPr wrap="none" rtlCol="0">
            <a:spAutoFit/>
          </a:bodyPr>
          <a:lstStyle/>
          <a:p>
            <a:r>
              <a:rPr lang="en-GB" dirty="0" smtClean="0"/>
              <a:t>Player connects</a:t>
            </a:r>
            <a:endParaRPr lang="en-GB" dirty="0"/>
          </a:p>
        </p:txBody>
      </p:sp>
      <p:sp>
        <p:nvSpPr>
          <p:cNvPr id="15" name="Rounded Rectangle 14"/>
          <p:cNvSpPr/>
          <p:nvPr/>
        </p:nvSpPr>
        <p:spPr>
          <a:xfrm>
            <a:off x="448263" y="5013176"/>
            <a:ext cx="2016224"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Game started</a:t>
            </a:r>
            <a:endParaRPr lang="en-GB" dirty="0"/>
          </a:p>
        </p:txBody>
      </p:sp>
      <p:cxnSp>
        <p:nvCxnSpPr>
          <p:cNvPr id="16" name="Straight Arrow Connector 15"/>
          <p:cNvCxnSpPr>
            <a:stCxn id="8" idx="2"/>
            <a:endCxn id="15" idx="0"/>
          </p:cNvCxnSpPr>
          <p:nvPr/>
        </p:nvCxnSpPr>
        <p:spPr>
          <a:xfrm>
            <a:off x="1450256" y="4149080"/>
            <a:ext cx="6119" cy="864096"/>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3" name="Straight Arrow Connector 22"/>
          <p:cNvCxnSpPr>
            <a:stCxn id="7171" idx="0"/>
          </p:cNvCxnSpPr>
          <p:nvPr/>
        </p:nvCxnSpPr>
        <p:spPr>
          <a:xfrm>
            <a:off x="6488435" y="2577233"/>
            <a:ext cx="315813" cy="20759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Curved Down Arrow 23"/>
          <p:cNvSpPr/>
          <p:nvPr/>
        </p:nvSpPr>
        <p:spPr>
          <a:xfrm>
            <a:off x="990881" y="2996952"/>
            <a:ext cx="540000" cy="360000"/>
          </a:xfrm>
          <a:prstGeom prst="curvedDown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solidFill>
                <a:schemeClr val="tx1"/>
              </a:solidFill>
            </a:endParaRPr>
          </a:p>
        </p:txBody>
      </p:sp>
      <p:sp>
        <p:nvSpPr>
          <p:cNvPr id="22" name="TextBox 21"/>
          <p:cNvSpPr txBox="1"/>
          <p:nvPr/>
        </p:nvSpPr>
        <p:spPr>
          <a:xfrm>
            <a:off x="4788024" y="1882924"/>
            <a:ext cx="3601435"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smtClean="0"/>
              <a:t>Event: Player1 or 2 starts the game</a:t>
            </a:r>
          </a:p>
          <a:p>
            <a:r>
              <a:rPr lang="en-GB" dirty="0" smtClean="0"/>
              <a:t>Action: execute Distribution Script 3</a:t>
            </a:r>
            <a:endParaRPr lang="en-GB" dirty="0"/>
          </a:p>
        </p:txBody>
      </p:sp>
      <p:sp>
        <p:nvSpPr>
          <p:cNvPr id="18" name="TextBox 17"/>
          <p:cNvSpPr txBox="1"/>
          <p:nvPr/>
        </p:nvSpPr>
        <p:spPr>
          <a:xfrm>
            <a:off x="1547664" y="4221088"/>
            <a:ext cx="2664296" cy="646331"/>
          </a:xfrm>
          <a:prstGeom prst="rect">
            <a:avLst/>
          </a:prstGeom>
          <a:noFill/>
        </p:spPr>
        <p:txBody>
          <a:bodyPr wrap="square" rtlCol="0">
            <a:spAutoFit/>
          </a:bodyPr>
          <a:lstStyle/>
          <a:p>
            <a:r>
              <a:rPr lang="en-GB" dirty="0" smtClean="0"/>
              <a:t>Condition: More than 2 players connected</a:t>
            </a:r>
            <a:endParaRPr lang="en-GB" dirty="0"/>
          </a:p>
        </p:txBody>
      </p:sp>
    </p:spTree>
    <p:extLst>
      <p:ext uri="{BB962C8B-B14F-4D97-AF65-F5344CB8AC3E}">
        <p14:creationId xmlns:p14="http://schemas.microsoft.com/office/powerpoint/2010/main" val="358099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down)">
                                      <p:cBhvr>
                                        <p:cTn id="7" dur="290">
                                          <p:stCondLst>
                                            <p:cond delay="0"/>
                                          </p:stCondLst>
                                        </p:cTn>
                                        <p:tgtEl>
                                          <p:spTgt spid="7171"/>
                                        </p:tgtEl>
                                      </p:cBhvr>
                                    </p:animEffect>
                                    <p:anim calcmode="lin" valueType="num">
                                      <p:cBhvr>
                                        <p:cTn id="8" dur="911" tmFilter="0,0; 0.14,0.36; 0.43,0.73; 0.71,0.91; 1.0,1.0">
                                          <p:stCondLst>
                                            <p:cond delay="0"/>
                                          </p:stCondLst>
                                        </p:cTn>
                                        <p:tgtEl>
                                          <p:spTgt spid="717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17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17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17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171"/>
                                        </p:tgtEl>
                                        <p:attrNameLst>
                                          <p:attrName>ppt_y</p:attrName>
                                        </p:attrNameLst>
                                      </p:cBhvr>
                                      <p:tavLst>
                                        <p:tav tm="0" fmla="#ppt_y-sin(pi*$)/81">
                                          <p:val>
                                            <p:fltVal val="0"/>
                                          </p:val>
                                        </p:tav>
                                        <p:tav tm="100000">
                                          <p:val>
                                            <p:fltVal val="1"/>
                                          </p:val>
                                        </p:tav>
                                      </p:tavLst>
                                    </p:anim>
                                    <p:animScale>
                                      <p:cBhvr>
                                        <p:cTn id="13" dur="13">
                                          <p:stCondLst>
                                            <p:cond delay="325"/>
                                          </p:stCondLst>
                                        </p:cTn>
                                        <p:tgtEl>
                                          <p:spTgt spid="7171"/>
                                        </p:tgtEl>
                                      </p:cBhvr>
                                      <p:to x="100000" y="60000"/>
                                    </p:animScale>
                                    <p:animScale>
                                      <p:cBhvr>
                                        <p:cTn id="14" dur="83" decel="50000">
                                          <p:stCondLst>
                                            <p:cond delay="338"/>
                                          </p:stCondLst>
                                        </p:cTn>
                                        <p:tgtEl>
                                          <p:spTgt spid="7171"/>
                                        </p:tgtEl>
                                      </p:cBhvr>
                                      <p:to x="100000" y="100000"/>
                                    </p:animScale>
                                    <p:animScale>
                                      <p:cBhvr>
                                        <p:cTn id="15" dur="13">
                                          <p:stCondLst>
                                            <p:cond delay="656"/>
                                          </p:stCondLst>
                                        </p:cTn>
                                        <p:tgtEl>
                                          <p:spTgt spid="7171"/>
                                        </p:tgtEl>
                                      </p:cBhvr>
                                      <p:to x="100000" y="80000"/>
                                    </p:animScale>
                                    <p:animScale>
                                      <p:cBhvr>
                                        <p:cTn id="16" dur="83" decel="50000">
                                          <p:stCondLst>
                                            <p:cond delay="669"/>
                                          </p:stCondLst>
                                        </p:cTn>
                                        <p:tgtEl>
                                          <p:spTgt spid="7171"/>
                                        </p:tgtEl>
                                      </p:cBhvr>
                                      <p:to x="100000" y="100000"/>
                                    </p:animScale>
                                    <p:animScale>
                                      <p:cBhvr>
                                        <p:cTn id="17" dur="13">
                                          <p:stCondLst>
                                            <p:cond delay="821"/>
                                          </p:stCondLst>
                                        </p:cTn>
                                        <p:tgtEl>
                                          <p:spTgt spid="7171"/>
                                        </p:tgtEl>
                                      </p:cBhvr>
                                      <p:to x="100000" y="90000"/>
                                    </p:animScale>
                                    <p:animScale>
                                      <p:cBhvr>
                                        <p:cTn id="18" dur="83" decel="50000">
                                          <p:stCondLst>
                                            <p:cond delay="834"/>
                                          </p:stCondLst>
                                        </p:cTn>
                                        <p:tgtEl>
                                          <p:spTgt spid="7171"/>
                                        </p:tgtEl>
                                      </p:cBhvr>
                                      <p:to x="100000" y="100000"/>
                                    </p:animScale>
                                    <p:animScale>
                                      <p:cBhvr>
                                        <p:cTn id="19" dur="13">
                                          <p:stCondLst>
                                            <p:cond delay="904"/>
                                          </p:stCondLst>
                                        </p:cTn>
                                        <p:tgtEl>
                                          <p:spTgt spid="7171"/>
                                        </p:tgtEl>
                                      </p:cBhvr>
                                      <p:to x="100000" y="95000"/>
                                    </p:animScale>
                                    <p:animScale>
                                      <p:cBhvr>
                                        <p:cTn id="20" dur="83" decel="50000">
                                          <p:stCondLst>
                                            <p:cond delay="917"/>
                                          </p:stCondLst>
                                        </p:cTn>
                                        <p:tgtEl>
                                          <p:spTgt spid="717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3" name="Content Placeholder 2"/>
          <p:cNvSpPr>
            <a:spLocks noGrp="1"/>
          </p:cNvSpPr>
          <p:nvPr>
            <p:ph idx="1"/>
          </p:nvPr>
        </p:nvSpPr>
        <p:spPr>
          <a:xfrm>
            <a:off x="457200" y="1844824"/>
            <a:ext cx="8229600" cy="4392488"/>
          </a:xfrm>
        </p:spPr>
        <p:txBody>
          <a:bodyPr>
            <a:normAutofit fontScale="85000" lnSpcReduction="10000"/>
          </a:bodyPr>
          <a:lstStyle/>
          <a:p>
            <a:pPr marL="457200" indent="-457200">
              <a:buFont typeface="Arial" pitchFamily="34" charset="0"/>
              <a:buChar char="•"/>
            </a:pPr>
            <a:r>
              <a:rPr lang="en-GB" dirty="0" smtClean="0"/>
              <a:t>Distribution Script 3:</a:t>
            </a:r>
          </a:p>
          <a:p>
            <a:pPr lvl="1" indent="0">
              <a:buNone/>
            </a:pPr>
            <a:r>
              <a:rPr lang="en-GB" dirty="0"/>
              <a:t>{</a:t>
            </a:r>
            <a:r>
              <a:rPr lang="en-GB" dirty="0" err="1">
                <a:solidFill>
                  <a:srgbClr val="FF0000"/>
                </a:solidFill>
              </a:rPr>
              <a:t>Undisplay</a:t>
            </a:r>
            <a:r>
              <a:rPr lang="en-GB" dirty="0">
                <a:solidFill>
                  <a:srgbClr val="FF0000"/>
                </a:solidFill>
              </a:rPr>
              <a:t> </a:t>
            </a:r>
            <a:r>
              <a:rPr lang="en-GB" dirty="0" smtClean="0"/>
              <a:t>create_game#p1}</a:t>
            </a:r>
          </a:p>
          <a:p>
            <a:pPr lvl="1" indent="0">
              <a:buNone/>
            </a:pPr>
            <a:r>
              <a:rPr lang="en-GB" dirty="0" smtClean="0"/>
              <a:t>{</a:t>
            </a:r>
            <a:r>
              <a:rPr lang="en-GB" dirty="0">
                <a:solidFill>
                  <a:srgbClr val="FF0000"/>
                </a:solidFill>
              </a:rPr>
              <a:t>Update</a:t>
            </a:r>
            <a:r>
              <a:rPr lang="en-GB" dirty="0"/>
              <a:t> status "Running game: "#Name</a:t>
            </a:r>
            <a:r>
              <a:rPr lang="en-GB" dirty="0" smtClean="0"/>
              <a:t>}</a:t>
            </a:r>
          </a:p>
          <a:p>
            <a:pPr lvl="1" indent="0">
              <a:buNone/>
            </a:pPr>
            <a:r>
              <a:rPr lang="en-GB" dirty="0" smtClean="0"/>
              <a:t>{</a:t>
            </a:r>
            <a:r>
              <a:rPr lang="en-GB" dirty="0">
                <a:solidFill>
                  <a:srgbClr val="FF0000"/>
                </a:solidFill>
              </a:rPr>
              <a:t>Display</a:t>
            </a:r>
            <a:r>
              <a:rPr lang="en-GB" dirty="0"/>
              <a:t> </a:t>
            </a:r>
            <a:r>
              <a:rPr lang="en-GB" dirty="0" smtClean="0">
                <a:solidFill>
                  <a:srgbClr val="0070C0"/>
                </a:solidFill>
              </a:rPr>
              <a:t>td</a:t>
            </a:r>
            <a:r>
              <a:rPr lang="en-GB" dirty="0" smtClean="0"/>
              <a:t>(</a:t>
            </a:r>
            <a:r>
              <a:rPr lang="en-GB" dirty="0" err="1" smtClean="0">
                <a:solidFill>
                  <a:schemeClr val="accent1">
                    <a:lumMod val="75000"/>
                  </a:schemeClr>
                </a:solidFill>
              </a:rPr>
              <a:t>name</a:t>
            </a:r>
            <a:r>
              <a:rPr lang="en-GB" dirty="0" err="1" smtClean="0"/>
              <a:t>:observer</a:t>
            </a:r>
            <a:endParaRPr lang="en-GB" dirty="0"/>
          </a:p>
          <a:p>
            <a:pPr lvl="1" indent="0">
              <a:buNone/>
            </a:pPr>
            <a:r>
              <a:rPr lang="en-GB" dirty="0" smtClean="0"/>
              <a:t>		   </a:t>
            </a:r>
            <a:r>
              <a:rPr lang="en-GB" dirty="0" err="1" smtClean="0">
                <a:solidFill>
                  <a:srgbClr val="0070C0"/>
                </a:solidFill>
              </a:rPr>
              <a:t>lr</a:t>
            </a:r>
            <a:r>
              <a:rPr lang="en-GB" dirty="0" smtClean="0"/>
              <a:t>(</a:t>
            </a:r>
            <a:r>
              <a:rPr lang="en-GB" dirty="0" err="1" smtClean="0">
                <a:solidFill>
                  <a:schemeClr val="accent1">
                    <a:lumMod val="75000"/>
                  </a:schemeClr>
                </a:solidFill>
              </a:rPr>
              <a:t>name</a:t>
            </a:r>
            <a:r>
              <a:rPr lang="en-GB" dirty="0" err="1" smtClean="0"/>
              <a:t>:enter_word</a:t>
            </a:r>
            <a:r>
              <a:rPr lang="en-GB" dirty="0" smtClean="0"/>
              <a:t> </a:t>
            </a:r>
            <a:r>
              <a:rPr lang="en-GB" dirty="0" err="1">
                <a:solidFill>
                  <a:schemeClr val="accent1">
                    <a:lumMod val="75000"/>
                  </a:schemeClr>
                </a:solidFill>
              </a:rPr>
              <a:t>glue</a:t>
            </a:r>
            <a:r>
              <a:rPr lang="en-GB" dirty="0" err="1"/>
              <a:t>:nwe</a:t>
            </a:r>
            <a:r>
              <a:rPr lang="en-GB" dirty="0"/>
              <a:t> </a:t>
            </a:r>
            <a:r>
              <a:rPr lang="en-GB" dirty="0" err="1" smtClean="0">
                <a:solidFill>
                  <a:schemeClr val="accent1">
                    <a:lumMod val="75000"/>
                  </a:schemeClr>
                </a:solidFill>
              </a:rPr>
              <a:t>bg</a:t>
            </a:r>
            <a:r>
              <a:rPr lang="en-GB" dirty="0" err="1" smtClean="0"/>
              <a:t>:white</a:t>
            </a:r>
            <a:endParaRPr lang="en-GB" dirty="0" smtClean="0"/>
          </a:p>
          <a:p>
            <a:pPr lvl="1" indent="0">
              <a:buNone/>
            </a:pPr>
            <a:r>
              <a:rPr lang="en-GB" dirty="0"/>
              <a:t> </a:t>
            </a:r>
            <a:r>
              <a:rPr lang="en-GB" dirty="0" smtClean="0"/>
              <a:t>                     </a:t>
            </a:r>
            <a:r>
              <a:rPr lang="en-GB" dirty="0" smtClean="0">
                <a:solidFill>
                  <a:srgbClr val="0070C0"/>
                </a:solidFill>
              </a:rPr>
              <a:t>label</a:t>
            </a:r>
            <a:r>
              <a:rPr lang="en-GB" dirty="0" smtClean="0"/>
              <a:t>(</a:t>
            </a:r>
            <a:r>
              <a:rPr lang="en-GB" dirty="0" err="1" smtClean="0">
                <a:solidFill>
                  <a:schemeClr val="accent1">
                    <a:lumMod val="75000"/>
                  </a:schemeClr>
                </a:solidFill>
              </a:rPr>
              <a:t>bg</a:t>
            </a:r>
            <a:r>
              <a:rPr lang="en-GB" dirty="0" err="1" smtClean="0"/>
              <a:t>:white</a:t>
            </a:r>
            <a:r>
              <a:rPr lang="en-GB" dirty="0" smtClean="0"/>
              <a:t> </a:t>
            </a:r>
            <a:r>
              <a:rPr lang="en-GB" dirty="0" err="1">
                <a:solidFill>
                  <a:schemeClr val="accent1">
                    <a:lumMod val="75000"/>
                  </a:schemeClr>
                </a:solidFill>
              </a:rPr>
              <a:t>text</a:t>
            </a:r>
            <a:r>
              <a:rPr lang="en-GB" dirty="0" err="1"/>
              <a:t>:"Enter</a:t>
            </a:r>
            <a:r>
              <a:rPr lang="en-GB" dirty="0"/>
              <a:t> word: </a:t>
            </a:r>
            <a:r>
              <a:rPr lang="en-GB" dirty="0" smtClean="0"/>
              <a:t>")</a:t>
            </a:r>
          </a:p>
          <a:p>
            <a:pPr lvl="1" indent="0">
              <a:buNone/>
            </a:pPr>
            <a:r>
              <a:rPr lang="en-GB" dirty="0"/>
              <a:t>	</a:t>
            </a:r>
            <a:r>
              <a:rPr lang="en-GB" dirty="0" smtClean="0"/>
              <a:t>	      </a:t>
            </a:r>
            <a:r>
              <a:rPr lang="en-GB" dirty="0" smtClean="0">
                <a:solidFill>
                  <a:srgbClr val="0070C0"/>
                </a:solidFill>
              </a:rPr>
              <a:t>entry</a:t>
            </a:r>
            <a:r>
              <a:rPr lang="en-GB" dirty="0" smtClean="0"/>
              <a:t>(</a:t>
            </a:r>
            <a:r>
              <a:rPr lang="en-GB" dirty="0" err="1" smtClean="0">
                <a:solidFill>
                  <a:schemeClr val="accent1">
                    <a:lumMod val="75000"/>
                  </a:schemeClr>
                </a:solidFill>
              </a:rPr>
              <a:t>glue</a:t>
            </a:r>
            <a:r>
              <a:rPr lang="en-GB" dirty="0" err="1" smtClean="0"/>
              <a:t>:w</a:t>
            </a:r>
            <a:r>
              <a:rPr lang="en-GB" dirty="0" smtClean="0"/>
              <a:t> </a:t>
            </a:r>
            <a:r>
              <a:rPr lang="en-GB" dirty="0" err="1">
                <a:solidFill>
                  <a:schemeClr val="accent1">
                    <a:lumMod val="75000"/>
                  </a:schemeClr>
                </a:solidFill>
              </a:rPr>
              <a:t>bg</a:t>
            </a:r>
            <a:r>
              <a:rPr lang="en-GB" dirty="0" err="1"/>
              <a:t>:white</a:t>
            </a:r>
            <a:r>
              <a:rPr lang="en-GB" dirty="0"/>
              <a:t> </a:t>
            </a:r>
            <a:r>
              <a:rPr lang="en-GB" dirty="0" err="1" smtClean="0">
                <a:solidFill>
                  <a:schemeClr val="accent1">
                    <a:lumMod val="75000"/>
                  </a:schemeClr>
                </a:solidFill>
              </a:rPr>
              <a:t>init</a:t>
            </a:r>
            <a:r>
              <a:rPr lang="en-GB" dirty="0"/>
              <a:t>:"</a:t>
            </a:r>
            <a:r>
              <a:rPr lang="en-GB" dirty="0" smtClean="0"/>
              <a:t>House“ </a:t>
            </a:r>
            <a:r>
              <a:rPr lang="en-GB" dirty="0" err="1" smtClean="0">
                <a:solidFill>
                  <a:schemeClr val="accent1">
                    <a:lumMod val="75000"/>
                  </a:schemeClr>
                </a:solidFill>
              </a:rPr>
              <a:t>handle</a:t>
            </a:r>
            <a:r>
              <a:rPr lang="en-GB" dirty="0" err="1" smtClean="0"/>
              <a:t>:HEW</a:t>
            </a:r>
            <a:r>
              <a:rPr lang="en-GB" dirty="0" smtClean="0"/>
              <a:t>))</a:t>
            </a:r>
          </a:p>
          <a:p>
            <a:pPr lvl="1" indent="0">
              <a:buNone/>
            </a:pPr>
            <a:r>
              <a:rPr lang="en-GB" dirty="0"/>
              <a:t>	</a:t>
            </a:r>
            <a:r>
              <a:rPr lang="en-GB" dirty="0" smtClean="0"/>
              <a:t>	   </a:t>
            </a:r>
            <a:r>
              <a:rPr lang="en-GB" dirty="0" err="1" smtClean="0">
                <a:solidFill>
                  <a:srgbClr val="0070C0"/>
                </a:solidFill>
              </a:rPr>
              <a:t>lr</a:t>
            </a:r>
            <a:r>
              <a:rPr lang="en-GB" dirty="0" smtClean="0"/>
              <a:t>(</a:t>
            </a:r>
            <a:r>
              <a:rPr lang="en-GB" dirty="0" err="1" smtClean="0">
                <a:solidFill>
                  <a:schemeClr val="accent1">
                    <a:lumMod val="75000"/>
                  </a:schemeClr>
                </a:solidFill>
              </a:rPr>
              <a:t>name</a:t>
            </a:r>
            <a:r>
              <a:rPr lang="en-GB" dirty="0" err="1" smtClean="0"/>
              <a:t>:start_found</a:t>
            </a:r>
            <a:r>
              <a:rPr lang="en-GB" dirty="0" smtClean="0"/>
              <a:t> </a:t>
            </a:r>
            <a:r>
              <a:rPr lang="en-GB" dirty="0" err="1">
                <a:solidFill>
                  <a:schemeClr val="accent1">
                    <a:lumMod val="75000"/>
                  </a:schemeClr>
                </a:solidFill>
              </a:rPr>
              <a:t>bg</a:t>
            </a:r>
            <a:r>
              <a:rPr lang="en-GB" dirty="0" err="1"/>
              <a:t>:white</a:t>
            </a:r>
            <a:r>
              <a:rPr lang="en-GB" dirty="0"/>
              <a:t> </a:t>
            </a:r>
            <a:r>
              <a:rPr lang="en-GB" dirty="0" err="1" smtClean="0">
                <a:solidFill>
                  <a:schemeClr val="accent1">
                    <a:lumMod val="75000"/>
                  </a:schemeClr>
                </a:solidFill>
              </a:rPr>
              <a:t>glue</a:t>
            </a:r>
            <a:r>
              <a:rPr lang="en-GB" dirty="0" err="1" smtClean="0"/>
              <a:t>:new</a:t>
            </a:r>
            <a:endParaRPr lang="en-GB" dirty="0" smtClean="0"/>
          </a:p>
          <a:p>
            <a:pPr lvl="1" indent="0">
              <a:buNone/>
            </a:pPr>
            <a:r>
              <a:rPr lang="en-GB" dirty="0"/>
              <a:t>	</a:t>
            </a:r>
            <a:r>
              <a:rPr lang="en-GB" dirty="0" smtClean="0"/>
              <a:t>	      </a:t>
            </a:r>
            <a:r>
              <a:rPr lang="en-GB" dirty="0" smtClean="0">
                <a:solidFill>
                  <a:srgbClr val="0070C0"/>
                </a:solidFill>
              </a:rPr>
              <a:t>button</a:t>
            </a:r>
            <a:r>
              <a:rPr lang="en-GB" dirty="0" smtClean="0"/>
              <a:t>(</a:t>
            </a:r>
            <a:r>
              <a:rPr lang="en-GB" dirty="0" err="1" smtClean="0">
                <a:solidFill>
                  <a:schemeClr val="accent1">
                    <a:lumMod val="75000"/>
                  </a:schemeClr>
                </a:solidFill>
              </a:rPr>
              <a:t>glue</a:t>
            </a:r>
            <a:r>
              <a:rPr lang="en-GB" dirty="0" err="1" smtClean="0"/>
              <a:t>:e</a:t>
            </a:r>
            <a:r>
              <a:rPr lang="en-GB" dirty="0" smtClean="0"/>
              <a:t> </a:t>
            </a:r>
            <a:r>
              <a:rPr lang="en-GB" dirty="0" err="1">
                <a:solidFill>
                  <a:schemeClr val="accent1">
                    <a:lumMod val="75000"/>
                  </a:schemeClr>
                </a:solidFill>
              </a:rPr>
              <a:t>text</a:t>
            </a:r>
            <a:r>
              <a:rPr lang="en-GB" dirty="0" err="1"/>
              <a:t>:"Start</a:t>
            </a:r>
            <a:r>
              <a:rPr lang="en-GB" dirty="0" smtClean="0"/>
              <a:t>")</a:t>
            </a:r>
          </a:p>
          <a:p>
            <a:pPr lvl="1" indent="0">
              <a:buNone/>
            </a:pPr>
            <a:r>
              <a:rPr lang="en-GB" dirty="0"/>
              <a:t>	</a:t>
            </a:r>
            <a:r>
              <a:rPr lang="en-GB" dirty="0" smtClean="0"/>
              <a:t>	      </a:t>
            </a:r>
            <a:r>
              <a:rPr lang="en-GB" dirty="0" smtClean="0">
                <a:solidFill>
                  <a:srgbClr val="0070C0"/>
                </a:solidFill>
              </a:rPr>
              <a:t>button</a:t>
            </a:r>
            <a:r>
              <a:rPr lang="en-GB" dirty="0" smtClean="0"/>
              <a:t>(</a:t>
            </a:r>
            <a:r>
              <a:rPr lang="en-GB" dirty="0" err="1" smtClean="0">
                <a:solidFill>
                  <a:schemeClr val="accent1">
                    <a:lumMod val="75000"/>
                  </a:schemeClr>
                </a:solidFill>
              </a:rPr>
              <a:t>glue</a:t>
            </a:r>
            <a:r>
              <a:rPr lang="en-GB" dirty="0" err="1" smtClean="0"/>
              <a:t>:w</a:t>
            </a:r>
            <a:r>
              <a:rPr lang="en-GB" dirty="0" smtClean="0"/>
              <a:t> </a:t>
            </a:r>
            <a:r>
              <a:rPr lang="en-GB" dirty="0" err="1">
                <a:solidFill>
                  <a:schemeClr val="accent1">
                    <a:lumMod val="75000"/>
                  </a:schemeClr>
                </a:solidFill>
              </a:rPr>
              <a:t>text</a:t>
            </a:r>
            <a:r>
              <a:rPr lang="en-GB" dirty="0" err="1"/>
              <a:t>:"Found</a:t>
            </a:r>
            <a:r>
              <a:rPr lang="en-GB" dirty="0"/>
              <a:t> </a:t>
            </a:r>
            <a:r>
              <a:rPr lang="en-GB" dirty="0" smtClean="0"/>
              <a:t>!"))</a:t>
            </a:r>
          </a:p>
          <a:p>
            <a:pPr lvl="1" indent="0">
              <a:buNone/>
            </a:pPr>
            <a:r>
              <a:rPr lang="en-GB" dirty="0" smtClean="0"/>
              <a:t>		   </a:t>
            </a:r>
            <a:r>
              <a:rPr lang="en-GB" dirty="0" err="1" smtClean="0">
                <a:solidFill>
                  <a:srgbClr val="0070C0"/>
                </a:solidFill>
              </a:rPr>
              <a:t>lr</a:t>
            </a:r>
            <a:r>
              <a:rPr lang="en-GB" dirty="0" smtClean="0"/>
              <a:t>(</a:t>
            </a:r>
            <a:r>
              <a:rPr lang="en-GB" dirty="0" err="1" smtClean="0">
                <a:solidFill>
                  <a:schemeClr val="accent1">
                    <a:lumMod val="75000"/>
                  </a:schemeClr>
                </a:solidFill>
              </a:rPr>
              <a:t>name</a:t>
            </a:r>
            <a:r>
              <a:rPr lang="en-GB" dirty="0" err="1" smtClean="0"/>
              <a:t>:remaining_time</a:t>
            </a:r>
            <a:r>
              <a:rPr lang="en-GB" dirty="0" smtClean="0"/>
              <a:t> </a:t>
            </a:r>
            <a:r>
              <a:rPr lang="en-GB" dirty="0" err="1">
                <a:solidFill>
                  <a:schemeClr val="accent1">
                    <a:lumMod val="75000"/>
                  </a:schemeClr>
                </a:solidFill>
              </a:rPr>
              <a:t>bg</a:t>
            </a:r>
            <a:r>
              <a:rPr lang="en-GB" dirty="0" err="1"/>
              <a:t>:white</a:t>
            </a:r>
            <a:r>
              <a:rPr lang="en-GB" dirty="0"/>
              <a:t> </a:t>
            </a:r>
            <a:r>
              <a:rPr lang="en-GB" dirty="0" err="1" smtClean="0">
                <a:solidFill>
                  <a:schemeClr val="accent1">
                    <a:lumMod val="75000"/>
                  </a:schemeClr>
                </a:solidFill>
              </a:rPr>
              <a:t>glue</a:t>
            </a:r>
            <a:r>
              <a:rPr lang="en-GB" dirty="0" err="1" smtClean="0"/>
              <a:t>:swe</a:t>
            </a:r>
            <a:endParaRPr lang="en-GB" dirty="0" smtClean="0"/>
          </a:p>
          <a:p>
            <a:pPr lvl="1" indent="0">
              <a:buNone/>
            </a:pPr>
            <a:r>
              <a:rPr lang="en-GB" dirty="0"/>
              <a:t>	</a:t>
            </a:r>
            <a:r>
              <a:rPr lang="en-GB" dirty="0" smtClean="0"/>
              <a:t>	      </a:t>
            </a:r>
            <a:r>
              <a:rPr lang="en-GB" dirty="0" smtClean="0">
                <a:solidFill>
                  <a:srgbClr val="0070C0"/>
                </a:solidFill>
              </a:rPr>
              <a:t>label</a:t>
            </a:r>
            <a:r>
              <a:rPr lang="en-GB" dirty="0" smtClean="0"/>
              <a:t>(</a:t>
            </a:r>
            <a:r>
              <a:rPr lang="en-GB" dirty="0" err="1" smtClean="0">
                <a:solidFill>
                  <a:schemeClr val="accent1">
                    <a:lumMod val="75000"/>
                  </a:schemeClr>
                </a:solidFill>
              </a:rPr>
              <a:t>glue</a:t>
            </a:r>
            <a:r>
              <a:rPr lang="en-GB" dirty="0" err="1" smtClean="0"/>
              <a:t>:e</a:t>
            </a:r>
            <a:r>
              <a:rPr lang="en-GB" dirty="0" smtClean="0"/>
              <a:t> </a:t>
            </a:r>
            <a:r>
              <a:rPr lang="en-GB" dirty="0" err="1">
                <a:solidFill>
                  <a:schemeClr val="accent1">
                    <a:lumMod val="75000"/>
                  </a:schemeClr>
                </a:solidFill>
              </a:rPr>
              <a:t>bg</a:t>
            </a:r>
            <a:r>
              <a:rPr lang="en-GB" dirty="0" err="1"/>
              <a:t>:white</a:t>
            </a:r>
            <a:r>
              <a:rPr lang="en-GB" dirty="0"/>
              <a:t> </a:t>
            </a:r>
            <a:r>
              <a:rPr lang="en-GB" dirty="0" err="1" smtClean="0">
                <a:solidFill>
                  <a:schemeClr val="accent1">
                    <a:lumMod val="75000"/>
                  </a:schemeClr>
                </a:solidFill>
              </a:rPr>
              <a:t>text</a:t>
            </a:r>
            <a:r>
              <a:rPr lang="en-GB" dirty="0" err="1"/>
              <a:t>:"Remaining</a:t>
            </a:r>
            <a:r>
              <a:rPr lang="en-GB" dirty="0"/>
              <a:t> time: </a:t>
            </a:r>
            <a:r>
              <a:rPr lang="en-GB" dirty="0" smtClean="0"/>
              <a:t>")</a:t>
            </a:r>
          </a:p>
          <a:p>
            <a:pPr lvl="1" indent="0">
              <a:buNone/>
            </a:pPr>
            <a:r>
              <a:rPr lang="en-GB" dirty="0" smtClean="0"/>
              <a:t>		      </a:t>
            </a:r>
            <a:r>
              <a:rPr lang="en-GB" dirty="0" smtClean="0">
                <a:solidFill>
                  <a:srgbClr val="0070C0"/>
                </a:solidFill>
              </a:rPr>
              <a:t>label</a:t>
            </a:r>
            <a:r>
              <a:rPr lang="en-GB" dirty="0" smtClean="0"/>
              <a:t>(</a:t>
            </a:r>
            <a:r>
              <a:rPr lang="en-GB" dirty="0" err="1" smtClean="0">
                <a:solidFill>
                  <a:schemeClr val="accent1">
                    <a:lumMod val="75000"/>
                  </a:schemeClr>
                </a:solidFill>
              </a:rPr>
              <a:t>glue</a:t>
            </a:r>
            <a:r>
              <a:rPr lang="en-GB" dirty="0" err="1" smtClean="0"/>
              <a:t>:w</a:t>
            </a:r>
            <a:r>
              <a:rPr lang="en-GB" dirty="0" smtClean="0"/>
              <a:t> </a:t>
            </a:r>
            <a:r>
              <a:rPr lang="en-GB" dirty="0" err="1">
                <a:solidFill>
                  <a:schemeClr val="accent1">
                    <a:lumMod val="75000"/>
                  </a:schemeClr>
                </a:solidFill>
              </a:rPr>
              <a:t>bg</a:t>
            </a:r>
            <a:r>
              <a:rPr lang="en-GB" dirty="0" err="1"/>
              <a:t>:white</a:t>
            </a:r>
            <a:r>
              <a:rPr lang="en-GB" dirty="0"/>
              <a:t> </a:t>
            </a:r>
            <a:r>
              <a:rPr lang="en-GB" dirty="0">
                <a:solidFill>
                  <a:schemeClr val="accent1">
                    <a:lumMod val="75000"/>
                  </a:schemeClr>
                </a:solidFill>
              </a:rPr>
              <a:t>text</a:t>
            </a:r>
            <a:r>
              <a:rPr lang="en-GB" dirty="0"/>
              <a:t>:"02:00</a:t>
            </a:r>
            <a:r>
              <a:rPr lang="en-GB" dirty="0" smtClean="0"/>
              <a:t>"))) </a:t>
            </a:r>
          </a:p>
          <a:p>
            <a:pPr lvl="1" indent="0">
              <a:buNone/>
            </a:pPr>
            <a:r>
              <a:rPr lang="en-GB" dirty="0"/>
              <a:t> </a:t>
            </a:r>
            <a:r>
              <a:rPr lang="en-GB" dirty="0" smtClean="0"/>
              <a:t>  #</a:t>
            </a:r>
            <a:r>
              <a:rPr lang="en-GB" dirty="0"/>
              <a:t>p1</a:t>
            </a:r>
            <a:r>
              <a:rPr lang="en-GB" dirty="0" smtClean="0"/>
              <a:t>}</a:t>
            </a:r>
          </a:p>
          <a:p>
            <a:pPr lvl="1" indent="0">
              <a:buNone/>
            </a:pPr>
            <a:r>
              <a:rPr lang="en-GB" dirty="0" smtClean="0"/>
              <a:t>{</a:t>
            </a:r>
            <a:r>
              <a:rPr lang="en-GB" dirty="0">
                <a:solidFill>
                  <a:srgbClr val="FF0000"/>
                </a:solidFill>
              </a:rPr>
              <a:t>Display</a:t>
            </a:r>
            <a:r>
              <a:rPr lang="en-GB" dirty="0"/>
              <a:t> </a:t>
            </a:r>
            <a:r>
              <a:rPr lang="en-GB" dirty="0">
                <a:solidFill>
                  <a:srgbClr val="0070C0"/>
                </a:solidFill>
              </a:rPr>
              <a:t>td</a:t>
            </a:r>
            <a:r>
              <a:rPr lang="en-GB" dirty="0"/>
              <a:t>(</a:t>
            </a:r>
            <a:r>
              <a:rPr lang="en-GB" dirty="0">
                <a:solidFill>
                  <a:schemeClr val="accent1">
                    <a:lumMod val="75000"/>
                  </a:schemeClr>
                </a:solidFill>
              </a:rPr>
              <a:t>name</a:t>
            </a:r>
            <a:r>
              <a:rPr lang="en-GB" dirty="0"/>
              <a:t>:p1 </a:t>
            </a:r>
            <a:r>
              <a:rPr lang="en-GB" dirty="0" err="1"/>
              <a:t>create_game</a:t>
            </a:r>
            <a:r>
              <a:rPr lang="en-GB" dirty="0"/>
              <a:t> observer status)} </a:t>
            </a:r>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27</a:t>
            </a:fld>
            <a:endParaRPr lang="fr-B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6475" y="764704"/>
            <a:ext cx="30289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476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3" name="Content Placeholder 2"/>
          <p:cNvSpPr>
            <a:spLocks noGrp="1"/>
          </p:cNvSpPr>
          <p:nvPr>
            <p:ph idx="1"/>
          </p:nvPr>
        </p:nvSpPr>
        <p:spPr/>
        <p:txBody>
          <a:bodyPr/>
          <a:lstStyle/>
          <a:p>
            <a:pPr marL="457200" indent="-457200">
              <a:buFont typeface="Arial" pitchFamily="34" charset="0"/>
              <a:buChar char="•"/>
            </a:pPr>
            <a:r>
              <a:rPr lang="en-GB" dirty="0" smtClean="0"/>
              <a:t>A distributed Pictionary:</a:t>
            </a:r>
          </a:p>
          <a:p>
            <a:pPr marL="1188720" lvl="1" indent="-457200"/>
            <a:r>
              <a:rPr lang="en-GB" dirty="0" smtClean="0"/>
              <a:t>Simple example</a:t>
            </a:r>
          </a:p>
          <a:p>
            <a:pPr marL="1188720" lvl="1" indent="-457200"/>
            <a:r>
              <a:rPr lang="en-GB" dirty="0" smtClean="0"/>
              <a:t>Only 2 players</a:t>
            </a:r>
          </a:p>
          <a:p>
            <a:pPr marL="457200" indent="-457200">
              <a:buFont typeface="Arial" pitchFamily="34" charset="0"/>
              <a:buChar char="•"/>
            </a:pPr>
            <a:endParaRPr lang="en-GB" dirty="0"/>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28</a:t>
            </a:fld>
            <a:endParaRPr lang="fr-BE"/>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564904"/>
            <a:ext cx="44577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469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3" name="Content Placeholder 2"/>
          <p:cNvSpPr>
            <a:spLocks noGrp="1"/>
          </p:cNvSpPr>
          <p:nvPr>
            <p:ph idx="1"/>
          </p:nvPr>
        </p:nvSpPr>
        <p:spPr/>
        <p:txBody>
          <a:bodyPr/>
          <a:lstStyle/>
          <a:p>
            <a:pPr marL="457200" indent="-457200">
              <a:buFont typeface="Arial" pitchFamily="34" charset="0"/>
              <a:buChar char="•"/>
            </a:pPr>
            <a:r>
              <a:rPr lang="en-GB" dirty="0" smtClean="0"/>
              <a:t>A distributed Pictionary:</a:t>
            </a:r>
          </a:p>
          <a:p>
            <a:pPr marL="1188720" lvl="1" indent="-457200"/>
            <a:r>
              <a:rPr lang="en-GB" dirty="0" smtClean="0"/>
              <a:t>Complex example</a:t>
            </a:r>
          </a:p>
          <a:p>
            <a:pPr marL="1188720" lvl="1" indent="-457200"/>
            <a:r>
              <a:rPr lang="en-GB" dirty="0" smtClean="0"/>
              <a:t>4 players</a:t>
            </a:r>
          </a:p>
          <a:p>
            <a:pPr marL="1188720" lvl="1" indent="-457200"/>
            <a:r>
              <a:rPr lang="en-GB" dirty="0" smtClean="0"/>
              <a:t>2 teams</a:t>
            </a:r>
            <a:r>
              <a:rPr lang="en-US" dirty="0"/>
              <a:t> </a:t>
            </a:r>
            <a:r>
              <a:rPr lang="fr-BE" dirty="0" smtClean="0"/>
              <a:t>(A - B)</a:t>
            </a:r>
            <a:endParaRPr lang="en-GB" dirty="0" smtClean="0"/>
          </a:p>
          <a:p>
            <a:pPr marL="1453896" lvl="2" indent="-457200"/>
            <a:r>
              <a:rPr lang="en-GB" dirty="0" smtClean="0"/>
              <a:t>2 players in Team A</a:t>
            </a:r>
          </a:p>
          <a:p>
            <a:pPr marL="1453896" lvl="2" indent="-457200"/>
            <a:r>
              <a:rPr lang="en-GB" dirty="0" smtClean="0"/>
              <a:t>2 players in Team B</a:t>
            </a:r>
          </a:p>
          <a:p>
            <a:pPr marL="457200" indent="-457200">
              <a:buFont typeface="Arial" pitchFamily="34" charset="0"/>
              <a:buChar char="•"/>
            </a:pPr>
            <a:endParaRPr lang="en-GB" dirty="0"/>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29</a:t>
            </a:fld>
            <a:endParaRPr lang="fr-BE"/>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8640"/>
            <a:ext cx="4324350" cy="610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139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Motivations</a:t>
            </a:r>
            <a:endParaRPr lang="fr-BE" dirty="0"/>
          </a:p>
        </p:txBody>
      </p:sp>
      <p:sp>
        <p:nvSpPr>
          <p:cNvPr id="3" name="Content Placeholder 2"/>
          <p:cNvSpPr>
            <a:spLocks noGrp="1"/>
          </p:cNvSpPr>
          <p:nvPr>
            <p:ph idx="1"/>
          </p:nvPr>
        </p:nvSpPr>
        <p:spPr/>
        <p:txBody>
          <a:bodyPr/>
          <a:lstStyle/>
          <a:p>
            <a:pPr marL="457200" indent="-457200">
              <a:buFont typeface="Arial" pitchFamily="34" charset="0"/>
              <a:buChar char="•"/>
            </a:pPr>
            <a:r>
              <a:rPr lang="en-GB" dirty="0" smtClean="0"/>
              <a:t>1 or more desktops</a:t>
            </a:r>
          </a:p>
          <a:p>
            <a:pPr marL="457200" indent="-457200">
              <a:buFont typeface="Arial" pitchFamily="34" charset="0"/>
              <a:buChar char="•"/>
            </a:pPr>
            <a:r>
              <a:rPr lang="en-GB" dirty="0" smtClean="0"/>
              <a:t>1 or more phones</a:t>
            </a:r>
          </a:p>
          <a:p>
            <a:pPr marL="1188720" lvl="1" indent="-457200"/>
            <a:r>
              <a:rPr lang="en-GB" dirty="0" smtClean="0"/>
              <a:t>Mobile phone</a:t>
            </a:r>
          </a:p>
          <a:p>
            <a:pPr marL="1188720" lvl="1" indent="-457200"/>
            <a:r>
              <a:rPr lang="en-GB" dirty="0" smtClean="0"/>
              <a:t>Smartphone</a:t>
            </a:r>
          </a:p>
          <a:p>
            <a:pPr marL="457200" indent="-457200">
              <a:buFont typeface="Arial" pitchFamily="34" charset="0"/>
              <a:buChar char="•"/>
            </a:pPr>
            <a:r>
              <a:rPr lang="en-GB" dirty="0" smtClean="0"/>
              <a:t>1 or more laptops</a:t>
            </a:r>
          </a:p>
          <a:p>
            <a:pPr marL="457200" indent="-457200">
              <a:buFont typeface="Arial" pitchFamily="34" charset="0"/>
              <a:buChar char="•"/>
            </a:pPr>
            <a:r>
              <a:rPr lang="en-GB" dirty="0" smtClean="0"/>
              <a:t>And maybe more !</a:t>
            </a:r>
          </a:p>
          <a:p>
            <a:pPr marL="1188720" lvl="1" indent="-457200"/>
            <a:r>
              <a:rPr lang="en-GB" dirty="0" smtClean="0"/>
              <a:t>Xbox</a:t>
            </a:r>
          </a:p>
          <a:p>
            <a:pPr marL="1188720" lvl="1" indent="-457200"/>
            <a:r>
              <a:rPr lang="en-GB" dirty="0" err="1" smtClean="0"/>
              <a:t>Playstation</a:t>
            </a:r>
            <a:endParaRPr lang="en-GB" dirty="0" smtClean="0"/>
          </a:p>
          <a:p>
            <a:pPr marL="1188720" lvl="1" indent="-457200"/>
            <a:r>
              <a:rPr lang="en-GB" dirty="0" smtClean="0"/>
              <a:t>TV</a:t>
            </a:r>
          </a:p>
          <a:p>
            <a:pPr marL="1188720" lvl="1" indent="-457200"/>
            <a:r>
              <a:rPr lang="en-GB" dirty="0" smtClean="0"/>
              <a:t>…</a:t>
            </a:r>
            <a:endParaRPr lang="en-GB" dirty="0"/>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en-US" smtClean="0"/>
              <a:t>RCIS 2012 – Valencia, Spain, May 17th</a:t>
            </a:r>
            <a:endParaRPr lang="fr-BE" dirty="0"/>
          </a:p>
        </p:txBody>
      </p:sp>
      <p:sp>
        <p:nvSpPr>
          <p:cNvPr id="6" name="Slide Number Placeholder 5"/>
          <p:cNvSpPr>
            <a:spLocks noGrp="1"/>
          </p:cNvSpPr>
          <p:nvPr>
            <p:ph type="sldNum" sz="quarter" idx="12"/>
          </p:nvPr>
        </p:nvSpPr>
        <p:spPr/>
        <p:txBody>
          <a:bodyPr/>
          <a:lstStyle/>
          <a:p>
            <a:fld id="{EE42EDF3-271C-45D1-B115-F7D6946A5F9E}" type="slidenum">
              <a:rPr lang="fr-BE" smtClean="0"/>
              <a:pPr/>
              <a:t>3</a:t>
            </a:fld>
            <a:endParaRPr lang="fr-BE"/>
          </a:p>
        </p:txBody>
      </p:sp>
      <p:pic>
        <p:nvPicPr>
          <p:cNvPr id="2050" name="Picture 2" descr="C:\Users\JM\Pictures\co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556792"/>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5153" y="1772816"/>
            <a:ext cx="1224878" cy="125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JM\Pictures\440x330-nokia-lumia-900-front.jpg"/>
          <p:cNvPicPr>
            <a:picLocks noChangeAspect="1" noChangeArrowheads="1"/>
          </p:cNvPicPr>
          <p:nvPr/>
        </p:nvPicPr>
        <p:blipFill rotWithShape="1">
          <a:blip r:embed="rId4">
            <a:extLst>
              <a:ext uri="{28A0092B-C50C-407E-A947-70E740481C1C}">
                <a14:useLocalDpi xmlns:a14="http://schemas.microsoft.com/office/drawing/2010/main" val="0"/>
              </a:ext>
            </a:extLst>
          </a:blip>
          <a:srcRect l="31052" r="29730"/>
          <a:stretch/>
        </p:blipFill>
        <p:spPr bwMode="auto">
          <a:xfrm>
            <a:off x="7785760" y="3666128"/>
            <a:ext cx="984271" cy="188226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JM\Pictures\Acer-Aspire-S3-Ultrabook-Nic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3825" y="3995192"/>
            <a:ext cx="2371328" cy="1578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32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42" presetClass="entr" presetSubtype="0" fill="hold" nodeType="with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fade">
                                      <p:cBhvr>
                                        <p:cTn id="25" dur="1000"/>
                                        <p:tgtEl>
                                          <p:spTgt spid="2051"/>
                                        </p:tgtEl>
                                      </p:cBhvr>
                                    </p:animEffect>
                                    <p:anim calcmode="lin" valueType="num">
                                      <p:cBhvr>
                                        <p:cTn id="26" dur="1000" fill="hold"/>
                                        <p:tgtEl>
                                          <p:spTgt spid="2051"/>
                                        </p:tgtEl>
                                        <p:attrNameLst>
                                          <p:attrName>ppt_x</p:attrName>
                                        </p:attrNameLst>
                                      </p:cBhvr>
                                      <p:tavLst>
                                        <p:tav tm="0">
                                          <p:val>
                                            <p:strVal val="#ppt_x"/>
                                          </p:val>
                                        </p:tav>
                                        <p:tav tm="100000">
                                          <p:val>
                                            <p:strVal val="#ppt_x"/>
                                          </p:val>
                                        </p:tav>
                                      </p:tavLst>
                                    </p:anim>
                                    <p:anim calcmode="lin" valueType="num">
                                      <p:cBhvr>
                                        <p:cTn id="27"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2" presetClass="entr" presetSubtype="2"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anim calcmode="lin" valueType="num">
                                      <p:cBhvr additive="base">
                                        <p:cTn id="35" dur="500" fill="hold"/>
                                        <p:tgtEl>
                                          <p:spTgt spid="2052"/>
                                        </p:tgtEl>
                                        <p:attrNameLst>
                                          <p:attrName>ppt_x</p:attrName>
                                        </p:attrNameLst>
                                      </p:cBhvr>
                                      <p:tavLst>
                                        <p:tav tm="0">
                                          <p:val>
                                            <p:strVal val="1+#ppt_w/2"/>
                                          </p:val>
                                        </p:tav>
                                        <p:tav tm="100000">
                                          <p:val>
                                            <p:strVal val="#ppt_x"/>
                                          </p:val>
                                        </p:tav>
                                      </p:tavLst>
                                    </p:anim>
                                    <p:anim calcmode="lin" valueType="num">
                                      <p:cBhvr additive="base">
                                        <p:cTn id="36"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par>
                                <p:cTn id="42" presetID="21" presetClass="entr" presetSubtype="4" fill="hold" nodeType="withEffect">
                                  <p:stCondLst>
                                    <p:cond delay="0"/>
                                  </p:stCondLst>
                                  <p:childTnLst>
                                    <p:set>
                                      <p:cBhvr>
                                        <p:cTn id="43" dur="1" fill="hold">
                                          <p:stCondLst>
                                            <p:cond delay="0"/>
                                          </p:stCondLst>
                                        </p:cTn>
                                        <p:tgtEl>
                                          <p:spTgt spid="2053"/>
                                        </p:tgtEl>
                                        <p:attrNameLst>
                                          <p:attrName>style.visibility</p:attrName>
                                        </p:attrNameLst>
                                      </p:cBhvr>
                                      <p:to>
                                        <p:strVal val="visible"/>
                                      </p:to>
                                    </p:set>
                                    <p:animEffect transition="in" filter="wheel(4)">
                                      <p:cBhvr>
                                        <p:cTn id="44" dur="1000"/>
                                        <p:tgtEl>
                                          <p:spTgt spid="205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500"/>
                                        <p:tgtEl>
                                          <p:spTgt spid="3">
                                            <p:txEl>
                                              <p:pRg st="5" end="5"/>
                                            </p:txEl>
                                          </p:spTgt>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500"/>
                                        <p:tgtEl>
                                          <p:spTgt spid="3">
                                            <p:txEl>
                                              <p:pRg st="6" end="6"/>
                                            </p:txEl>
                                          </p:spTgt>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500"/>
                                        <p:tgtEl>
                                          <p:spTgt spid="3">
                                            <p:txEl>
                                              <p:pRg st="8" end="8"/>
                                            </p:txEl>
                                          </p:spTgt>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lnSpcReduction="10000"/>
          </a:bodyPr>
          <a:lstStyle/>
          <a:p>
            <a:pPr marL="457200" indent="-457200">
              <a:buFont typeface="Arial" pitchFamily="34" charset="0"/>
              <a:buChar char="•"/>
            </a:pPr>
            <a:r>
              <a:rPr lang="en-GB" dirty="0" smtClean="0"/>
              <a:t>Concepts</a:t>
            </a:r>
          </a:p>
          <a:p>
            <a:pPr marL="1188720" lvl="1" indent="-457200"/>
            <a:r>
              <a:rPr lang="en-GB" dirty="0" smtClean="0"/>
              <a:t>Distribution Graph</a:t>
            </a:r>
          </a:p>
          <a:p>
            <a:pPr marL="1188720" lvl="1" indent="-457200"/>
            <a:r>
              <a:rPr lang="en-GB" dirty="0" smtClean="0"/>
              <a:t>Distribution State</a:t>
            </a:r>
          </a:p>
          <a:p>
            <a:pPr marL="1188720" lvl="1" indent="-457200"/>
            <a:r>
              <a:rPr lang="en-GB" dirty="0" smtClean="0"/>
              <a:t>Distribution Primitive (distribution operation)</a:t>
            </a:r>
          </a:p>
          <a:p>
            <a:pPr marL="1188720" lvl="1" indent="-457200"/>
            <a:r>
              <a:rPr lang="en-GB" dirty="0" smtClean="0"/>
              <a:t>Distribution Script</a:t>
            </a:r>
          </a:p>
          <a:p>
            <a:pPr marL="457200" indent="-457200">
              <a:buFont typeface="Arial" pitchFamily="34" charset="0"/>
              <a:buChar char="•"/>
            </a:pPr>
            <a:r>
              <a:rPr lang="en-GB" dirty="0" smtClean="0"/>
              <a:t>Complex concepts with several items:</a:t>
            </a:r>
          </a:p>
          <a:p>
            <a:pPr marL="1188720" lvl="1" indent="-457200"/>
            <a:r>
              <a:rPr lang="en-GB" dirty="0" smtClean="0"/>
              <a:t>Devices</a:t>
            </a:r>
          </a:p>
          <a:p>
            <a:pPr marL="1188720" lvl="1" indent="-457200"/>
            <a:r>
              <a:rPr lang="en-GB" dirty="0" smtClean="0"/>
              <a:t>User Interface components</a:t>
            </a:r>
          </a:p>
          <a:p>
            <a:pPr marL="1188720" lvl="1" indent="-457200"/>
            <a:r>
              <a:rPr lang="en-GB" dirty="0" smtClean="0"/>
              <a:t>Roles</a:t>
            </a:r>
          </a:p>
          <a:p>
            <a:pPr marL="457200" indent="-457200">
              <a:buFont typeface="Arial" pitchFamily="34" charset="0"/>
              <a:buChar char="•"/>
            </a:pPr>
            <a:r>
              <a:rPr lang="en-GB" dirty="0" smtClean="0"/>
              <a:t>Reusable: others can reuse the idea or extends the concepts</a:t>
            </a:r>
          </a:p>
          <a:p>
            <a:pPr marL="457200" indent="-457200">
              <a:buFont typeface="Arial" pitchFamily="34" charset="0"/>
              <a:buChar char="•"/>
            </a:pPr>
            <a:r>
              <a:rPr lang="en-GB" dirty="0" smtClean="0"/>
              <a:t>Need for validation with a </a:t>
            </a:r>
            <a:r>
              <a:rPr lang="en-GB" smtClean="0"/>
              <a:t>real game/application</a:t>
            </a:r>
            <a:endParaRPr lang="en-GB" dirty="0" smtClean="0"/>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30</a:t>
            </a:fld>
            <a:endParaRPr lang="fr-BE"/>
          </a:p>
        </p:txBody>
      </p:sp>
    </p:spTree>
    <p:extLst>
      <p:ext uri="{BB962C8B-B14F-4D97-AF65-F5344CB8AC3E}">
        <p14:creationId xmlns:p14="http://schemas.microsoft.com/office/powerpoint/2010/main" val="2679939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Questions ?</a:t>
            </a:r>
            <a:endParaRPr lang="fr-BE" dirty="0"/>
          </a:p>
        </p:txBody>
      </p:sp>
      <p:sp>
        <p:nvSpPr>
          <p:cNvPr id="3" name="Content Placeholder 2"/>
          <p:cNvSpPr>
            <a:spLocks noGrp="1"/>
          </p:cNvSpPr>
          <p:nvPr>
            <p:ph idx="1"/>
          </p:nvPr>
        </p:nvSpPr>
        <p:spPr/>
        <p:txBody>
          <a:bodyPr/>
          <a:lstStyle/>
          <a:p>
            <a:endParaRPr lang="fr-BE"/>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31</a:t>
            </a:fld>
            <a:endParaRPr lang="fr-BE"/>
          </a:p>
        </p:txBody>
      </p:sp>
    </p:spTree>
    <p:extLst>
      <p:ext uri="{BB962C8B-B14F-4D97-AF65-F5344CB8AC3E}">
        <p14:creationId xmlns:p14="http://schemas.microsoft.com/office/powerpoint/2010/main" val="1829464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Motivations</a:t>
            </a:r>
            <a:endParaRPr lang="fr-BE" dirty="0"/>
          </a:p>
        </p:txBody>
      </p:sp>
      <p:sp>
        <p:nvSpPr>
          <p:cNvPr id="3" name="Content Placeholder 2"/>
          <p:cNvSpPr>
            <a:spLocks noGrp="1"/>
          </p:cNvSpPr>
          <p:nvPr>
            <p:ph idx="1"/>
          </p:nvPr>
        </p:nvSpPr>
        <p:spPr/>
        <p:txBody>
          <a:bodyPr/>
          <a:lstStyle/>
          <a:p>
            <a:pPr marL="457200" indent="-457200">
              <a:buFont typeface="Arial" pitchFamily="34" charset="0"/>
              <a:buChar char="•"/>
            </a:pPr>
            <a:r>
              <a:rPr lang="en-GB" dirty="0" smtClean="0"/>
              <a:t>Lots of devices</a:t>
            </a:r>
          </a:p>
          <a:p>
            <a:pPr marL="457200" indent="-457200">
              <a:buFont typeface="Arial" pitchFamily="34" charset="0"/>
              <a:buChar char="•"/>
            </a:pPr>
            <a:r>
              <a:rPr lang="en-GB" dirty="0" smtClean="0"/>
              <a:t>High need of visualization of the distribution state</a:t>
            </a:r>
          </a:p>
          <a:p>
            <a:pPr marL="457200" indent="-457200">
              <a:buFont typeface="Arial" pitchFamily="34" charset="0"/>
              <a:buChar char="•"/>
            </a:pPr>
            <a:r>
              <a:rPr lang="en-GB" dirty="0" smtClean="0"/>
              <a:t>Only pre-programmed disposition</a:t>
            </a:r>
            <a:r>
              <a:rPr lang="en-GB" dirty="0"/>
              <a:t> </a:t>
            </a:r>
            <a:r>
              <a:rPr lang="en-GB" dirty="0" smtClean="0"/>
              <a:t>&amp; static environment</a:t>
            </a:r>
          </a:p>
          <a:p>
            <a:pPr marL="457200" indent="-457200">
              <a:buFont typeface="Arial" pitchFamily="34" charset="0"/>
              <a:buChar char="•"/>
            </a:pPr>
            <a:r>
              <a:rPr lang="en-GB" dirty="0" smtClean="0"/>
              <a:t>No support for platform leaving or joining at run-time</a:t>
            </a:r>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en-US" smtClean="0"/>
              <a:t>RCIS 2012 – Valencia, Spain, May 17th</a:t>
            </a:r>
            <a:endParaRPr lang="fr-BE" dirty="0"/>
          </a:p>
        </p:txBody>
      </p:sp>
      <p:sp>
        <p:nvSpPr>
          <p:cNvPr id="6" name="Slide Number Placeholder 5"/>
          <p:cNvSpPr>
            <a:spLocks noGrp="1"/>
          </p:cNvSpPr>
          <p:nvPr>
            <p:ph type="sldNum" sz="quarter" idx="12"/>
          </p:nvPr>
        </p:nvSpPr>
        <p:spPr/>
        <p:txBody>
          <a:bodyPr/>
          <a:lstStyle/>
          <a:p>
            <a:fld id="{EE42EDF3-271C-45D1-B115-F7D6946A5F9E}" type="slidenum">
              <a:rPr lang="fr-BE" smtClean="0"/>
              <a:pPr/>
              <a:t>4</a:t>
            </a:fld>
            <a:endParaRPr lang="fr-BE"/>
          </a:p>
        </p:txBody>
      </p:sp>
    </p:spTree>
    <p:extLst>
      <p:ext uri="{BB962C8B-B14F-4D97-AF65-F5344CB8AC3E}">
        <p14:creationId xmlns:p14="http://schemas.microsoft.com/office/powerpoint/2010/main" val="106373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Distributed User Interfaces</a:t>
            </a:r>
            <a:endParaRPr lang="en-GB" dirty="0"/>
          </a:p>
        </p:txBody>
      </p:sp>
      <p:sp>
        <p:nvSpPr>
          <p:cNvPr id="3" name="Content Placeholder 2"/>
          <p:cNvSpPr>
            <a:spLocks noGrp="1"/>
          </p:cNvSpPr>
          <p:nvPr>
            <p:ph idx="1"/>
          </p:nvPr>
        </p:nvSpPr>
        <p:spPr/>
        <p:txBody>
          <a:bodyPr/>
          <a:lstStyle/>
          <a:p>
            <a:r>
              <a:rPr lang="en-GB" dirty="0" smtClean="0"/>
              <a:t>Definition:</a:t>
            </a:r>
          </a:p>
          <a:p>
            <a:pPr algn="r"/>
            <a:r>
              <a:rPr lang="en-GB" dirty="0" smtClean="0"/>
              <a:t>“any application UI whose components can be distributed across different displays of different computing platforms that are used by different </a:t>
            </a:r>
          </a:p>
          <a:p>
            <a:pPr algn="r"/>
            <a:r>
              <a:rPr lang="en-GB" dirty="0" smtClean="0"/>
              <a:t>users (co-located or remote collaboration)”</a:t>
            </a:r>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5</a:t>
            </a:fld>
            <a:endParaRPr lang="fr-BE"/>
          </a:p>
        </p:txBody>
      </p:sp>
    </p:spTree>
    <p:extLst>
      <p:ext uri="{BB962C8B-B14F-4D97-AF65-F5344CB8AC3E}">
        <p14:creationId xmlns:p14="http://schemas.microsoft.com/office/powerpoint/2010/main" val="1346251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Distributed User Interfaces</a:t>
            </a:r>
            <a:endParaRPr lang="en-GB" dirty="0"/>
          </a:p>
        </p:txBody>
      </p:sp>
      <p:sp>
        <p:nvSpPr>
          <p:cNvPr id="3" name="Content Placeholder 2"/>
          <p:cNvSpPr>
            <a:spLocks noGrp="1"/>
          </p:cNvSpPr>
          <p:nvPr>
            <p:ph idx="1"/>
          </p:nvPr>
        </p:nvSpPr>
        <p:spPr/>
        <p:txBody>
          <a:bodyPr/>
          <a:lstStyle/>
          <a:p>
            <a:pPr marL="457200" indent="-457200">
              <a:buFontTx/>
              <a:buChar char="-"/>
            </a:pPr>
            <a:r>
              <a:rPr lang="en-GB" dirty="0" smtClean="0"/>
              <a:t>Any UI could be distributed</a:t>
            </a:r>
          </a:p>
          <a:p>
            <a:pPr marL="457200" indent="-457200">
              <a:buFontTx/>
              <a:buChar char="-"/>
            </a:pPr>
            <a:r>
              <a:rPr lang="en-GB" dirty="0" smtClean="0"/>
              <a:t>Example: Paint </a:t>
            </a:r>
            <a:r>
              <a:rPr lang="en-GB" dirty="0" smtClean="0">
                <a:solidFill>
                  <a:srgbClr val="FF0000"/>
                </a:solidFill>
              </a:rPr>
              <a:t>(not distributed by default)</a:t>
            </a:r>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6</a:t>
            </a:fld>
            <a:endParaRPr lang="fr-BE"/>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429000"/>
            <a:ext cx="4142509" cy="261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483768" y="3429000"/>
            <a:ext cx="4142509" cy="576064"/>
          </a:xfrm>
          <a:prstGeom prst="rect">
            <a:avLst/>
          </a:prstGeom>
          <a:solidFill>
            <a:schemeClr val="accent6">
              <a:alpha val="14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a:p>
        </p:txBody>
      </p:sp>
      <p:cxnSp>
        <p:nvCxnSpPr>
          <p:cNvPr id="9" name="Straight Arrow Connector 8"/>
          <p:cNvCxnSpPr/>
          <p:nvPr/>
        </p:nvCxnSpPr>
        <p:spPr>
          <a:xfrm>
            <a:off x="6732240" y="3717032"/>
            <a:ext cx="576064"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19320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Distributed User Interfaces</a:t>
            </a:r>
            <a:endParaRPr lang="en-GB" dirty="0"/>
          </a:p>
        </p:txBody>
      </p:sp>
      <p:sp>
        <p:nvSpPr>
          <p:cNvPr id="3" name="Content Placeholder 2"/>
          <p:cNvSpPr>
            <a:spLocks noGrp="1"/>
          </p:cNvSpPr>
          <p:nvPr>
            <p:ph idx="1"/>
          </p:nvPr>
        </p:nvSpPr>
        <p:spPr/>
        <p:txBody>
          <a:bodyPr/>
          <a:lstStyle/>
          <a:p>
            <a:pPr marL="457200" indent="-457200">
              <a:buFontTx/>
              <a:buChar char="-"/>
            </a:pPr>
            <a:r>
              <a:rPr lang="en-GB" dirty="0" smtClean="0"/>
              <a:t>Any UI could be distributed</a:t>
            </a:r>
          </a:p>
          <a:p>
            <a:pPr marL="457200" indent="-457200">
              <a:buFontTx/>
              <a:buChar char="-"/>
            </a:pPr>
            <a:r>
              <a:rPr lang="en-GB" dirty="0" smtClean="0"/>
              <a:t>Example: Paint (distributed)</a:t>
            </a:r>
          </a:p>
          <a:p>
            <a:pPr marL="1188720" lvl="1" indent="-457200">
              <a:buFontTx/>
              <a:buChar char="-"/>
            </a:pPr>
            <a:r>
              <a:rPr lang="en-GB" dirty="0" smtClean="0">
                <a:solidFill>
                  <a:srgbClr val="FF0000"/>
                </a:solidFill>
              </a:rPr>
              <a:t>Windows: drawing area</a:t>
            </a:r>
          </a:p>
          <a:p>
            <a:pPr marL="1188720" lvl="1" indent="-457200">
              <a:buFontTx/>
              <a:buChar char="-"/>
            </a:pPr>
            <a:r>
              <a:rPr lang="en-GB" dirty="0" smtClean="0">
                <a:solidFill>
                  <a:srgbClr val="FF0000"/>
                </a:solidFill>
              </a:rPr>
              <a:t>Windows Phone: all buttons, bars, …</a:t>
            </a:r>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7</a:t>
            </a:fld>
            <a:endParaRPr lang="fr-BE"/>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904"/>
          <a:stretch/>
        </p:blipFill>
        <p:spPr bwMode="auto">
          <a:xfrm>
            <a:off x="2475552" y="3933056"/>
            <a:ext cx="4142509" cy="212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2553174"/>
            <a:ext cx="1888640" cy="34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107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1844824"/>
            <a:ext cx="8229600" cy="4392488"/>
          </a:xfrm>
        </p:spPr>
        <p:txBody>
          <a:bodyPr>
            <a:normAutofit lnSpcReduction="10000"/>
          </a:bodyPr>
          <a:lstStyle/>
          <a:p>
            <a:pPr marL="457200" indent="-457200">
              <a:buFont typeface="Arial" pitchFamily="34" charset="0"/>
              <a:buChar char="•"/>
            </a:pPr>
            <a:r>
              <a:rPr lang="en-GB" dirty="0" smtClean="0"/>
              <a:t>Distribution state of the whole system</a:t>
            </a:r>
          </a:p>
          <a:p>
            <a:pPr marL="457200" indent="-457200">
              <a:buFont typeface="Arial" pitchFamily="34" charset="0"/>
              <a:buChar char="•"/>
            </a:pPr>
            <a:r>
              <a:rPr lang="en-GB" dirty="0" smtClean="0"/>
              <a:t>Snapshot of the system at a certain moment of time in a stable distribution state</a:t>
            </a:r>
          </a:p>
          <a:p>
            <a:pPr marL="457200" indent="-457200">
              <a:buFont typeface="Arial" pitchFamily="34" charset="0"/>
              <a:buChar char="•"/>
            </a:pPr>
            <a:r>
              <a:rPr lang="en-GB" dirty="0" smtClean="0"/>
              <a:t>Context = set of platforms, set of users and one environment)</a:t>
            </a:r>
          </a:p>
          <a:p>
            <a:pPr marL="457200" indent="-457200">
              <a:buFont typeface="Arial" pitchFamily="34" charset="0"/>
              <a:buChar char="•"/>
            </a:pPr>
            <a:r>
              <a:rPr lang="en-GB" dirty="0"/>
              <a:t>Visual representation</a:t>
            </a:r>
            <a:r>
              <a:rPr lang="en-GB" dirty="0" smtClean="0"/>
              <a:t>:</a:t>
            </a:r>
          </a:p>
          <a:p>
            <a:pPr marL="457200" indent="-457200">
              <a:buFont typeface="Arial" pitchFamily="34" charset="0"/>
              <a:buChar char="•"/>
            </a:pPr>
            <a:r>
              <a:rPr lang="en-GB" dirty="0" smtClean="0"/>
              <a:t>Example:  </a:t>
            </a:r>
          </a:p>
          <a:p>
            <a:pPr marL="1188720" lvl="1" indent="-457200"/>
            <a:r>
              <a:rPr lang="en-GB" dirty="0" smtClean="0"/>
              <a:t>Adrien is in distribution state DS1, which means he is in the context of use C1</a:t>
            </a:r>
          </a:p>
          <a:p>
            <a:pPr marL="1188720" lvl="1" indent="-457200"/>
            <a:r>
              <a:rPr lang="en-GB" dirty="0" smtClean="0"/>
              <a:t>C1</a:t>
            </a:r>
            <a:r>
              <a:rPr lang="en-GB" baseline="-25000" dirty="0" smtClean="0"/>
              <a:t>adrien</a:t>
            </a:r>
            <a:r>
              <a:rPr lang="en-GB" dirty="0" smtClean="0"/>
              <a:t> </a:t>
            </a:r>
            <a:r>
              <a:rPr lang="en-GB" dirty="0">
                <a:sym typeface="Wingdings" pitchFamily="2" charset="2"/>
              </a:rPr>
              <a:t>=</a:t>
            </a:r>
            <a:r>
              <a:rPr lang="en-GB" dirty="0" smtClean="0">
                <a:sym typeface="Wingdings" pitchFamily="2" charset="2"/>
              </a:rPr>
              <a:t> ({desktop}, {</a:t>
            </a:r>
            <a:r>
              <a:rPr lang="en-GB" dirty="0" err="1" smtClean="0">
                <a:sym typeface="Wingdings" pitchFamily="2" charset="2"/>
              </a:rPr>
              <a:t>Adrien</a:t>
            </a:r>
            <a:r>
              <a:rPr lang="en-GB" dirty="0" smtClean="0">
                <a:sym typeface="Wingdings" pitchFamily="2" charset="2"/>
              </a:rPr>
              <a:t>}, quiet)</a:t>
            </a:r>
          </a:p>
          <a:p>
            <a:pPr marL="1188720" lvl="1" indent="-457200"/>
            <a:r>
              <a:rPr lang="en-GB" dirty="0" err="1" smtClean="0">
                <a:sym typeface="Wingdings" pitchFamily="2" charset="2"/>
              </a:rPr>
              <a:t>Adrien’s</a:t>
            </a:r>
            <a:r>
              <a:rPr lang="en-GB" dirty="0" smtClean="0">
                <a:sym typeface="Wingdings" pitchFamily="2" charset="2"/>
              </a:rPr>
              <a:t> distribution </a:t>
            </a:r>
            <a:r>
              <a:rPr lang="en-GB" dirty="0">
                <a:sym typeface="Wingdings" pitchFamily="2" charset="2"/>
              </a:rPr>
              <a:t>s</a:t>
            </a:r>
            <a:r>
              <a:rPr lang="en-GB" dirty="0" smtClean="0">
                <a:sym typeface="Wingdings" pitchFamily="2" charset="2"/>
              </a:rPr>
              <a:t>tate = C1</a:t>
            </a:r>
            <a:r>
              <a:rPr lang="en-GB" baseline="-25000" dirty="0" smtClean="0">
                <a:sym typeface="Wingdings" pitchFamily="2" charset="2"/>
              </a:rPr>
              <a:t>adrien</a:t>
            </a:r>
            <a:endParaRPr lang="en-GB" dirty="0" smtClean="0"/>
          </a:p>
          <a:p>
            <a:pPr marL="457200" indent="-457200">
              <a:buFont typeface="Arial" pitchFamily="34" charset="0"/>
              <a:buChar char="•"/>
            </a:pPr>
            <a:endParaRPr lang="en-GB" dirty="0" smtClean="0"/>
          </a:p>
        </p:txBody>
      </p:sp>
      <p:sp>
        <p:nvSpPr>
          <p:cNvPr id="2" name="Title 1"/>
          <p:cNvSpPr>
            <a:spLocks noGrp="1"/>
          </p:cNvSpPr>
          <p:nvPr>
            <p:ph type="title"/>
          </p:nvPr>
        </p:nvSpPr>
        <p:spPr/>
        <p:txBody>
          <a:bodyPr/>
          <a:lstStyle/>
          <a:p>
            <a:r>
              <a:rPr lang="fr-BE" dirty="0" smtClean="0"/>
              <a:t>Distribution State</a:t>
            </a:r>
            <a:endParaRPr lang="fr-BE" dirty="0"/>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8</a:t>
            </a:fld>
            <a:endParaRPr lang="fr-BE"/>
          </a:p>
        </p:txBody>
      </p:sp>
      <p:sp>
        <p:nvSpPr>
          <p:cNvPr id="8" name="Rounded Rectangle 7"/>
          <p:cNvSpPr/>
          <p:nvPr/>
        </p:nvSpPr>
        <p:spPr>
          <a:xfrm>
            <a:off x="6228184" y="3573016"/>
            <a:ext cx="2664296" cy="10801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BE" sz="2400" dirty="0" smtClean="0"/>
              <a:t>C1</a:t>
            </a:r>
            <a:r>
              <a:rPr lang="fr-BE" sz="2400" baseline="-25000" dirty="0" smtClean="0"/>
              <a:t>adrien</a:t>
            </a:r>
            <a:endParaRPr lang="fr-BE" sz="2400" dirty="0" smtClean="0"/>
          </a:p>
        </p:txBody>
      </p:sp>
    </p:spTree>
    <p:extLst>
      <p:ext uri="{BB962C8B-B14F-4D97-AF65-F5344CB8AC3E}">
        <p14:creationId xmlns:p14="http://schemas.microsoft.com/office/powerpoint/2010/main" val="2242933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1844824"/>
            <a:ext cx="8229600" cy="4392488"/>
          </a:xfrm>
        </p:spPr>
        <p:txBody>
          <a:bodyPr/>
          <a:lstStyle/>
          <a:p>
            <a:pPr marL="457200" indent="-457200">
              <a:buFont typeface="Arial" pitchFamily="34" charset="0"/>
              <a:buChar char="•"/>
            </a:pPr>
            <a:r>
              <a:rPr lang="en-GB" dirty="0" smtClean="0"/>
              <a:t>Sum of all individual states</a:t>
            </a:r>
          </a:p>
          <a:p>
            <a:pPr marL="457200" indent="-457200">
              <a:buFont typeface="Arial" pitchFamily="34" charset="0"/>
              <a:buChar char="•"/>
            </a:pPr>
            <a:r>
              <a:rPr lang="en-GB" dirty="0" smtClean="0"/>
              <a:t>Example:</a:t>
            </a:r>
          </a:p>
          <a:p>
            <a:pPr marL="1188720" lvl="1" indent="-457200"/>
            <a:r>
              <a:rPr lang="en-GB" dirty="0" smtClean="0"/>
              <a:t>C1</a:t>
            </a:r>
            <a:r>
              <a:rPr lang="en-GB" baseline="-25000" dirty="0" smtClean="0"/>
              <a:t>bastien</a:t>
            </a:r>
            <a:r>
              <a:rPr lang="en-GB" dirty="0" smtClean="0"/>
              <a:t> </a:t>
            </a:r>
            <a:r>
              <a:rPr lang="en-GB" baseline="-25000" dirty="0" smtClean="0"/>
              <a:t>=</a:t>
            </a:r>
            <a:r>
              <a:rPr lang="en-GB" dirty="0" smtClean="0"/>
              <a:t> ({desktop, laptop}, {</a:t>
            </a:r>
            <a:r>
              <a:rPr lang="en-GB" dirty="0" err="1" smtClean="0"/>
              <a:t>Bastien</a:t>
            </a:r>
            <a:r>
              <a:rPr lang="en-GB" dirty="0" smtClean="0"/>
              <a:t>}, quiet)</a:t>
            </a:r>
          </a:p>
          <a:p>
            <a:pPr marL="1188720" lvl="1" indent="-457200"/>
            <a:r>
              <a:rPr lang="en-GB" dirty="0" smtClean="0"/>
              <a:t>Distribution shared state = {C1</a:t>
            </a:r>
            <a:r>
              <a:rPr lang="en-GB" baseline="-25000" dirty="0" smtClean="0"/>
              <a:t>adrien</a:t>
            </a:r>
            <a:r>
              <a:rPr lang="en-GB" dirty="0" smtClean="0"/>
              <a:t>, C1</a:t>
            </a:r>
            <a:r>
              <a:rPr lang="en-GB" baseline="-25000" dirty="0" smtClean="0"/>
              <a:t>bastien</a:t>
            </a:r>
            <a:r>
              <a:rPr lang="en-GB" dirty="0" smtClean="0"/>
              <a:t>}</a:t>
            </a:r>
          </a:p>
          <a:p>
            <a:pPr marL="457200" indent="-457200">
              <a:buFont typeface="Arial" pitchFamily="34" charset="0"/>
              <a:buChar char="•"/>
            </a:pPr>
            <a:endParaRPr lang="en-GB" dirty="0" smtClean="0"/>
          </a:p>
          <a:p>
            <a:pPr marL="457200" indent="-457200">
              <a:buFont typeface="Arial" pitchFamily="34" charset="0"/>
              <a:buChar char="•"/>
            </a:pPr>
            <a:r>
              <a:rPr lang="en-GB" dirty="0" smtClean="0"/>
              <a:t>Visual </a:t>
            </a:r>
            <a:r>
              <a:rPr lang="en-GB" dirty="0"/>
              <a:t>representation</a:t>
            </a:r>
            <a:r>
              <a:rPr lang="en-GB" dirty="0" smtClean="0"/>
              <a:t>:</a:t>
            </a:r>
            <a:endParaRPr lang="en-GB" dirty="0"/>
          </a:p>
        </p:txBody>
      </p:sp>
      <p:sp>
        <p:nvSpPr>
          <p:cNvPr id="2" name="Title 1"/>
          <p:cNvSpPr>
            <a:spLocks noGrp="1"/>
          </p:cNvSpPr>
          <p:nvPr>
            <p:ph type="title"/>
          </p:nvPr>
        </p:nvSpPr>
        <p:spPr/>
        <p:txBody>
          <a:bodyPr/>
          <a:lstStyle/>
          <a:p>
            <a:r>
              <a:rPr lang="en-GB" dirty="0" smtClean="0"/>
              <a:t>Distribution Shared State</a:t>
            </a:r>
            <a:endParaRPr lang="en-GB" dirty="0"/>
          </a:p>
        </p:txBody>
      </p:sp>
      <p:sp>
        <p:nvSpPr>
          <p:cNvPr id="4" name="Date Placeholder 3"/>
          <p:cNvSpPr>
            <a:spLocks noGrp="1"/>
          </p:cNvSpPr>
          <p:nvPr>
            <p:ph type="dt" sz="half" idx="10"/>
          </p:nvPr>
        </p:nvSpPr>
        <p:spPr/>
        <p:txBody>
          <a:bodyPr/>
          <a:lstStyle/>
          <a:p>
            <a:r>
              <a:rPr lang="fr-BE" smtClean="0"/>
              <a:t>18/05/2012</a:t>
            </a:r>
            <a:endParaRPr lang="fr-BE"/>
          </a:p>
        </p:txBody>
      </p:sp>
      <p:sp>
        <p:nvSpPr>
          <p:cNvPr id="5" name="Footer Placeholder 4"/>
          <p:cNvSpPr>
            <a:spLocks noGrp="1"/>
          </p:cNvSpPr>
          <p:nvPr>
            <p:ph type="ftr" sz="quarter" idx="11"/>
          </p:nvPr>
        </p:nvSpPr>
        <p:spPr/>
        <p:txBody>
          <a:bodyPr/>
          <a:lstStyle/>
          <a:p>
            <a:r>
              <a:rPr lang="fr-BE" dirty="0"/>
              <a:t>RCIS 2012 – Valencia, Spain, May 17</a:t>
            </a:r>
            <a:r>
              <a:rPr lang="fr-BE" baseline="30000" dirty="0"/>
              <a:t>th</a:t>
            </a:r>
          </a:p>
        </p:txBody>
      </p:sp>
      <p:sp>
        <p:nvSpPr>
          <p:cNvPr id="6" name="Slide Number Placeholder 5"/>
          <p:cNvSpPr>
            <a:spLocks noGrp="1"/>
          </p:cNvSpPr>
          <p:nvPr>
            <p:ph type="sldNum" sz="quarter" idx="12"/>
          </p:nvPr>
        </p:nvSpPr>
        <p:spPr/>
        <p:txBody>
          <a:bodyPr/>
          <a:lstStyle/>
          <a:p>
            <a:fld id="{EE42EDF3-271C-45D1-B115-F7D6946A5F9E}" type="slidenum">
              <a:rPr lang="fr-BE" smtClean="0"/>
              <a:pPr/>
              <a:t>9</a:t>
            </a:fld>
            <a:endParaRPr lang="fr-BE"/>
          </a:p>
        </p:txBody>
      </p:sp>
      <p:sp>
        <p:nvSpPr>
          <p:cNvPr id="8" name="Rounded Rectangle 7"/>
          <p:cNvSpPr/>
          <p:nvPr/>
        </p:nvSpPr>
        <p:spPr>
          <a:xfrm>
            <a:off x="6228184" y="3573016"/>
            <a:ext cx="2664296" cy="10801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BE" sz="2400" dirty="0" smtClean="0"/>
              <a:t>C1</a:t>
            </a:r>
            <a:r>
              <a:rPr lang="fr-BE" sz="2400" baseline="-25000" dirty="0" smtClean="0"/>
              <a:t>adrien</a:t>
            </a:r>
            <a:endParaRPr lang="fr-BE" sz="2400" dirty="0"/>
          </a:p>
          <a:p>
            <a:pPr algn="ctr"/>
            <a:r>
              <a:rPr lang="fr-BE" sz="2400" dirty="0" smtClean="0"/>
              <a:t>C1</a:t>
            </a:r>
            <a:r>
              <a:rPr lang="fr-BE" sz="2400" baseline="-25000" dirty="0" smtClean="0"/>
              <a:t>bastien</a:t>
            </a:r>
            <a:endParaRPr lang="fr-BE" sz="2400" dirty="0"/>
          </a:p>
        </p:txBody>
      </p:sp>
    </p:spTree>
    <p:extLst>
      <p:ext uri="{BB962C8B-B14F-4D97-AF65-F5344CB8AC3E}">
        <p14:creationId xmlns:p14="http://schemas.microsoft.com/office/powerpoint/2010/main" val="25980697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7070</TotalTime>
  <Words>1419</Words>
  <Application>Microsoft Office PowerPoint</Application>
  <PresentationFormat>On-screen Show (4:3)</PresentationFormat>
  <Paragraphs>347</Paragraphs>
  <Slides>31</Slides>
  <Notes>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Module</vt:lpstr>
      <vt:lpstr>Modelling and Developing Distributed User Interfaces based on Distribution Graph</vt:lpstr>
      <vt:lpstr>Content</vt:lpstr>
      <vt:lpstr>Motivations</vt:lpstr>
      <vt:lpstr>Motivations</vt:lpstr>
      <vt:lpstr>Distributed User Interfaces</vt:lpstr>
      <vt:lpstr>Distributed User Interfaces</vt:lpstr>
      <vt:lpstr>Distributed User Interfaces</vt:lpstr>
      <vt:lpstr>Distribution State</vt:lpstr>
      <vt:lpstr>Distribution Shared State</vt:lpstr>
      <vt:lpstr>How ?</vt:lpstr>
      <vt:lpstr>How ?</vt:lpstr>
      <vt:lpstr>How ?</vt:lpstr>
      <vt:lpstr>Example of existing works on DUI</vt:lpstr>
      <vt:lpstr>Example of existing works on DUI</vt:lpstr>
      <vt:lpstr>Our contributions</vt:lpstr>
      <vt:lpstr>Distribution Graph</vt:lpstr>
      <vt:lpstr>Distribution Graph</vt:lpstr>
      <vt:lpstr>Distribution Script</vt:lpstr>
      <vt:lpstr>Catalog of operations</vt:lpstr>
      <vt:lpstr>Case Study</vt:lpstr>
      <vt:lpstr>Case Study</vt:lpstr>
      <vt:lpstr>Case Study</vt:lpstr>
      <vt:lpstr>Case Study</vt:lpstr>
      <vt:lpstr>Case Study</vt:lpstr>
      <vt:lpstr>Case Study</vt:lpstr>
      <vt:lpstr>Case Study</vt:lpstr>
      <vt:lpstr>Case Study</vt:lpstr>
      <vt:lpstr>Case Study</vt:lpstr>
      <vt:lpstr>Case Study</vt:lpstr>
      <vt:lpstr>Conclusion</vt:lpstr>
      <vt:lpstr>Questions ?</vt:lpstr>
    </vt:vector>
  </TitlesOfParts>
  <Manager>jean.vanderdonckt@uclouvain.be</Manager>
  <Company>Université catholique de Louvain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and Developing Distributed User Interfaces based on Distribution Graph</dc:title>
  <dc:creator>Jeremie.Melchior@uclouvain.be;Jean.Vanderdonckt@uclouvain.be</dc:creator>
  <cp:keywords>User Interface, Human-Computer Interaction (HCI) modelling, Ubiquitous computing</cp:keywords>
  <dc:description>This paper introduces, motivates, defines, and exemplifies the concept of distribution graph as a way for modelling and developing Distributed User Interfaces of interactive systems. A distribution graph consists of a state chart model enriched as follows: states represent individual states of entities involved in the distribution as well as a collective representation of their synchronization; transitions are represented by event-condition-actions where the action part consists of a distribution script. A distribution script expresses the distribution behaviour based on distribution primitives. These primitives are basic operations that manipulate parts or wholes of user interface for distribution at run-time. These primitives are themselves implemented on top of an environment for distributed computing that is implemented for four major computing platforms (i.e., Microsoft Windows, Mac OS X, Linux, and Mobile Linux). Thanks to the capabilities provided by this environment, the user interfaces belonging to these distributed systems can be run indifferently on any of these computing platforms. This paper defines the new concepts introduced for this purpose, i.e., distribution primitive, distribution script, and distribution graph, and demonstrates how they can effectively support distributed user interfaces.</dc:description>
  <cp:lastModifiedBy>Jean Vanderdonckt</cp:lastModifiedBy>
  <cp:revision>406</cp:revision>
  <dcterms:created xsi:type="dcterms:W3CDTF">2011-09-19T07:01:26Z</dcterms:created>
  <dcterms:modified xsi:type="dcterms:W3CDTF">2012-05-21T22:04:24Z</dcterms:modified>
  <cp:category>Technology</cp:category>
  <cp:contentStatus>Final</cp:contentStatus>
</cp:coreProperties>
</file>