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80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  <p:sldId id="283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2143" autoAdjust="0"/>
  </p:normalViewPr>
  <p:slideViewPr>
    <p:cSldViewPr>
      <p:cViewPr>
        <p:scale>
          <a:sx n="100" d="100"/>
          <a:sy n="100" d="100"/>
        </p:scale>
        <p:origin x="-69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951D915A-B2E5-44DF-9E2A-7128E060AE35}" type="datetimeFigureOut">
              <a:rPr lang="en-US"/>
              <a:pPr>
                <a:defRPr/>
              </a:pPr>
              <a:t>6/13/2011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29CEFCDA-2615-466C-9293-B9AA2CA754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63EF8006-468F-421F-A620-2407808DC297}" type="datetimeFigureOut">
              <a:rPr lang="en-US"/>
              <a:pPr>
                <a:defRPr/>
              </a:pPr>
              <a:t>6/13/2011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GB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56F2A27B-358B-4EE6-BD3F-823E2FF75F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fr-FR" smtClean="0"/>
              <a:t>Faut-il garder les noms de tous ? Est-ce ok comme ça ?</a:t>
            </a:r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CE4909C-55D7-4F02-876F-D3B795953E34}" type="slidenum">
              <a:rPr lang="en-GB" smtClean="0">
                <a:ea typeface="MS PGothic" pitchFamily="34" charset="-128"/>
              </a:rPr>
              <a:pPr/>
              <a:t>1</a:t>
            </a:fld>
            <a:endParaRPr lang="en-GB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fr-FR" smtClean="0"/>
              <a:t>Que dois-je dire là-dessus ? W3C .. Oki .. Mais OASIS Nexof… ?</a:t>
            </a:r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E69309-4E3E-4991-B0C2-CE0F12FBB73B}" type="slidenum">
              <a:rPr lang="en-GB" smtClean="0">
                <a:ea typeface="MS PGothic" pitchFamily="34" charset="-128"/>
              </a:rPr>
              <a:pPr/>
              <a:t>2</a:t>
            </a:fld>
            <a:endParaRPr lang="en-GB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Processus 2"/>
          <p:cNvSpPr>
            <a:spLocks noChangeArrowheads="1"/>
          </p:cNvSpPr>
          <p:nvPr/>
        </p:nvSpPr>
        <p:spPr bwMode="auto">
          <a:xfrm>
            <a:off x="214313" y="142875"/>
            <a:ext cx="2857500" cy="785813"/>
          </a:xfrm>
          <a:prstGeom prst="flowChartProcess">
            <a:avLst/>
          </a:prstGeom>
          <a:gradFill rotWithShape="1">
            <a:gsLst>
              <a:gs pos="0">
                <a:srgbClr val="558ED5"/>
              </a:gs>
              <a:gs pos="35001">
                <a:srgbClr val="8EB4E3"/>
              </a:gs>
              <a:gs pos="100000">
                <a:srgbClr val="C6D9F1"/>
              </a:gs>
            </a:gsLst>
            <a:lin ang="27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6" name="Organigramme : Processus 3"/>
          <p:cNvSpPr>
            <a:spLocks noChangeArrowheads="1"/>
          </p:cNvSpPr>
          <p:nvPr/>
        </p:nvSpPr>
        <p:spPr bwMode="auto">
          <a:xfrm>
            <a:off x="6429375" y="5929313"/>
            <a:ext cx="2214563" cy="428625"/>
          </a:xfrm>
          <a:prstGeom prst="flowChartProcess">
            <a:avLst/>
          </a:prstGeom>
          <a:gradFill rotWithShape="1">
            <a:gsLst>
              <a:gs pos="0">
                <a:srgbClr val="558ED5"/>
              </a:gs>
              <a:gs pos="35001">
                <a:srgbClr val="8EB4E3"/>
              </a:gs>
              <a:gs pos="100000">
                <a:srgbClr val="C6D9F1"/>
              </a:gs>
            </a:gsLst>
            <a:lin ang="27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7" name="Organigramme : Processus 4"/>
          <p:cNvSpPr>
            <a:spLocks noChangeArrowheads="1"/>
          </p:cNvSpPr>
          <p:nvPr/>
        </p:nvSpPr>
        <p:spPr bwMode="auto">
          <a:xfrm>
            <a:off x="500063" y="2000250"/>
            <a:ext cx="8072437" cy="1714500"/>
          </a:xfrm>
          <a:prstGeom prst="flowChartProcess">
            <a:avLst/>
          </a:prstGeom>
          <a:gradFill rotWithShape="1">
            <a:gsLst>
              <a:gs pos="0">
                <a:srgbClr val="558ED5"/>
              </a:gs>
              <a:gs pos="35001">
                <a:srgbClr val="8EB4E3"/>
              </a:gs>
              <a:gs pos="100000">
                <a:srgbClr val="C6D9F1"/>
              </a:gs>
            </a:gsLst>
            <a:lin ang="27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8" name="Organigramme : Processus 5"/>
          <p:cNvSpPr>
            <a:spLocks noChangeArrowheads="1"/>
          </p:cNvSpPr>
          <p:nvPr/>
        </p:nvSpPr>
        <p:spPr bwMode="auto">
          <a:xfrm>
            <a:off x="3286125" y="4286250"/>
            <a:ext cx="5286375" cy="1143000"/>
          </a:xfrm>
          <a:prstGeom prst="flowChartProcess">
            <a:avLst/>
          </a:prstGeom>
          <a:gradFill rotWithShape="1">
            <a:gsLst>
              <a:gs pos="0">
                <a:srgbClr val="558ED5"/>
              </a:gs>
              <a:gs pos="35001">
                <a:srgbClr val="8EB4E3"/>
              </a:gs>
              <a:gs pos="100000">
                <a:srgbClr val="C6D9F1"/>
              </a:gs>
            </a:gsLst>
            <a:lin ang="27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dk1"/>
              </a:solidFill>
              <a:latin typeface="+mn-lt"/>
              <a:ea typeface="+mn-ea"/>
            </a:endParaRPr>
          </a:p>
        </p:txBody>
      </p:sp>
      <p:pic>
        <p:nvPicPr>
          <p:cNvPr id="9" name="Image 6" descr="UsiXML_Transparent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4286250"/>
            <a:ext cx="2214562" cy="216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 7" descr="ITEA2_logo_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4463" y="142875"/>
            <a:ext cx="25527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8"/>
          <p:cNvSpPr txBox="1">
            <a:spLocks noChangeArrowheads="1"/>
          </p:cNvSpPr>
          <p:nvPr/>
        </p:nvSpPr>
        <p:spPr bwMode="auto">
          <a:xfrm>
            <a:off x="285750" y="214313"/>
            <a:ext cx="2714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UsiXML project #08026</a:t>
            </a:r>
          </a:p>
          <a:p>
            <a:pPr algn="ctr">
              <a:defRPr/>
            </a:pPr>
            <a:r>
              <a:rPr lang="en-GB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2009-2012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50081" y="2143116"/>
            <a:ext cx="7772400" cy="1428760"/>
          </a:xfrm>
          <a:prstGeom prst="rect">
            <a:avLst/>
          </a:prstGeom>
        </p:spPr>
        <p:txBody>
          <a:bodyPr anchor="ctr"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357554" y="4357694"/>
            <a:ext cx="5186354" cy="100013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GB" dirty="0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0"/>
          </p:nvPr>
        </p:nvSpPr>
        <p:spPr>
          <a:xfrm>
            <a:off x="6500826" y="6000768"/>
            <a:ext cx="2071702" cy="285752"/>
          </a:xfrm>
          <a:prstGeom prst="rect">
            <a:avLst/>
          </a:prstGeom>
        </p:spPr>
        <p:txBody>
          <a:bodyPr/>
          <a:lstStyle>
            <a:lvl1pPr>
              <a:buNone/>
              <a:defRPr sz="1600"/>
            </a:lvl1pPr>
            <a:lvl2pPr>
              <a:buNone/>
              <a:defRPr/>
            </a:lvl2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gner un rectangle à un seul coin 2"/>
          <p:cNvSpPr>
            <a:spLocks noChangeArrowheads="1"/>
          </p:cNvSpPr>
          <p:nvPr/>
        </p:nvSpPr>
        <p:spPr bwMode="auto">
          <a:xfrm>
            <a:off x="142875" y="6357938"/>
            <a:ext cx="714375" cy="357187"/>
          </a:xfrm>
          <a:custGeom>
            <a:avLst/>
            <a:gdLst>
              <a:gd name="T0" fmla="*/ 714375 w 714375"/>
              <a:gd name="T1" fmla="*/ 178594 h 357187"/>
              <a:gd name="T2" fmla="*/ 357188 w 714375"/>
              <a:gd name="T3" fmla="*/ 357187 h 357187"/>
              <a:gd name="T4" fmla="*/ 0 w 714375"/>
              <a:gd name="T5" fmla="*/ 178594 h 357187"/>
              <a:gd name="T6" fmla="*/ 357188 w 714375"/>
              <a:gd name="T7" fmla="*/ 0 h 35718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714375"/>
              <a:gd name="T13" fmla="*/ 29766 h 357187"/>
              <a:gd name="T14" fmla="*/ 684608 w 714375"/>
              <a:gd name="T15" fmla="*/ 357187 h 3571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14375" h="357187">
                <a:moveTo>
                  <a:pt x="0" y="0"/>
                </a:moveTo>
                <a:lnTo>
                  <a:pt x="654843" y="0"/>
                </a:lnTo>
                <a:lnTo>
                  <a:pt x="714375" y="59532"/>
                </a:lnTo>
                <a:lnTo>
                  <a:pt x="714375" y="357187"/>
                </a:lnTo>
                <a:lnTo>
                  <a:pt x="0" y="357187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ea typeface="ＭＳ Ｐゴシック" pitchFamily="34" charset="-128"/>
            </a:endParaRPr>
          </a:p>
        </p:txBody>
      </p:sp>
      <p:cxnSp>
        <p:nvCxnSpPr>
          <p:cNvPr id="5" name="Connecteur droit 3"/>
          <p:cNvCxnSpPr>
            <a:cxnSpLocks noChangeShapeType="1"/>
          </p:cNvCxnSpPr>
          <p:nvPr/>
        </p:nvCxnSpPr>
        <p:spPr bwMode="auto">
          <a:xfrm>
            <a:off x="1071563" y="714375"/>
            <a:ext cx="7572375" cy="15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/>
          </a:extLst>
        </p:spPr>
      </p:cxnSp>
      <p:pic>
        <p:nvPicPr>
          <p:cNvPr id="6" name="Image 4" descr="UsiXML_Transparent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92075"/>
            <a:ext cx="928688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5" descr="ITEA2_logo_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188" y="6286500"/>
            <a:ext cx="1831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7543824" cy="43971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GB" sz="2800" kern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071546"/>
            <a:ext cx="8429684" cy="514353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 lang="fr-FR" sz="2400" kern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 lang="fr-FR" sz="2000" kern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 lang="fr-FR" sz="1800" kern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 lang="fr-FR" sz="1600" kern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 lang="en-GB" sz="1400" kern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GB"/>
              <a:t>ITEA UsiXML project #08026, 2009-2012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142875" y="6356350"/>
            <a:ext cx="7334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558ED5"/>
                </a:solidFill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9CD00A86-1F05-4F41-90B3-3D1C4852EE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Processus 2"/>
          <p:cNvSpPr>
            <a:spLocks noChangeArrowheads="1"/>
          </p:cNvSpPr>
          <p:nvPr/>
        </p:nvSpPr>
        <p:spPr bwMode="auto">
          <a:xfrm>
            <a:off x="500063" y="3857625"/>
            <a:ext cx="8072437" cy="1428750"/>
          </a:xfrm>
          <a:prstGeom prst="flowChartProcess">
            <a:avLst/>
          </a:prstGeom>
          <a:gradFill rotWithShape="1">
            <a:gsLst>
              <a:gs pos="0">
                <a:srgbClr val="558ED5"/>
              </a:gs>
              <a:gs pos="35001">
                <a:srgbClr val="8EB4E3"/>
              </a:gs>
              <a:gs pos="100000">
                <a:srgbClr val="C6D9F1"/>
              </a:gs>
            </a:gsLst>
            <a:lin ang="27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5" name="Organigramme : Processus 3"/>
          <p:cNvSpPr>
            <a:spLocks noChangeArrowheads="1"/>
          </p:cNvSpPr>
          <p:nvPr/>
        </p:nvSpPr>
        <p:spPr bwMode="auto">
          <a:xfrm>
            <a:off x="500063" y="2000250"/>
            <a:ext cx="8072437" cy="1428750"/>
          </a:xfrm>
          <a:prstGeom prst="flowChartProcess">
            <a:avLst/>
          </a:prstGeom>
          <a:gradFill rotWithShape="1">
            <a:gsLst>
              <a:gs pos="0">
                <a:srgbClr val="558ED5"/>
              </a:gs>
              <a:gs pos="35001">
                <a:srgbClr val="8EB4E3"/>
              </a:gs>
              <a:gs pos="100000">
                <a:srgbClr val="C6D9F1"/>
              </a:gs>
            </a:gsLst>
            <a:lin ang="27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6" name="Rogner un rectangle à un seul coin 4"/>
          <p:cNvSpPr>
            <a:spLocks noChangeArrowheads="1"/>
          </p:cNvSpPr>
          <p:nvPr/>
        </p:nvSpPr>
        <p:spPr bwMode="auto">
          <a:xfrm>
            <a:off x="142875" y="6357938"/>
            <a:ext cx="714375" cy="357187"/>
          </a:xfrm>
          <a:custGeom>
            <a:avLst/>
            <a:gdLst>
              <a:gd name="T0" fmla="*/ 714375 w 714375"/>
              <a:gd name="T1" fmla="*/ 178594 h 357187"/>
              <a:gd name="T2" fmla="*/ 357188 w 714375"/>
              <a:gd name="T3" fmla="*/ 357187 h 357187"/>
              <a:gd name="T4" fmla="*/ 0 w 714375"/>
              <a:gd name="T5" fmla="*/ 178594 h 357187"/>
              <a:gd name="T6" fmla="*/ 357188 w 714375"/>
              <a:gd name="T7" fmla="*/ 0 h 35718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714375"/>
              <a:gd name="T13" fmla="*/ 29766 h 357187"/>
              <a:gd name="T14" fmla="*/ 684608 w 714375"/>
              <a:gd name="T15" fmla="*/ 357187 h 3571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14375" h="357187">
                <a:moveTo>
                  <a:pt x="0" y="0"/>
                </a:moveTo>
                <a:lnTo>
                  <a:pt x="654843" y="0"/>
                </a:lnTo>
                <a:lnTo>
                  <a:pt x="714375" y="59532"/>
                </a:lnTo>
                <a:lnTo>
                  <a:pt x="714375" y="357187"/>
                </a:lnTo>
                <a:lnTo>
                  <a:pt x="0" y="357187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ea typeface="ＭＳ Ｐゴシック" pitchFamily="34" charset="-128"/>
            </a:endParaRPr>
          </a:p>
        </p:txBody>
      </p:sp>
      <p:pic>
        <p:nvPicPr>
          <p:cNvPr id="7" name="Image 5" descr="ITEA2_logo_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188" y="6286500"/>
            <a:ext cx="1831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6" descr="UsiXML_Transparent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42875"/>
            <a:ext cx="1827212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2910" y="2143116"/>
            <a:ext cx="7772400" cy="121444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lang="en-GB" sz="2800" b="0" kern="12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GB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14348" y="3929066"/>
            <a:ext cx="7772400" cy="12858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GB"/>
              <a:t>ITEA UsiXML project #08026, 2009-2012</a:t>
            </a:r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142875" y="6356350"/>
            <a:ext cx="7334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558ED5"/>
                </a:solidFill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4B767EE2-143E-41F8-817A-EBFA277D85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un rectangle à un seul coin 2"/>
          <p:cNvSpPr>
            <a:spLocks noChangeArrowheads="1"/>
          </p:cNvSpPr>
          <p:nvPr/>
        </p:nvSpPr>
        <p:spPr bwMode="auto">
          <a:xfrm>
            <a:off x="142875" y="6357938"/>
            <a:ext cx="714375" cy="357187"/>
          </a:xfrm>
          <a:custGeom>
            <a:avLst/>
            <a:gdLst>
              <a:gd name="T0" fmla="*/ 714375 w 714375"/>
              <a:gd name="T1" fmla="*/ 178594 h 357187"/>
              <a:gd name="T2" fmla="*/ 357188 w 714375"/>
              <a:gd name="T3" fmla="*/ 357187 h 357187"/>
              <a:gd name="T4" fmla="*/ 0 w 714375"/>
              <a:gd name="T5" fmla="*/ 178594 h 357187"/>
              <a:gd name="T6" fmla="*/ 357188 w 714375"/>
              <a:gd name="T7" fmla="*/ 0 h 35718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714375"/>
              <a:gd name="T13" fmla="*/ 29766 h 357187"/>
              <a:gd name="T14" fmla="*/ 684608 w 714375"/>
              <a:gd name="T15" fmla="*/ 357187 h 3571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14375" h="357187">
                <a:moveTo>
                  <a:pt x="0" y="0"/>
                </a:moveTo>
                <a:lnTo>
                  <a:pt x="654843" y="0"/>
                </a:lnTo>
                <a:lnTo>
                  <a:pt x="714375" y="59532"/>
                </a:lnTo>
                <a:lnTo>
                  <a:pt x="714375" y="357187"/>
                </a:lnTo>
                <a:lnTo>
                  <a:pt x="0" y="357187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ea typeface="ＭＳ Ｐゴシック" pitchFamily="34" charset="-128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143000" y="214313"/>
            <a:ext cx="7543800" cy="43973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en-GB" sz="2800" kern="12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fr-FR">
                <a:solidFill>
                  <a:schemeClr val="tx2">
                    <a:lumMod val="60000"/>
                    <a:lumOff val="40000"/>
                  </a:schemeClr>
                </a:solidFill>
              </a:rPr>
              <a:t>Cliquez pour modifier le style du titre</a:t>
            </a: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7" name="Connecteur droit 4"/>
          <p:cNvCxnSpPr>
            <a:cxnSpLocks noChangeShapeType="1"/>
          </p:cNvCxnSpPr>
          <p:nvPr/>
        </p:nvCxnSpPr>
        <p:spPr bwMode="auto">
          <a:xfrm>
            <a:off x="1071563" y="714375"/>
            <a:ext cx="7572375" cy="15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/>
          </a:extLst>
        </p:spPr>
      </p:cxnSp>
      <p:pic>
        <p:nvPicPr>
          <p:cNvPr id="8" name="Image 5" descr="UsiXML_Transparent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92075"/>
            <a:ext cx="928688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 6" descr="ITEA2_logo_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188" y="6286500"/>
            <a:ext cx="1831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5720" y="1117615"/>
            <a:ext cx="4071966" cy="50974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 lang="fr-FR" sz="2400" kern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 lang="fr-FR" sz="2000" kern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 lang="fr-FR" sz="1800" kern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 lang="fr-FR" sz="1600" kern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 lang="en-GB" sz="1400" kern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117615"/>
            <a:ext cx="4071966" cy="50974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 lang="fr-FR" sz="2400" kern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 lang="fr-FR" sz="2000" kern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 lang="fr-FR" sz="1800" kern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 lang="fr-FR" sz="1600" kern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 lang="en-GB" sz="1400" kern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GB"/>
              <a:t>ITEA UsiXML project #08026, 2009-2012</a:t>
            </a:r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142875" y="6356350"/>
            <a:ext cx="7334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558ED5"/>
                </a:solidFill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9598CA21-6035-415E-B932-ACA602A9F2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gner un rectangle à un seul coin 2"/>
          <p:cNvSpPr>
            <a:spLocks noChangeArrowheads="1"/>
          </p:cNvSpPr>
          <p:nvPr/>
        </p:nvSpPr>
        <p:spPr bwMode="auto">
          <a:xfrm>
            <a:off x="142875" y="6357938"/>
            <a:ext cx="714375" cy="357187"/>
          </a:xfrm>
          <a:custGeom>
            <a:avLst/>
            <a:gdLst>
              <a:gd name="T0" fmla="*/ 714375 w 714375"/>
              <a:gd name="T1" fmla="*/ 178594 h 357187"/>
              <a:gd name="T2" fmla="*/ 357188 w 714375"/>
              <a:gd name="T3" fmla="*/ 357187 h 357187"/>
              <a:gd name="T4" fmla="*/ 0 w 714375"/>
              <a:gd name="T5" fmla="*/ 178594 h 357187"/>
              <a:gd name="T6" fmla="*/ 357188 w 714375"/>
              <a:gd name="T7" fmla="*/ 0 h 35718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714375"/>
              <a:gd name="T13" fmla="*/ 29766 h 357187"/>
              <a:gd name="T14" fmla="*/ 684608 w 714375"/>
              <a:gd name="T15" fmla="*/ 357187 h 3571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14375" h="357187">
                <a:moveTo>
                  <a:pt x="0" y="0"/>
                </a:moveTo>
                <a:lnTo>
                  <a:pt x="654843" y="0"/>
                </a:lnTo>
                <a:lnTo>
                  <a:pt x="714375" y="59532"/>
                </a:lnTo>
                <a:lnTo>
                  <a:pt x="714375" y="357187"/>
                </a:lnTo>
                <a:lnTo>
                  <a:pt x="0" y="357187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ea typeface="ＭＳ Ｐゴシック" pitchFamily="34" charset="-128"/>
            </a:endParaRPr>
          </a:p>
        </p:txBody>
      </p:sp>
      <p:pic>
        <p:nvPicPr>
          <p:cNvPr id="3" name="Image 3" descr="UsiXML_Transparent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92075"/>
            <a:ext cx="928688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 4" descr="ITEA2_logo_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188" y="6286500"/>
            <a:ext cx="1831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GB"/>
              <a:t>ITEA UsiXML project #08026, 2009-2012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142875" y="6356350"/>
            <a:ext cx="7334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558ED5"/>
                </a:solidFill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F3CA8C8B-652E-4D6E-AD80-DABB22352C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un rectangle à un seul coin 2"/>
          <p:cNvSpPr>
            <a:spLocks noChangeArrowheads="1"/>
          </p:cNvSpPr>
          <p:nvPr/>
        </p:nvSpPr>
        <p:spPr bwMode="auto">
          <a:xfrm>
            <a:off x="142875" y="6357938"/>
            <a:ext cx="714375" cy="357187"/>
          </a:xfrm>
          <a:custGeom>
            <a:avLst/>
            <a:gdLst>
              <a:gd name="T0" fmla="*/ 714375 w 714375"/>
              <a:gd name="T1" fmla="*/ 178594 h 357187"/>
              <a:gd name="T2" fmla="*/ 357188 w 714375"/>
              <a:gd name="T3" fmla="*/ 357187 h 357187"/>
              <a:gd name="T4" fmla="*/ 0 w 714375"/>
              <a:gd name="T5" fmla="*/ 178594 h 357187"/>
              <a:gd name="T6" fmla="*/ 357188 w 714375"/>
              <a:gd name="T7" fmla="*/ 0 h 35718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714375"/>
              <a:gd name="T13" fmla="*/ 29766 h 357187"/>
              <a:gd name="T14" fmla="*/ 684608 w 714375"/>
              <a:gd name="T15" fmla="*/ 357187 h 3571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14375" h="357187">
                <a:moveTo>
                  <a:pt x="0" y="0"/>
                </a:moveTo>
                <a:lnTo>
                  <a:pt x="654843" y="0"/>
                </a:lnTo>
                <a:lnTo>
                  <a:pt x="714375" y="59532"/>
                </a:lnTo>
                <a:lnTo>
                  <a:pt x="714375" y="357187"/>
                </a:lnTo>
                <a:lnTo>
                  <a:pt x="0" y="357187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ea typeface="ＭＳ Ｐゴシック" pitchFamily="34" charset="-128"/>
            </a:endParaRPr>
          </a:p>
        </p:txBody>
      </p:sp>
      <p:pic>
        <p:nvPicPr>
          <p:cNvPr id="6" name="Image 3" descr="ITEA2_logo_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188" y="6286500"/>
            <a:ext cx="1831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143000" y="214313"/>
            <a:ext cx="7543800" cy="43973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en-GB" sz="2800" kern="12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fr-FR">
                <a:solidFill>
                  <a:schemeClr val="tx2">
                    <a:lumMod val="60000"/>
                    <a:lumOff val="40000"/>
                  </a:schemeClr>
                </a:solidFill>
              </a:rPr>
              <a:t>Cliquez pour modifier le style du titre</a:t>
            </a: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8" name="Connecteur droit 5"/>
          <p:cNvCxnSpPr>
            <a:cxnSpLocks noChangeShapeType="1"/>
          </p:cNvCxnSpPr>
          <p:nvPr/>
        </p:nvCxnSpPr>
        <p:spPr bwMode="auto">
          <a:xfrm>
            <a:off x="1071563" y="714375"/>
            <a:ext cx="7572375" cy="15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/>
          </a:extLst>
        </p:spPr>
      </p:cxnSp>
      <p:pic>
        <p:nvPicPr>
          <p:cNvPr id="9" name="Image 6" descr="UsiXML_Transparent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92075"/>
            <a:ext cx="928688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957274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en-GB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GB"/>
              <a:t>ITEA UsiXML project #08026, 2009-2012</a:t>
            </a:r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142875" y="6356350"/>
            <a:ext cx="7334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558ED5"/>
                </a:solidFill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76FB10F0-85A9-4D77-9D61-5AB4F2C791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e la date 3"/>
          <p:cNvSpPr txBox="1">
            <a:spLocks/>
          </p:cNvSpPr>
          <p:nvPr/>
        </p:nvSpPr>
        <p:spPr>
          <a:xfrm rot="16200000">
            <a:off x="-1057275" y="5057775"/>
            <a:ext cx="2257425" cy="142875"/>
          </a:xfrm>
          <a:prstGeom prst="rect">
            <a:avLst/>
          </a:prstGeom>
        </p:spPr>
        <p:txBody>
          <a:bodyPr lIns="72000" tIns="0" rIns="72000" bIns="0"/>
          <a:lstStyle>
            <a:lvl1pPr>
              <a:defRPr sz="1400"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 smtClean="0">
                <a:ea typeface="+mn-ea"/>
              </a:rPr>
              <a:t>Reference </a:t>
            </a:r>
            <a:r>
              <a:rPr lang="en-GB" sz="1050" dirty="0" err="1" smtClean="0">
                <a:ea typeface="+mn-ea"/>
              </a:rPr>
              <a:t>WPx</a:t>
            </a:r>
            <a:r>
              <a:rPr lang="en-GB" sz="1050" dirty="0" smtClean="0">
                <a:ea typeface="+mn-ea"/>
              </a:rPr>
              <a:t>/</a:t>
            </a:r>
            <a:r>
              <a:rPr lang="en-GB" sz="1050" dirty="0" err="1" smtClean="0">
                <a:ea typeface="+mn-ea"/>
              </a:rPr>
              <a:t>Tx.y</a:t>
            </a:r>
            <a:r>
              <a:rPr lang="en-GB" sz="1050" dirty="0" smtClean="0">
                <a:ea typeface="+mn-ea"/>
              </a:rPr>
              <a:t>/YY-MM-DD/PP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GB" sz="2800" kern="1200" dirty="0">
          <a:solidFill>
            <a:schemeClr val="bg1"/>
          </a:solidFill>
          <a:latin typeface="Times New Roman" pitchFamily="18" charset="0"/>
          <a:ea typeface="MS PGothic" pitchFamily="34" charset="-128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  <a:ea typeface="MS PGothic" pitchFamily="34" charset="-128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  <a:ea typeface="MS PGothic" pitchFamily="34" charset="-128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  <a:ea typeface="MS PGothic" pitchFamily="34" charset="-128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  <a:ea typeface="MS PGothic" pitchFamily="34" charset="-128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4"/>
          <p:cNvSpPr>
            <a:spLocks noGrp="1"/>
          </p:cNvSpPr>
          <p:nvPr>
            <p:ph type="title"/>
          </p:nvPr>
        </p:nvSpPr>
        <p:spPr bwMode="auto">
          <a:xfrm>
            <a:off x="642938" y="2143125"/>
            <a:ext cx="7772400" cy="12144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ea typeface="MS PGothic" pitchFamily="34" charset="-128"/>
              </a:rPr>
              <a:t>Distributed User Interfaces in Space and Time</a:t>
            </a:r>
            <a:endParaRPr lang="en-US" dirty="0">
              <a:ea typeface="MS PGothic" pitchFamily="34" charset="-128"/>
            </a:endParaRPr>
          </a:p>
        </p:txBody>
      </p:sp>
      <p:sp>
        <p:nvSpPr>
          <p:cNvPr id="9219" name="Espace réservé du texte 5"/>
          <p:cNvSpPr>
            <a:spLocks noGrp="1"/>
          </p:cNvSpPr>
          <p:nvPr>
            <p:ph type="body" idx="1"/>
          </p:nvPr>
        </p:nvSpPr>
        <p:spPr bwMode="auto">
          <a:xfrm>
            <a:off x="714375" y="3929063"/>
            <a:ext cx="7772400" cy="12858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eaLnBrk="1" hangingPunct="1"/>
            <a:r>
              <a:rPr lang="fr-FR" u="sng" dirty="0" smtClean="0"/>
              <a:t>Jérémie </a:t>
            </a:r>
            <a:r>
              <a:rPr lang="fr-FR" u="sng" dirty="0" smtClean="0"/>
              <a:t>Melchior</a:t>
            </a:r>
            <a:br>
              <a:rPr lang="fr-FR" u="sng" dirty="0" smtClean="0"/>
            </a:br>
            <a:r>
              <a:rPr lang="fr-FR" dirty="0" smtClean="0"/>
              <a:t>Université catholique de Louvain</a:t>
            </a:r>
            <a:endParaRPr lang="fr-FR" dirty="0" smtClean="0"/>
          </a:p>
          <a:p>
            <a:pPr algn="r" eaLnBrk="1" hangingPunct="1"/>
            <a:r>
              <a:rPr lang="fr-FR" dirty="0" smtClean="0"/>
              <a:t>Doctoral Consortium </a:t>
            </a:r>
            <a:r>
              <a:rPr lang="fr-FR" dirty="0" err="1" smtClean="0"/>
              <a:t>at</a:t>
            </a:r>
            <a:r>
              <a:rPr lang="fr-FR" dirty="0" smtClean="0"/>
              <a:t> EICS2011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Concepts 1/8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Distribution primitives</a:t>
            </a:r>
          </a:p>
          <a:p>
            <a:pPr lvl="1"/>
            <a:r>
              <a:rPr lang="en-US" sz="2800" b="1" dirty="0" smtClean="0"/>
              <a:t>Simple </a:t>
            </a:r>
            <a:r>
              <a:rPr lang="en-US" sz="2800" b="1" dirty="0"/>
              <a:t>Primitives</a:t>
            </a:r>
          </a:p>
          <a:p>
            <a:pPr lvl="2"/>
            <a:r>
              <a:rPr lang="en-US" sz="2400" dirty="0"/>
              <a:t>Set, Display, </a:t>
            </a:r>
            <a:r>
              <a:rPr lang="en-US" sz="2400" dirty="0" err="1" smtClean="0"/>
              <a:t>Undisplay</a:t>
            </a:r>
            <a:r>
              <a:rPr lang="en-US" sz="2400" dirty="0" smtClean="0"/>
              <a:t>, Expose </a:t>
            </a:r>
            <a:r>
              <a:rPr lang="en-US" sz="2400" dirty="0"/>
              <a:t>(display without control)</a:t>
            </a:r>
          </a:p>
          <a:p>
            <a:pPr lvl="1"/>
            <a:r>
              <a:rPr lang="en-US" sz="2800" b="1" dirty="0"/>
              <a:t>Basic Primitives</a:t>
            </a:r>
          </a:p>
          <a:p>
            <a:pPr lvl="2"/>
            <a:r>
              <a:rPr lang="en-US" sz="2400" dirty="0"/>
              <a:t>Copy, Move, </a:t>
            </a:r>
            <a:r>
              <a:rPr lang="en-US" sz="2400" dirty="0" smtClean="0"/>
              <a:t>Switch, Permute (in both directions)</a:t>
            </a:r>
            <a:endParaRPr lang="en-US" sz="2400" dirty="0"/>
          </a:p>
          <a:p>
            <a:pPr lvl="1"/>
            <a:r>
              <a:rPr lang="en-US" sz="2800" b="1" dirty="0"/>
              <a:t>Advanced Primitives</a:t>
            </a:r>
          </a:p>
          <a:p>
            <a:pPr lvl="2"/>
            <a:r>
              <a:rPr lang="en-US" sz="2400" dirty="0"/>
              <a:t>Merge / </a:t>
            </a:r>
            <a:r>
              <a:rPr lang="en-US" sz="2400" dirty="0" smtClean="0"/>
              <a:t>Separate, Replace, Distribute </a:t>
            </a:r>
            <a:r>
              <a:rPr lang="en-US" sz="2400" dirty="0"/>
              <a:t>/ </a:t>
            </a:r>
            <a:r>
              <a:rPr lang="en-US" sz="2400" dirty="0" smtClean="0"/>
              <a:t>Reset,</a:t>
            </a:r>
            <a:br>
              <a:rPr lang="en-US" sz="2400" dirty="0" smtClean="0"/>
            </a:br>
            <a:r>
              <a:rPr lang="en-US" sz="2400" dirty="0" smtClean="0"/>
              <a:t>Append </a:t>
            </a:r>
            <a:r>
              <a:rPr lang="en-US" sz="2400" dirty="0"/>
              <a:t>(merge in FIFO </a:t>
            </a:r>
            <a:r>
              <a:rPr lang="en-US" sz="2400" dirty="0" smtClean="0"/>
              <a:t>order), Transform</a:t>
            </a:r>
            <a:endParaRPr lang="en-US" sz="2400" dirty="0"/>
          </a:p>
          <a:p>
            <a:pPr lvl="1"/>
            <a:r>
              <a:rPr lang="en-US" sz="2800" b="1" dirty="0"/>
              <a:t>Management Primitives</a:t>
            </a:r>
          </a:p>
          <a:p>
            <a:pPr lvl="2"/>
            <a:r>
              <a:rPr lang="en-US" sz="2400" dirty="0" smtClean="0"/>
              <a:t>Save, Restore </a:t>
            </a:r>
            <a:r>
              <a:rPr lang="en-US" sz="2400" dirty="0"/>
              <a:t>(</a:t>
            </a:r>
            <a:r>
              <a:rPr lang="en-US" sz="2400" dirty="0" smtClean="0"/>
              <a:t>UNDO-REDO), Import/Export</a:t>
            </a:r>
            <a:endParaRPr lang="en-US" sz="2400" dirty="0"/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Concepts 2/8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Distribution scenario</a:t>
            </a:r>
          </a:p>
          <a:p>
            <a:pPr lvl="1"/>
            <a:r>
              <a:rPr lang="en-US" sz="2400" dirty="0"/>
              <a:t>To apply several primitives sequentially</a:t>
            </a:r>
          </a:p>
          <a:p>
            <a:pPr lvl="1"/>
            <a:r>
              <a:rPr lang="en-US" sz="2400" dirty="0"/>
              <a:t>Small example of scenario:</a:t>
            </a:r>
          </a:p>
          <a:p>
            <a:r>
              <a:rPr lang="en-US" sz="2800" dirty="0"/>
              <a:t>{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</a:rPr>
              <a:t>Undisplay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create_game</a:t>
            </a:r>
            <a:r>
              <a:rPr lang="en-US" sz="2800" dirty="0"/>
              <a:t>#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p1</a:t>
            </a:r>
            <a:r>
              <a:rPr lang="en-US" sz="2800" dirty="0"/>
              <a:t>}</a:t>
            </a:r>
          </a:p>
          <a:p>
            <a:r>
              <a:rPr lang="en-US" sz="2800" dirty="0"/>
              <a:t>{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Update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status</a:t>
            </a:r>
            <a:r>
              <a:rPr lang="en-US" sz="2800" dirty="0"/>
              <a:t> "Running game: "#Name}</a:t>
            </a:r>
          </a:p>
          <a:p>
            <a:r>
              <a:rPr lang="en-US" sz="2800" dirty="0"/>
              <a:t>{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Display</a:t>
            </a:r>
            <a:r>
              <a:rPr lang="en-US" sz="2800" dirty="0"/>
              <a:t> td(</a:t>
            </a:r>
            <a:r>
              <a:rPr lang="en-US" sz="2800" dirty="0" err="1"/>
              <a:t>name:</a:t>
            </a: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</a:rPr>
              <a:t>observer</a:t>
            </a:r>
            <a:r>
              <a:rPr lang="en-US" sz="2800" dirty="0"/>
              <a:t> </a:t>
            </a:r>
            <a:r>
              <a:rPr lang="en-US" sz="2800" dirty="0" err="1"/>
              <a:t>lr</a:t>
            </a:r>
            <a:r>
              <a:rPr lang="en-US" sz="2800" dirty="0"/>
              <a:t>(...) </a:t>
            </a:r>
            <a:r>
              <a:rPr lang="en-US" sz="2800" dirty="0" err="1"/>
              <a:t>lr</a:t>
            </a:r>
            <a:r>
              <a:rPr lang="en-US" sz="2800" dirty="0"/>
              <a:t>(...) </a:t>
            </a:r>
            <a:r>
              <a:rPr lang="en-US" sz="2800" dirty="0" err="1"/>
              <a:t>lr</a:t>
            </a:r>
            <a:r>
              <a:rPr lang="en-US" sz="2800" dirty="0"/>
              <a:t>(...))#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p1</a:t>
            </a:r>
            <a:r>
              <a:rPr lang="en-US" sz="2800" dirty="0"/>
              <a:t>}</a:t>
            </a:r>
          </a:p>
          <a:p>
            <a:r>
              <a:rPr lang="en-US" sz="2800" dirty="0"/>
              <a:t>{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Display</a:t>
            </a:r>
            <a:r>
              <a:rPr lang="en-US" sz="2800" dirty="0"/>
              <a:t> td(name: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p1</a:t>
            </a:r>
            <a:r>
              <a:rPr lang="en-US" sz="2800" dirty="0"/>
              <a:t> </a:t>
            </a: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</a:rPr>
              <a:t>create_game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observer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status</a:t>
            </a:r>
            <a:r>
              <a:rPr lang="en-US" sz="2800" dirty="0"/>
              <a:t>)}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Concepts 2/8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Distribution </a:t>
            </a:r>
            <a:r>
              <a:rPr lang="en-US" dirty="0" smtClean="0"/>
              <a:t>scenario</a:t>
            </a:r>
          </a:p>
          <a:p>
            <a:endParaRPr lang="fr-BE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{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Undisplay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create_game</a:t>
            </a:r>
            <a:r>
              <a:rPr lang="en-US" dirty="0" smtClean="0"/>
              <a:t>#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p1</a:t>
            </a:r>
            <a:r>
              <a:rPr lang="en-US" dirty="0" smtClean="0"/>
              <a:t>}</a:t>
            </a:r>
          </a:p>
          <a:p>
            <a:endParaRPr lang="fr-BE" dirty="0"/>
          </a:p>
          <a:p>
            <a:endParaRPr lang="en-US" dirty="0"/>
          </a:p>
          <a:p>
            <a:r>
              <a:rPr lang="en-US" dirty="0"/>
              <a:t>{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Update</a:t>
            </a:r>
            <a:r>
              <a:rPr lang="en-US" dirty="0"/>
              <a:t> 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status</a:t>
            </a:r>
            <a:r>
              <a:rPr lang="en-US" dirty="0"/>
              <a:t> "Running game: "#Name}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22490" y="908720"/>
            <a:ext cx="3409950" cy="1174225"/>
          </a:xfrm>
          <a:prstGeom prst="rect">
            <a:avLst/>
          </a:prstGeom>
          <a:noFill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564904"/>
            <a:ext cx="3448048" cy="1187344"/>
          </a:xfrm>
          <a:prstGeom prst="rect">
            <a:avLst/>
          </a:prstGeom>
          <a:noFill/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4365104"/>
            <a:ext cx="3409950" cy="1174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Concepts 2/8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Distribution </a:t>
            </a:r>
            <a:r>
              <a:rPr lang="en-US" dirty="0" smtClean="0"/>
              <a:t>scenario</a:t>
            </a:r>
            <a:endParaRPr lang="en-US" dirty="0"/>
          </a:p>
          <a:p>
            <a:pPr lvl="1"/>
            <a:r>
              <a:rPr lang="en-US" dirty="0"/>
              <a:t>{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Display</a:t>
            </a:r>
            <a:r>
              <a:rPr lang="en-US" dirty="0"/>
              <a:t> td(</a:t>
            </a:r>
            <a:r>
              <a:rPr lang="en-US" dirty="0" err="1"/>
              <a:t>name: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observer</a:t>
            </a:r>
            <a:r>
              <a:rPr lang="en-US" dirty="0"/>
              <a:t> </a:t>
            </a:r>
            <a:r>
              <a:rPr lang="en-US" dirty="0" err="1"/>
              <a:t>lr</a:t>
            </a:r>
            <a:r>
              <a:rPr lang="en-US" dirty="0"/>
              <a:t>(...) </a:t>
            </a:r>
            <a:r>
              <a:rPr lang="en-US" dirty="0" err="1"/>
              <a:t>lr</a:t>
            </a:r>
            <a:r>
              <a:rPr lang="en-US" dirty="0"/>
              <a:t>(...) </a:t>
            </a:r>
            <a:r>
              <a:rPr lang="en-US" dirty="0" err="1"/>
              <a:t>lr</a:t>
            </a:r>
            <a:r>
              <a:rPr lang="en-US" dirty="0"/>
              <a:t>(...))#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p1</a:t>
            </a:r>
            <a:r>
              <a:rPr lang="en-US" dirty="0"/>
              <a:t>}</a:t>
            </a:r>
          </a:p>
          <a:p>
            <a:pPr lvl="1"/>
            <a:r>
              <a:rPr lang="en-US" dirty="0"/>
              <a:t>{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Display</a:t>
            </a:r>
            <a:r>
              <a:rPr lang="en-US" dirty="0"/>
              <a:t> td(name: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p1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create_game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observer status</a:t>
            </a:r>
            <a:r>
              <a:rPr lang="en-US" dirty="0" smtClean="0"/>
              <a:t>)}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996952"/>
            <a:ext cx="3901440" cy="27867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Concepts 2/8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Distribution scenario</a:t>
            </a:r>
          </a:p>
          <a:p>
            <a:endParaRPr lang="fr-BE" dirty="0" smtClean="0"/>
          </a:p>
          <a:p>
            <a:endParaRPr lang="fr-BE" dirty="0"/>
          </a:p>
          <a:p>
            <a:endParaRPr lang="fr-BE" dirty="0" smtClean="0"/>
          </a:p>
          <a:p>
            <a:endParaRPr lang="fr-BE" dirty="0"/>
          </a:p>
          <a:p>
            <a:endParaRPr lang="fr-BE" dirty="0" smtClean="0"/>
          </a:p>
          <a:p>
            <a:endParaRPr lang="en-US" dirty="0"/>
          </a:p>
          <a:p>
            <a:r>
              <a:rPr lang="en-US" dirty="0"/>
              <a:t>{</a:t>
            </a:r>
            <a:r>
              <a:rPr lang="en-US" dirty="0" err="1"/>
              <a:t>Undisplay</a:t>
            </a:r>
            <a:r>
              <a:rPr lang="en-US" dirty="0"/>
              <a:t> create_game#p1}</a:t>
            </a:r>
          </a:p>
          <a:p>
            <a:r>
              <a:rPr lang="en-US" dirty="0"/>
              <a:t>{Update status "Running game: "#Name}</a:t>
            </a:r>
          </a:p>
          <a:p>
            <a:r>
              <a:rPr lang="en-US" dirty="0"/>
              <a:t>{Display td(</a:t>
            </a:r>
            <a:r>
              <a:rPr lang="en-US" dirty="0" err="1"/>
              <a:t>name:observer</a:t>
            </a:r>
            <a:r>
              <a:rPr lang="en-US" dirty="0"/>
              <a:t> </a:t>
            </a:r>
            <a:r>
              <a:rPr lang="en-US" dirty="0" err="1"/>
              <a:t>lr</a:t>
            </a:r>
            <a:r>
              <a:rPr lang="en-US" dirty="0"/>
              <a:t>(...) </a:t>
            </a:r>
            <a:r>
              <a:rPr lang="en-US" dirty="0" err="1"/>
              <a:t>lr</a:t>
            </a:r>
            <a:r>
              <a:rPr lang="en-US" dirty="0"/>
              <a:t>(...) </a:t>
            </a:r>
            <a:r>
              <a:rPr lang="en-US" dirty="0" err="1"/>
              <a:t>lr</a:t>
            </a:r>
            <a:r>
              <a:rPr lang="en-US" dirty="0"/>
              <a:t>(...))#p1}</a:t>
            </a:r>
          </a:p>
          <a:p>
            <a:r>
              <a:rPr lang="en-US" dirty="0"/>
              <a:t>{Display td(name:p1 </a:t>
            </a:r>
            <a:r>
              <a:rPr lang="en-US" dirty="0" err="1"/>
              <a:t>create_game</a:t>
            </a:r>
            <a:r>
              <a:rPr lang="en-US" dirty="0"/>
              <a:t> observer status</a:t>
            </a:r>
            <a:r>
              <a:rPr lang="en-US" dirty="0" smtClean="0"/>
              <a:t>)}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35045"/>
            <a:ext cx="3068955" cy="985838"/>
          </a:xfrm>
          <a:prstGeom prst="rect">
            <a:avLst/>
          </a:prstGeom>
          <a:noFill/>
        </p:spPr>
      </p:pic>
      <p:sp>
        <p:nvSpPr>
          <p:cNvPr id="7" name="Freeform 6"/>
          <p:cNvSpPr>
            <a:spLocks/>
          </p:cNvSpPr>
          <p:nvPr/>
        </p:nvSpPr>
        <p:spPr bwMode="auto">
          <a:xfrm>
            <a:off x="3663310" y="1707053"/>
            <a:ext cx="1268730" cy="732949"/>
          </a:xfrm>
          <a:custGeom>
            <a:avLst/>
            <a:gdLst/>
            <a:ahLst/>
            <a:cxnLst>
              <a:cxn ang="0">
                <a:pos x="0" y="6165"/>
              </a:cxn>
              <a:cxn ang="0">
                <a:pos x="10427" y="6165"/>
              </a:cxn>
              <a:cxn ang="0">
                <a:pos x="10427" y="985"/>
              </a:cxn>
              <a:cxn ang="0">
                <a:pos x="11410" y="995"/>
              </a:cxn>
              <a:cxn ang="0">
                <a:pos x="21600" y="11345"/>
              </a:cxn>
              <a:cxn ang="0">
                <a:pos x="11413" y="21691"/>
              </a:cxn>
              <a:cxn ang="0">
                <a:pos x="10427" y="21705"/>
              </a:cxn>
              <a:cxn ang="0">
                <a:pos x="10427" y="16526"/>
              </a:cxn>
              <a:cxn ang="0">
                <a:pos x="0" y="16526"/>
              </a:cxn>
              <a:cxn ang="0">
                <a:pos x="0" y="6165"/>
              </a:cxn>
            </a:cxnLst>
            <a:rect l="0" t="0" r="r" b="b"/>
            <a:pathLst>
              <a:path w="21600" h="22715">
                <a:moveTo>
                  <a:pt x="0" y="6165"/>
                </a:moveTo>
                <a:lnTo>
                  <a:pt x="10427" y="6165"/>
                </a:lnTo>
                <a:cubicBezTo>
                  <a:pt x="10427" y="6165"/>
                  <a:pt x="10412" y="1031"/>
                  <a:pt x="10427" y="985"/>
                </a:cubicBezTo>
                <a:cubicBezTo>
                  <a:pt x="10427" y="0"/>
                  <a:pt x="11410" y="995"/>
                  <a:pt x="11410" y="995"/>
                </a:cubicBezTo>
                <a:lnTo>
                  <a:pt x="21600" y="11345"/>
                </a:lnTo>
                <a:cubicBezTo>
                  <a:pt x="21600" y="11345"/>
                  <a:pt x="11413" y="21669"/>
                  <a:pt x="11413" y="21691"/>
                </a:cubicBezTo>
                <a:cubicBezTo>
                  <a:pt x="10263" y="22715"/>
                  <a:pt x="10427" y="21705"/>
                  <a:pt x="10427" y="21705"/>
                </a:cubicBezTo>
                <a:lnTo>
                  <a:pt x="10427" y="16526"/>
                </a:lnTo>
                <a:lnTo>
                  <a:pt x="0" y="16526"/>
                </a:lnTo>
                <a:lnTo>
                  <a:pt x="0" y="6165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82296" tIns="41148" rIns="82296" bIns="41148"/>
          <a:lstStyle/>
          <a:p>
            <a:endParaRPr lang="en-US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419021"/>
            <a:ext cx="3650457" cy="29460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Concepts 3/8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Distribution graph</a:t>
            </a:r>
          </a:p>
          <a:p>
            <a:pPr lvl="1"/>
            <a:r>
              <a:rPr lang="en-US" dirty="0"/>
              <a:t>Platforms involved in the system</a:t>
            </a:r>
          </a:p>
          <a:p>
            <a:pPr lvl="1"/>
            <a:r>
              <a:rPr lang="en-US" dirty="0"/>
              <a:t>CUI model associated to the laptop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876331"/>
            <a:ext cx="8229600" cy="25688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Concepts 4/8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EBNF grammar + language</a:t>
            </a:r>
          </a:p>
          <a:p>
            <a:endParaRPr lang="en-US" dirty="0"/>
          </a:p>
          <a:p>
            <a:r>
              <a:rPr lang="en-US" dirty="0"/>
              <a:t>statement = operation , source , ”TO” , target ;</a:t>
            </a:r>
          </a:p>
          <a:p>
            <a:endParaRPr lang="en-US" dirty="0"/>
          </a:p>
          <a:p>
            <a:r>
              <a:rPr lang="en-US" dirty="0"/>
              <a:t>operation = "SET" | "DISPLAY" | "UNDISPLAY" | "COPY" | "MOVE" | "REPLACE" | "TRANSFORM" | "MERGE" | "SWITCH" | "SEPARATE" | "DISTRIBUTE";</a:t>
            </a:r>
          </a:p>
          <a:p>
            <a:endParaRPr lang="en-US" dirty="0"/>
          </a:p>
          <a:p>
            <a:r>
              <a:rPr lang="en-US" dirty="0"/>
              <a:t>source = selector ;</a:t>
            </a:r>
          </a:p>
          <a:p>
            <a:r>
              <a:rPr lang="en-US" dirty="0"/>
              <a:t>target = displays | selector , “ON” , displays ;</a:t>
            </a:r>
          </a:p>
          <a:p>
            <a:r>
              <a:rPr lang="en-US" dirty="0"/>
              <a:t>displays = </a:t>
            </a:r>
            <a:r>
              <a:rPr lang="en-US" dirty="0" err="1"/>
              <a:t>display_platform</a:t>
            </a:r>
            <a:r>
              <a:rPr lang="en-US" dirty="0"/>
              <a:t> , { “,” , </a:t>
            </a:r>
            <a:r>
              <a:rPr lang="en-US" dirty="0" err="1"/>
              <a:t>display_platform</a:t>
            </a:r>
            <a:r>
              <a:rPr lang="en-US" dirty="0"/>
              <a:t>}</a:t>
            </a:r>
          </a:p>
          <a:p>
            <a:r>
              <a:rPr lang="en-US" dirty="0" err="1"/>
              <a:t>display_platform</a:t>
            </a:r>
            <a:r>
              <a:rPr lang="en-US" dirty="0"/>
              <a:t> = display , [ “OF” , platform] ;</a:t>
            </a:r>
          </a:p>
          <a:p>
            <a:r>
              <a:rPr lang="en-US" dirty="0"/>
              <a:t>selector = identifier , { “,” , identifier } | universal ;</a:t>
            </a:r>
          </a:p>
          <a:p>
            <a:r>
              <a:rPr lang="en-US" dirty="0"/>
              <a:t>display = identifier ;</a:t>
            </a:r>
          </a:p>
          <a:p>
            <a:r>
              <a:rPr lang="en-US" dirty="0"/>
              <a:t>platform = identifier 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Concepts 5/8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3 models:</a:t>
            </a:r>
          </a:p>
          <a:p>
            <a:endParaRPr lang="en-US" sz="3200" dirty="0"/>
          </a:p>
          <a:p>
            <a:pPr lvl="1"/>
            <a:r>
              <a:rPr lang="en-US" sz="2800" dirty="0"/>
              <a:t>CUI model</a:t>
            </a:r>
          </a:p>
          <a:p>
            <a:pPr lvl="1"/>
            <a:r>
              <a:rPr lang="en-US" sz="2800" dirty="0"/>
              <a:t>Platform model</a:t>
            </a:r>
          </a:p>
          <a:p>
            <a:pPr lvl="1"/>
            <a:r>
              <a:rPr lang="en-US" sz="2800" dirty="0"/>
              <a:t>User and environment model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Concepts 5/8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/>
              <a:t>3 models:</a:t>
            </a:r>
          </a:p>
          <a:p>
            <a:r>
              <a:rPr lang="en-US" sz="3200" dirty="0"/>
              <a:t>CUI </a:t>
            </a:r>
            <a:r>
              <a:rPr lang="en-US" sz="3200" dirty="0" smtClean="0"/>
              <a:t>model (rendering)</a:t>
            </a:r>
            <a:endParaRPr lang="en-US" sz="3200" dirty="0"/>
          </a:p>
          <a:p>
            <a:pPr>
              <a:buNone/>
            </a:pP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382618"/>
            <a:ext cx="3124200" cy="3134614"/>
          </a:xfrm>
          <a:prstGeom prst="rect">
            <a:avLst/>
          </a:prstGeom>
          <a:noFill/>
        </p:spPr>
      </p:pic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6205" y="3212976"/>
            <a:ext cx="44862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4572000" y="3356992"/>
            <a:ext cx="4176464" cy="1080120"/>
          </a:xfrm>
          <a:prstGeom prst="rect">
            <a:avLst/>
          </a:prstGeom>
          <a:solidFill>
            <a:schemeClr val="bg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0" y="4437112"/>
            <a:ext cx="2160240" cy="792088"/>
          </a:xfrm>
          <a:prstGeom prst="rect">
            <a:avLst/>
          </a:prstGeom>
          <a:solidFill>
            <a:schemeClr val="bg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Concepts 5/8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/>
              <a:t>3 models: </a:t>
            </a:r>
          </a:p>
          <a:p>
            <a:r>
              <a:rPr lang="en-US" sz="3200" dirty="0"/>
              <a:t>Platform model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762546"/>
            <a:ext cx="5565949" cy="57981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re 1"/>
          <p:cNvSpPr>
            <a:spLocks noGrp="1"/>
          </p:cNvSpPr>
          <p:nvPr>
            <p:ph type="title"/>
          </p:nvPr>
        </p:nvSpPr>
        <p:spPr bwMode="auto">
          <a:xfrm>
            <a:off x="1143000" y="214313"/>
            <a:ext cx="7543800" cy="4397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dirty="0" smtClean="0">
                <a:solidFill>
                  <a:srgbClr val="558ED5"/>
                </a:solidFill>
                <a:ea typeface="MS PGothic" pitchFamily="34" charset="-128"/>
              </a:rPr>
              <a:t>It </a:t>
            </a:r>
            <a:r>
              <a:rPr lang="fr-FR" dirty="0" err="1" smtClean="0">
                <a:solidFill>
                  <a:srgbClr val="558ED5"/>
                </a:solidFill>
                <a:ea typeface="MS PGothic" pitchFamily="34" charset="-128"/>
              </a:rPr>
              <a:t>begins</a:t>
            </a:r>
            <a:r>
              <a:rPr lang="fr-FR" dirty="0" smtClean="0">
                <a:solidFill>
                  <a:srgbClr val="558ED5"/>
                </a:solidFill>
                <a:ea typeface="MS PGothic" pitchFamily="34" charset="-128"/>
              </a:rPr>
              <a:t> </a:t>
            </a:r>
            <a:r>
              <a:rPr lang="fr-FR" dirty="0" err="1" smtClean="0">
                <a:solidFill>
                  <a:srgbClr val="558ED5"/>
                </a:solidFill>
                <a:ea typeface="MS PGothic" pitchFamily="34" charset="-128"/>
              </a:rPr>
              <a:t>with</a:t>
            </a:r>
            <a:r>
              <a:rPr lang="fr-FR" dirty="0" smtClean="0">
                <a:solidFill>
                  <a:srgbClr val="558ED5"/>
                </a:solidFill>
                <a:ea typeface="MS PGothic" pitchFamily="34" charset="-128"/>
              </a:rPr>
              <a:t>…</a:t>
            </a:r>
            <a:endParaRPr lang="fr-FR" dirty="0">
              <a:solidFill>
                <a:srgbClr val="558ED5"/>
              </a:solidFill>
              <a:ea typeface="MS PGothic" pitchFamily="34" charset="-128"/>
            </a:endParaRPr>
          </a:p>
        </p:txBody>
      </p:sp>
      <p:sp>
        <p:nvSpPr>
          <p:cNvPr id="1028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357188" y="1071563"/>
            <a:ext cx="8175252" cy="5143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Clr>
                <a:srgbClr val="10253F"/>
              </a:buClr>
            </a:pPr>
            <a:r>
              <a:rPr lang="en-US" sz="3200" dirty="0">
                <a:solidFill>
                  <a:srgbClr val="558ED5"/>
                </a:solidFill>
                <a:ea typeface="MS PGothic" pitchFamily="34" charset="-128"/>
              </a:rPr>
              <a:t>Motivations</a:t>
            </a:r>
          </a:p>
          <a:p>
            <a:pPr>
              <a:buClr>
                <a:srgbClr val="10253F"/>
              </a:buClr>
            </a:pPr>
            <a:r>
              <a:rPr lang="en-US" sz="3200" dirty="0">
                <a:solidFill>
                  <a:srgbClr val="558ED5"/>
                </a:solidFill>
                <a:ea typeface="MS PGothic" pitchFamily="34" charset="-128"/>
              </a:rPr>
              <a:t>Drawbacks of Related Work</a:t>
            </a:r>
          </a:p>
          <a:p>
            <a:pPr>
              <a:buClr>
                <a:srgbClr val="10253F"/>
              </a:buClr>
            </a:pPr>
            <a:r>
              <a:rPr lang="en-US" sz="3200" dirty="0">
                <a:solidFill>
                  <a:srgbClr val="558ED5"/>
                </a:solidFill>
                <a:ea typeface="MS PGothic" pitchFamily="34" charset="-128"/>
              </a:rPr>
              <a:t>Ideas for solutions</a:t>
            </a:r>
          </a:p>
          <a:p>
            <a:pPr>
              <a:buClr>
                <a:srgbClr val="10253F"/>
              </a:buClr>
            </a:pPr>
            <a:r>
              <a:rPr lang="en-US" sz="3200" dirty="0" smtClean="0">
                <a:solidFill>
                  <a:srgbClr val="558ED5"/>
                </a:solidFill>
                <a:ea typeface="MS PGothic" pitchFamily="34" charset="-128"/>
              </a:rPr>
              <a:t>Implementation</a:t>
            </a:r>
            <a:endParaRPr lang="en-US" sz="3200" dirty="0">
              <a:solidFill>
                <a:srgbClr val="558ED5"/>
              </a:solidFill>
              <a:ea typeface="MS PGothic" pitchFamily="34" charset="-128"/>
            </a:endParaRPr>
          </a:p>
          <a:p>
            <a:pPr>
              <a:buClr>
                <a:srgbClr val="10253F"/>
              </a:buClr>
            </a:pPr>
            <a:r>
              <a:rPr lang="en-US" sz="3200" dirty="0">
                <a:solidFill>
                  <a:srgbClr val="558ED5"/>
                </a:solidFill>
                <a:ea typeface="MS PGothic" pitchFamily="34" charset="-128"/>
              </a:rPr>
              <a:t>Case Studies (3)</a:t>
            </a:r>
          </a:p>
          <a:p>
            <a:pPr>
              <a:buClr>
                <a:srgbClr val="10253F"/>
              </a:buClr>
            </a:pPr>
            <a:r>
              <a:rPr lang="en-US" sz="3200" dirty="0">
                <a:solidFill>
                  <a:srgbClr val="558ED5"/>
                </a:solidFill>
                <a:ea typeface="MS PGothic" pitchFamily="34" charset="-128"/>
              </a:rPr>
              <a:t>Validation</a:t>
            </a:r>
          </a:p>
          <a:p>
            <a:pPr>
              <a:buClr>
                <a:srgbClr val="10253F"/>
              </a:buClr>
            </a:pPr>
            <a:r>
              <a:rPr lang="en-US" sz="3200" dirty="0">
                <a:solidFill>
                  <a:srgbClr val="558ED5"/>
                </a:solidFill>
                <a:ea typeface="MS PGothic" pitchFamily="34" charset="-128"/>
              </a:rPr>
              <a:t>Future Work and </a:t>
            </a:r>
            <a:r>
              <a:rPr lang="en-US" sz="3200" dirty="0" smtClean="0">
                <a:solidFill>
                  <a:srgbClr val="558ED5"/>
                </a:solidFill>
                <a:ea typeface="MS PGothic" pitchFamily="34" charset="-128"/>
              </a:rPr>
              <a:t>Conclusion</a:t>
            </a:r>
            <a:endParaRPr lang="en-US" sz="3200" dirty="0">
              <a:solidFill>
                <a:srgbClr val="558ED5"/>
              </a:solidFill>
              <a:ea typeface="MS PGothic" pitchFamily="34" charset="-128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1030" name="Espace réservé du numéro de diapositive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7CCE3C-9867-4E4E-9CC7-41F67288AB61}" type="slidenum">
              <a:rPr lang="en-GB" smtClean="0">
                <a:ea typeface="MS PGothic" pitchFamily="34" charset="-128"/>
              </a:rPr>
              <a:pPr/>
              <a:t>2</a:t>
            </a:fld>
            <a:endParaRPr lang="en-GB" smtClean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Concepts 5/8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/>
              <a:t>3 models:</a:t>
            </a:r>
          </a:p>
          <a:p>
            <a:r>
              <a:rPr lang="en-US" sz="3200" dirty="0"/>
              <a:t>User and environment </a:t>
            </a:r>
            <a:r>
              <a:rPr lang="en-US" sz="3200" dirty="0" smtClean="0"/>
              <a:t>model</a:t>
            </a:r>
            <a:endParaRPr lang="en-US" sz="3200" dirty="0"/>
          </a:p>
          <a:p>
            <a:pPr lvl="1"/>
            <a:r>
              <a:rPr lang="en-US" sz="2800" dirty="0"/>
              <a:t>Description of the user: U = (Pi, Vi)</a:t>
            </a:r>
          </a:p>
          <a:p>
            <a:pPr lvl="2"/>
            <a:r>
              <a:rPr lang="en-US" sz="2400" dirty="0"/>
              <a:t>through properties (Pi)</a:t>
            </a:r>
          </a:p>
          <a:p>
            <a:pPr lvl="2"/>
            <a:r>
              <a:rPr lang="en-US" sz="2400" dirty="0"/>
              <a:t>and values (Vi)</a:t>
            </a:r>
          </a:p>
          <a:p>
            <a:pPr lvl="1"/>
            <a:r>
              <a:rPr lang="en-US" sz="2800" dirty="0"/>
              <a:t>Description of the environment: E = (Pi, Vi)</a:t>
            </a:r>
          </a:p>
          <a:p>
            <a:pPr lvl="2"/>
            <a:r>
              <a:rPr lang="en-US" sz="2400" dirty="0"/>
              <a:t>through properties (Pi)</a:t>
            </a:r>
          </a:p>
          <a:p>
            <a:pPr lvl="2"/>
            <a:r>
              <a:rPr lang="en-US" sz="2400" dirty="0"/>
              <a:t>and values (Vi)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Concepts 6,7,8/8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Under-lying concepts:</a:t>
            </a:r>
          </a:p>
          <a:p>
            <a:r>
              <a:rPr lang="en-US" sz="2800" dirty="0"/>
              <a:t>A </a:t>
            </a:r>
            <a:r>
              <a:rPr lang="en-US" sz="2800" b="1" dirty="0"/>
              <a:t>catalogue</a:t>
            </a:r>
            <a:r>
              <a:rPr lang="en-US" sz="2800" dirty="0"/>
              <a:t> of primitives</a:t>
            </a:r>
          </a:p>
          <a:p>
            <a:r>
              <a:rPr lang="en-US" sz="2800" b="1" dirty="0"/>
              <a:t>Multi-platform</a:t>
            </a:r>
            <a:r>
              <a:rPr lang="en-US" sz="2800" dirty="0"/>
              <a:t> environment:</a:t>
            </a:r>
          </a:p>
          <a:p>
            <a:pPr lvl="1"/>
            <a:r>
              <a:rPr lang="en-US" sz="2400" dirty="0" smtClean="0"/>
              <a:t>Android, Windows, Linux, </a:t>
            </a:r>
            <a:r>
              <a:rPr lang="en-US" sz="2400" dirty="0" err="1" smtClean="0"/>
              <a:t>iOS</a:t>
            </a:r>
            <a:r>
              <a:rPr lang="en-US" sz="2400" dirty="0" smtClean="0"/>
              <a:t> and Mac </a:t>
            </a:r>
            <a:r>
              <a:rPr lang="en-US" sz="2400" dirty="0"/>
              <a:t>OS X</a:t>
            </a:r>
          </a:p>
          <a:p>
            <a:r>
              <a:rPr lang="en-US" sz="2800" b="1" dirty="0" smtClean="0"/>
              <a:t>Selectors</a:t>
            </a:r>
            <a:r>
              <a:rPr lang="en-US" sz="2800" dirty="0" smtClean="0"/>
              <a:t> </a:t>
            </a:r>
            <a:r>
              <a:rPr lang="en-US" sz="2800" dirty="0"/>
              <a:t>mechanism</a:t>
            </a:r>
          </a:p>
          <a:p>
            <a:pPr lvl="1"/>
            <a:r>
              <a:rPr lang="en-US" sz="2400" dirty="0"/>
              <a:t>universal: to all UI elements</a:t>
            </a:r>
          </a:p>
          <a:p>
            <a:pPr lvl="1"/>
            <a:r>
              <a:rPr lang="en-US" sz="2400" dirty="0"/>
              <a:t>type: to all UI elements corresponding to the type</a:t>
            </a:r>
          </a:p>
          <a:p>
            <a:pPr lvl="1"/>
            <a:r>
              <a:rPr lang="en-US" sz="2400" dirty="0"/>
              <a:t>class: to all UI elements belonging to the class</a:t>
            </a:r>
          </a:p>
          <a:p>
            <a:pPr lvl="1"/>
            <a:r>
              <a:rPr lang="en-US" sz="2400" dirty="0"/>
              <a:t>id: to the only UI elements corresponding to the id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Case </a:t>
            </a:r>
            <a:r>
              <a:rPr lang="fr-BE" dirty="0" err="1" smtClean="0"/>
              <a:t>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/>
              <a:t>DeTransDraw</a:t>
            </a:r>
            <a:endParaRPr lang="en-US" sz="2800" dirty="0"/>
          </a:p>
          <a:p>
            <a:pPr lvl="1"/>
            <a:r>
              <a:rPr lang="en-US" sz="2400" dirty="0" smtClean="0"/>
              <a:t>Decentralized</a:t>
            </a:r>
            <a:r>
              <a:rPr lang="en-US" sz="2400" dirty="0"/>
              <a:t>, Transactional Drawing tool</a:t>
            </a:r>
          </a:p>
          <a:p>
            <a:r>
              <a:rPr lang="en-US" sz="2800" b="1" dirty="0" smtClean="0"/>
              <a:t>Pictionary</a:t>
            </a:r>
            <a:endParaRPr lang="en-US" sz="2800" dirty="0"/>
          </a:p>
          <a:p>
            <a:pPr lvl="1"/>
            <a:r>
              <a:rPr lang="en-US" sz="2400" dirty="0" smtClean="0"/>
              <a:t>a </a:t>
            </a:r>
            <a:r>
              <a:rPr lang="en-US" sz="2400" dirty="0"/>
              <a:t>distributed </a:t>
            </a:r>
            <a:r>
              <a:rPr lang="en-US" sz="2400" dirty="0" err="1"/>
              <a:t>pictionary</a:t>
            </a:r>
            <a:endParaRPr lang="en-US" sz="2400" dirty="0"/>
          </a:p>
          <a:p>
            <a:r>
              <a:rPr lang="en-US" sz="2800" b="1" dirty="0"/>
              <a:t>Game of the </a:t>
            </a:r>
            <a:r>
              <a:rPr lang="en-US" sz="2800" b="1" dirty="0" smtClean="0"/>
              <a:t>Goose</a:t>
            </a:r>
            <a:endParaRPr lang="en-US" sz="2800" dirty="0"/>
          </a:p>
          <a:p>
            <a:pPr lvl="1"/>
            <a:r>
              <a:rPr lang="en-US" sz="2400" dirty="0" smtClean="0"/>
              <a:t>an </a:t>
            </a:r>
            <a:r>
              <a:rPr lang="en-US" sz="2400" dirty="0" err="1"/>
              <a:t>evolutive</a:t>
            </a:r>
            <a:r>
              <a:rPr lang="en-US" sz="2400" dirty="0"/>
              <a:t> game through real-time redistribution </a:t>
            </a:r>
          </a:p>
          <a:p>
            <a:pPr lvl="2"/>
            <a:r>
              <a:rPr lang="en-US" sz="2000" dirty="0"/>
              <a:t>Each square is a game</a:t>
            </a:r>
          </a:p>
          <a:p>
            <a:pPr lvl="2"/>
            <a:r>
              <a:rPr lang="en-US" sz="2000" dirty="0"/>
              <a:t>Game is a DUI that automatically distributes itself to the right players</a:t>
            </a:r>
          </a:p>
          <a:p>
            <a:pPr lvl="2"/>
            <a:r>
              <a:rPr lang="en-US" sz="2000" dirty="0"/>
              <a:t>The board can be controlled in real-time in order to remove, add, change games.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Small end-user survey on Distribution primitives (done)</a:t>
            </a:r>
          </a:p>
          <a:p>
            <a:endParaRPr lang="en-US" sz="2800" dirty="0"/>
          </a:p>
          <a:p>
            <a:r>
              <a:rPr lang="en-US" sz="2800" dirty="0"/>
              <a:t>Big survey on Distribution primitives (planned)</a:t>
            </a:r>
          </a:p>
          <a:p>
            <a:endParaRPr lang="en-US" sz="2800" dirty="0"/>
          </a:p>
          <a:p>
            <a:r>
              <a:rPr lang="en-US" sz="2800" dirty="0"/>
              <a:t>Survey on reactivity of the feedbacks</a:t>
            </a:r>
          </a:p>
          <a:p>
            <a:endParaRPr lang="en-US" sz="2800" dirty="0"/>
          </a:p>
          <a:p>
            <a:r>
              <a:rPr lang="en-US" sz="2800" dirty="0"/>
              <a:t>Real world experiences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Conceptual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Distribution primitives</a:t>
            </a:r>
            <a:endParaRPr lang="en-US" dirty="0" smtClean="0"/>
          </a:p>
          <a:p>
            <a:pPr lvl="1"/>
            <a:r>
              <a:rPr lang="en-US" dirty="0"/>
              <a:t>Distribution scenario </a:t>
            </a:r>
            <a:endParaRPr lang="en-US" dirty="0" smtClean="0"/>
          </a:p>
          <a:p>
            <a:pPr lvl="1"/>
            <a:r>
              <a:rPr lang="en-US" dirty="0" smtClean="0"/>
              <a:t>Distribution graph</a:t>
            </a:r>
          </a:p>
          <a:p>
            <a:pPr lvl="1"/>
            <a:r>
              <a:rPr lang="en-US" dirty="0"/>
              <a:t>EBNF grammar + language</a:t>
            </a:r>
            <a:endParaRPr lang="en-US" dirty="0"/>
          </a:p>
          <a:p>
            <a:r>
              <a:rPr lang="en-US" dirty="0"/>
              <a:t>Methodological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CUI</a:t>
            </a:r>
            <a:r>
              <a:rPr lang="en-US" dirty="0"/>
              <a:t>, Platform and, User and </a:t>
            </a:r>
            <a:r>
              <a:rPr lang="en-US" dirty="0" smtClean="0"/>
              <a:t>Environment models</a:t>
            </a:r>
          </a:p>
          <a:p>
            <a:pPr lvl="1"/>
            <a:r>
              <a:rPr lang="en-US" dirty="0"/>
              <a:t>A catalogue of primitives</a:t>
            </a:r>
            <a:endParaRPr lang="en-US" dirty="0"/>
          </a:p>
          <a:p>
            <a:r>
              <a:rPr lang="en-US" dirty="0"/>
              <a:t>Tool</a:t>
            </a:r>
            <a:r>
              <a:rPr lang="en-US" dirty="0" smtClean="0"/>
              <a:t>:</a:t>
            </a:r>
          </a:p>
          <a:p>
            <a:pPr lvl="1"/>
            <a:r>
              <a:rPr lang="fr-BE" dirty="0" err="1" smtClean="0"/>
              <a:t>Development</a:t>
            </a:r>
            <a:r>
              <a:rPr lang="fr-BE" dirty="0" smtClean="0"/>
              <a:t> of </a:t>
            </a:r>
            <a:r>
              <a:rPr lang="fr-BE" b="1" dirty="0" err="1" smtClean="0"/>
              <a:t>JayTk</a:t>
            </a:r>
            <a:r>
              <a:rPr lang="fr-BE" b="1" dirty="0" smtClean="0"/>
              <a:t> </a:t>
            </a:r>
            <a:r>
              <a:rPr lang="fr-BE" dirty="0" err="1" smtClean="0"/>
              <a:t>based</a:t>
            </a:r>
            <a:r>
              <a:rPr lang="fr-BE" dirty="0" smtClean="0"/>
              <a:t> on EBL and </a:t>
            </a:r>
            <a:r>
              <a:rPr lang="fr-BE" dirty="0" err="1" smtClean="0"/>
              <a:t>Qtk</a:t>
            </a:r>
            <a:endParaRPr lang="fr-BE" dirty="0" smtClean="0"/>
          </a:p>
          <a:p>
            <a:pPr lvl="1"/>
            <a:r>
              <a:rPr lang="fr-BE" b="1" dirty="0" smtClean="0"/>
              <a:t>UsiDistrib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included</a:t>
            </a:r>
            <a:r>
              <a:rPr lang="fr-BE" dirty="0" smtClean="0"/>
              <a:t> in UsiXML </a:t>
            </a:r>
            <a:r>
              <a:rPr lang="fr-BE" dirty="0" err="1" smtClean="0"/>
              <a:t>language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Future </a:t>
            </a:r>
            <a:r>
              <a:rPr lang="fr-BE" dirty="0" err="1" smtClean="0"/>
              <a:t>Work</a:t>
            </a:r>
            <a:r>
              <a:rPr lang="fr-BE" dirty="0" smtClean="0"/>
              <a:t> and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Finalization and publication of the catalog</a:t>
            </a:r>
          </a:p>
          <a:p>
            <a:endParaRPr lang="en-US" sz="2800" dirty="0"/>
          </a:p>
          <a:p>
            <a:r>
              <a:rPr lang="en-US" sz="2800" dirty="0"/>
              <a:t>Finalization and release of preliminary versions of the toolkit</a:t>
            </a:r>
          </a:p>
          <a:p>
            <a:endParaRPr lang="en-US" sz="2800" dirty="0"/>
          </a:p>
          <a:p>
            <a:r>
              <a:rPr lang="en-US" sz="2800" dirty="0"/>
              <a:t>Validation as cited in the previous slide</a:t>
            </a:r>
          </a:p>
          <a:p>
            <a:endParaRPr lang="en-US" sz="2800" dirty="0"/>
          </a:p>
          <a:p>
            <a:r>
              <a:rPr lang="en-US" sz="2800" dirty="0"/>
              <a:t>Combination with cloud computing power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Future </a:t>
            </a:r>
            <a:r>
              <a:rPr lang="fr-BE" dirty="0" err="1" smtClean="0"/>
              <a:t>Work</a:t>
            </a:r>
            <a:r>
              <a:rPr lang="fr-BE" dirty="0" smtClean="0"/>
              <a:t> and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Finalization and publication of the catalog</a:t>
            </a:r>
          </a:p>
          <a:p>
            <a:endParaRPr lang="en-US" sz="2800" dirty="0"/>
          </a:p>
          <a:p>
            <a:r>
              <a:rPr lang="en-US" sz="2800" dirty="0"/>
              <a:t>Finalization and release of preliminary versions of the toolkit</a:t>
            </a:r>
          </a:p>
          <a:p>
            <a:endParaRPr lang="en-US" sz="2800" dirty="0"/>
          </a:p>
          <a:p>
            <a:r>
              <a:rPr lang="en-US" sz="2800" dirty="0"/>
              <a:t>Validation as cited in the previous slide</a:t>
            </a:r>
          </a:p>
          <a:p>
            <a:endParaRPr lang="en-US" sz="2800" dirty="0"/>
          </a:p>
          <a:p>
            <a:r>
              <a:rPr lang="en-US" sz="2800" dirty="0"/>
              <a:t>Combination with cloud computing power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55576" y="836712"/>
            <a:ext cx="8280920" cy="5328592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19480221">
            <a:off x="903056" y="2719634"/>
            <a:ext cx="764153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QUESTIONS ???</a:t>
            </a:r>
            <a:endParaRPr lang="en-US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User-</a:t>
            </a:r>
            <a:r>
              <a:rPr lang="fr-BE" dirty="0" err="1" smtClean="0"/>
              <a:t>Task</a:t>
            </a:r>
            <a:r>
              <a:rPr lang="fr-BE" dirty="0" smtClean="0"/>
              <a:t>-Display-</a:t>
            </a:r>
            <a:r>
              <a:rPr lang="fr-BE" dirty="0" err="1" smtClean="0"/>
              <a:t>Environment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268760"/>
            <a:ext cx="270510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1268760"/>
            <a:ext cx="299085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3645024"/>
            <a:ext cx="325755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Motivations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Mobile devices (</a:t>
            </a:r>
            <a:r>
              <a:rPr lang="en-US" dirty="0" err="1"/>
              <a:t>iPad</a:t>
            </a:r>
            <a:r>
              <a:rPr lang="en-US" dirty="0"/>
              <a:t>, </a:t>
            </a:r>
            <a:r>
              <a:rPr lang="en-US" dirty="0" err="1"/>
              <a:t>iPhone</a:t>
            </a:r>
            <a:r>
              <a:rPr lang="en-US" dirty="0"/>
              <a:t>,...)</a:t>
            </a:r>
          </a:p>
          <a:p>
            <a:r>
              <a:rPr lang="en-US" dirty="0" err="1"/>
              <a:t>Smartphones</a:t>
            </a:r>
            <a:r>
              <a:rPr lang="en-US" dirty="0"/>
              <a:t> are popular</a:t>
            </a:r>
          </a:p>
          <a:p>
            <a:r>
              <a:rPr lang="en-US" dirty="0"/>
              <a:t>Focus of researchers for distribution</a:t>
            </a:r>
          </a:p>
          <a:p>
            <a:r>
              <a:rPr lang="en-US" dirty="0"/>
              <a:t>Limitations of the user's space</a:t>
            </a:r>
          </a:p>
          <a:p>
            <a:r>
              <a:rPr lang="en-US" dirty="0"/>
              <a:t>Independence between the UI and the application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68523" y="3429000"/>
            <a:ext cx="5875477" cy="2745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Drawbacks of Related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No publicly released toolkit</a:t>
            </a:r>
          </a:p>
          <a:p>
            <a:r>
              <a:rPr lang="en-US" sz="3200" dirty="0"/>
              <a:t>Limited support for multi-platform</a:t>
            </a:r>
          </a:p>
          <a:p>
            <a:r>
              <a:rPr lang="en-US" sz="3200" dirty="0"/>
              <a:t>Lack of customization</a:t>
            </a:r>
          </a:p>
          <a:p>
            <a:r>
              <a:rPr lang="en-US" sz="3200" dirty="0"/>
              <a:t>Closely connected devices (often in the same room)</a:t>
            </a:r>
          </a:p>
          <a:p>
            <a:r>
              <a:rPr lang="en-US" sz="3200" b="1" dirty="0"/>
              <a:t>Predefined distribution</a:t>
            </a:r>
          </a:p>
          <a:p>
            <a:r>
              <a:rPr lang="en-US" sz="3200" dirty="0"/>
              <a:t>Lack of real-time distribution, reusability, </a:t>
            </a:r>
            <a:br>
              <a:rPr lang="en-US" sz="3200" dirty="0"/>
            </a:br>
            <a:r>
              <a:rPr lang="en-US" sz="3200" dirty="0"/>
              <a:t>modeling, feedback and </a:t>
            </a:r>
            <a:r>
              <a:rPr lang="en-US" sz="3200" dirty="0" smtClean="0"/>
              <a:t>control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Drawbacks of Related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Predefined distribution</a:t>
            </a:r>
          </a:p>
          <a:p>
            <a:pPr lvl="1"/>
            <a:endParaRPr lang="en-US" sz="2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556792"/>
            <a:ext cx="5184576" cy="4896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Ideas</a:t>
            </a:r>
            <a:r>
              <a:rPr lang="fr-BE" dirty="0" smtClean="0"/>
              <a:t> for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Unification </a:t>
            </a:r>
            <a:r>
              <a:rPr lang="en-US" sz="2800" dirty="0"/>
              <a:t>of the techniques </a:t>
            </a:r>
            <a:r>
              <a:rPr lang="en-US" sz="2800" dirty="0" smtClean="0"/>
              <a:t>(toolkit)</a:t>
            </a:r>
            <a:endParaRPr lang="en-US" sz="2800" dirty="0"/>
          </a:p>
          <a:p>
            <a:r>
              <a:rPr lang="en-US" sz="2800" b="1" dirty="0"/>
              <a:t>Model-based approach</a:t>
            </a:r>
            <a:r>
              <a:rPr lang="en-US" sz="2800" dirty="0"/>
              <a:t> defining the distribution</a:t>
            </a:r>
          </a:p>
          <a:p>
            <a:r>
              <a:rPr lang="en-US" sz="2800" dirty="0"/>
              <a:t>Open </a:t>
            </a:r>
            <a:r>
              <a:rPr lang="en-US" sz="2800" b="1" dirty="0"/>
              <a:t>language</a:t>
            </a:r>
            <a:r>
              <a:rPr lang="en-US" sz="2800" dirty="0"/>
              <a:t> supporting the distribution</a:t>
            </a:r>
          </a:p>
          <a:p>
            <a:r>
              <a:rPr lang="en-US" sz="2800" dirty="0"/>
              <a:t>Real-time </a:t>
            </a:r>
            <a:r>
              <a:rPr lang="en-US" sz="2800" b="1" dirty="0"/>
              <a:t>feedbacks </a:t>
            </a:r>
            <a:r>
              <a:rPr lang="en-US" sz="2800" dirty="0"/>
              <a:t>for local and global distribution and interaction</a:t>
            </a:r>
          </a:p>
          <a:p>
            <a:r>
              <a:rPr lang="en-US" sz="2800" dirty="0"/>
              <a:t>Real-time </a:t>
            </a:r>
            <a:r>
              <a:rPr lang="en-US" sz="2800" b="1" dirty="0" smtClean="0"/>
              <a:t>control</a:t>
            </a:r>
            <a:r>
              <a:rPr lang="en-US" sz="2800" dirty="0" smtClean="0"/>
              <a:t> </a:t>
            </a:r>
            <a:r>
              <a:rPr lang="en-US" sz="2800" dirty="0"/>
              <a:t>on every single component of the UI</a:t>
            </a:r>
          </a:p>
          <a:p>
            <a:r>
              <a:rPr lang="en-US" sz="2800" dirty="0"/>
              <a:t>Distribution of </a:t>
            </a:r>
            <a:r>
              <a:rPr lang="en-US" sz="2800" b="1" dirty="0"/>
              <a:t>a whole, a part or a custom group </a:t>
            </a:r>
            <a:r>
              <a:rPr lang="en-US" sz="2800" dirty="0"/>
              <a:t>of widgets</a:t>
            </a:r>
          </a:p>
          <a:p>
            <a:r>
              <a:rPr lang="en-US" sz="2800" b="1" dirty="0"/>
              <a:t>Multi-platform</a:t>
            </a:r>
            <a:r>
              <a:rPr lang="en-US" sz="2800" dirty="0"/>
              <a:t> support (computer + tablets + </a:t>
            </a:r>
            <a:r>
              <a:rPr lang="en-US" sz="2800" dirty="0" err="1"/>
              <a:t>smartphones</a:t>
            </a:r>
            <a:r>
              <a:rPr lang="en-US" sz="2800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Issues:</a:t>
            </a:r>
          </a:p>
          <a:p>
            <a:pPr lvl="1"/>
            <a:r>
              <a:rPr lang="en-US" sz="2800" dirty="0"/>
              <a:t>distribution mechanisms </a:t>
            </a:r>
          </a:p>
          <a:p>
            <a:pPr lvl="2"/>
            <a:r>
              <a:rPr lang="en-US" sz="2600" dirty="0" smtClean="0"/>
              <a:t>centralized </a:t>
            </a:r>
            <a:r>
              <a:rPr lang="en-US" sz="2600" dirty="0"/>
              <a:t>VS </a:t>
            </a:r>
            <a:r>
              <a:rPr lang="en-US" sz="2600" dirty="0" smtClean="0"/>
              <a:t>decentralized</a:t>
            </a:r>
            <a:endParaRPr lang="en-US" sz="2600" dirty="0"/>
          </a:p>
          <a:p>
            <a:pPr lvl="1"/>
            <a:r>
              <a:rPr lang="en-US" sz="2800" dirty="0"/>
              <a:t>control of the </a:t>
            </a:r>
            <a:r>
              <a:rPr lang="en-US" sz="2800" dirty="0" smtClean="0"/>
              <a:t>behavior</a:t>
            </a:r>
          </a:p>
          <a:p>
            <a:pPr lvl="2"/>
            <a:r>
              <a:rPr lang="en-US" sz="2600" dirty="0" smtClean="0"/>
              <a:t>distribution </a:t>
            </a:r>
            <a:r>
              <a:rPr lang="en-US" sz="2600" dirty="0"/>
              <a:t>of the </a:t>
            </a:r>
            <a:r>
              <a:rPr lang="en-US" sz="2600" dirty="0" smtClean="0"/>
              <a:t>UI</a:t>
            </a:r>
          </a:p>
          <a:p>
            <a:pPr lvl="2"/>
            <a:r>
              <a:rPr lang="en-US" sz="2600" dirty="0" smtClean="0"/>
              <a:t>UI </a:t>
            </a:r>
            <a:r>
              <a:rPr lang="en-US" sz="2600" dirty="0"/>
              <a:t>and </a:t>
            </a:r>
            <a:r>
              <a:rPr lang="en-US" sz="2600" dirty="0" smtClean="0"/>
              <a:t>behavior</a:t>
            </a:r>
          </a:p>
          <a:p>
            <a:pPr lvl="2"/>
            <a:r>
              <a:rPr lang="en-US" sz="2600" dirty="0" smtClean="0"/>
              <a:t>UI </a:t>
            </a:r>
            <a:r>
              <a:rPr lang="en-US" sz="2600" dirty="0"/>
              <a:t>and a new </a:t>
            </a:r>
            <a:r>
              <a:rPr lang="en-US" sz="2600" dirty="0" smtClean="0"/>
              <a:t>behavior</a:t>
            </a:r>
            <a:endParaRPr lang="en-US" sz="2600" dirty="0"/>
          </a:p>
          <a:p>
            <a:pPr lvl="1"/>
            <a:r>
              <a:rPr lang="en-US" sz="2800" dirty="0"/>
              <a:t>communication </a:t>
            </a:r>
            <a:endParaRPr lang="en-US" sz="2800" dirty="0" smtClean="0"/>
          </a:p>
          <a:p>
            <a:pPr lvl="2"/>
            <a:r>
              <a:rPr lang="en-US" sz="2600" dirty="0" smtClean="0"/>
              <a:t>through messages</a:t>
            </a:r>
          </a:p>
          <a:p>
            <a:pPr lvl="2"/>
            <a:r>
              <a:rPr lang="en-US" sz="2600" dirty="0" smtClean="0"/>
              <a:t>through </a:t>
            </a:r>
            <a:r>
              <a:rPr lang="en-US" sz="2600" dirty="0"/>
              <a:t>a </a:t>
            </a:r>
            <a:r>
              <a:rPr lang="en-US" sz="2600" dirty="0" smtClean="0"/>
              <a:t>DHT</a:t>
            </a:r>
            <a:r>
              <a:rPr lang="en-US" sz="2600" dirty="0"/>
              <a:t> </a:t>
            </a:r>
          </a:p>
          <a:p>
            <a:pPr lvl="1"/>
            <a:r>
              <a:rPr lang="en-US" sz="2800" dirty="0"/>
              <a:t>multi-platform support</a:t>
            </a:r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Under-lying concepts:</a:t>
            </a:r>
          </a:p>
          <a:p>
            <a:pPr lvl="1"/>
            <a:r>
              <a:rPr lang="en-US" sz="2800" dirty="0"/>
              <a:t>Distribution primitives</a:t>
            </a:r>
          </a:p>
          <a:p>
            <a:pPr lvl="1"/>
            <a:r>
              <a:rPr lang="en-US" sz="2800" dirty="0"/>
              <a:t>Distribution scenario</a:t>
            </a:r>
          </a:p>
          <a:p>
            <a:pPr lvl="1"/>
            <a:r>
              <a:rPr lang="en-US" sz="2800" dirty="0"/>
              <a:t>Distribution graph</a:t>
            </a:r>
          </a:p>
          <a:p>
            <a:pPr lvl="1"/>
            <a:r>
              <a:rPr lang="en-US" sz="2800" dirty="0"/>
              <a:t>EBNF grammar + language</a:t>
            </a:r>
          </a:p>
          <a:p>
            <a:pPr lvl="1"/>
            <a:r>
              <a:rPr lang="en-US" sz="2800" dirty="0"/>
              <a:t>3 Models: CUI, Platform and, User and Environment</a:t>
            </a:r>
          </a:p>
          <a:p>
            <a:pPr lvl="1"/>
            <a:r>
              <a:rPr lang="en-US" sz="2800" dirty="0"/>
              <a:t>A catalogue of primitives</a:t>
            </a:r>
          </a:p>
          <a:p>
            <a:pPr lvl="1"/>
            <a:r>
              <a:rPr lang="en-US" sz="2800" dirty="0"/>
              <a:t>Multi-platform environment (e.g. Android)</a:t>
            </a:r>
          </a:p>
          <a:p>
            <a:pPr lvl="1"/>
            <a:r>
              <a:rPr lang="en-US" sz="2800" dirty="0"/>
              <a:t>Selectors mechanism (universal, type, class and id)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Concepts 1/8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Distribution primitives</a:t>
            </a:r>
          </a:p>
          <a:p>
            <a:pPr lvl="1"/>
            <a:r>
              <a:rPr lang="en-US" sz="3200" dirty="0"/>
              <a:t>4 categories : </a:t>
            </a:r>
          </a:p>
          <a:p>
            <a:pPr lvl="2"/>
            <a:r>
              <a:rPr lang="en-US" sz="2800" dirty="0"/>
              <a:t>simple primitives (widget in container)</a:t>
            </a:r>
          </a:p>
          <a:p>
            <a:pPr lvl="2"/>
            <a:r>
              <a:rPr lang="en-US" sz="2800" dirty="0"/>
              <a:t>basic primitives (reshuffle the widget)</a:t>
            </a:r>
          </a:p>
          <a:p>
            <a:pPr lvl="2"/>
            <a:r>
              <a:rPr lang="en-US" sz="2800" dirty="0"/>
              <a:t>advanced primitives (widgets)</a:t>
            </a:r>
          </a:p>
          <a:p>
            <a:pPr lvl="2"/>
            <a:r>
              <a:rPr lang="en-US" sz="2800" dirty="0"/>
              <a:t>management primitives (complex system)</a:t>
            </a:r>
          </a:p>
          <a:p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ITEA UsiXML project #08026, 2009-2012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00A86-1F05-4F41-90B3-3D1C4852EEBC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sixml_modele_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Usixml_modele_v2</Template>
  <TotalTime>326</TotalTime>
  <Words>1010</Words>
  <Application>Microsoft Office PowerPoint</Application>
  <PresentationFormat>On-screen Show (4:3)</PresentationFormat>
  <Paragraphs>258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MS PGothic</vt:lpstr>
      <vt:lpstr>Times New Roman</vt:lpstr>
      <vt:lpstr>Calibri</vt:lpstr>
      <vt:lpstr>Wingdings</vt:lpstr>
      <vt:lpstr>Usixml_modele_v2</vt:lpstr>
      <vt:lpstr>Distributed User Interfaces in Space and Time</vt:lpstr>
      <vt:lpstr>It begins with…</vt:lpstr>
      <vt:lpstr>Motivations</vt:lpstr>
      <vt:lpstr>Drawbacks of Related Work</vt:lpstr>
      <vt:lpstr>Drawbacks of Related Work</vt:lpstr>
      <vt:lpstr>Ideas for solutions</vt:lpstr>
      <vt:lpstr>Implementation</vt:lpstr>
      <vt:lpstr>Concepts</vt:lpstr>
      <vt:lpstr>Concepts 1/8</vt:lpstr>
      <vt:lpstr>Concepts 1/8</vt:lpstr>
      <vt:lpstr>Concepts 2/8</vt:lpstr>
      <vt:lpstr>Concepts 2/8</vt:lpstr>
      <vt:lpstr>Concepts 2/8</vt:lpstr>
      <vt:lpstr>Concepts 2/8</vt:lpstr>
      <vt:lpstr>Concepts 3/8</vt:lpstr>
      <vt:lpstr>Concepts 4/8</vt:lpstr>
      <vt:lpstr>Concepts 5/8</vt:lpstr>
      <vt:lpstr>Concepts 5/8</vt:lpstr>
      <vt:lpstr>Concepts 5/8</vt:lpstr>
      <vt:lpstr>Concepts 5/8</vt:lpstr>
      <vt:lpstr>Concepts 6,7,8/8</vt:lpstr>
      <vt:lpstr>Case Studies</vt:lpstr>
      <vt:lpstr>Validation</vt:lpstr>
      <vt:lpstr>Contributions</vt:lpstr>
      <vt:lpstr>Future Work and Conclusion</vt:lpstr>
      <vt:lpstr>Future Work and Conclusion</vt:lpstr>
      <vt:lpstr>User-Task-Display-Environment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WPx - Title</dc:title>
  <dc:creator>David Faure</dc:creator>
  <cp:lastModifiedBy>jmelchior</cp:lastModifiedBy>
  <cp:revision>115</cp:revision>
  <dcterms:created xsi:type="dcterms:W3CDTF">2010-10-01T15:12:10Z</dcterms:created>
  <dcterms:modified xsi:type="dcterms:W3CDTF">2011-06-13T09:22:13Z</dcterms:modified>
</cp:coreProperties>
</file>