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6" r:id="rId2"/>
    <p:sldId id="267" r:id="rId3"/>
    <p:sldId id="316" r:id="rId4"/>
    <p:sldId id="298" r:id="rId5"/>
    <p:sldId id="272" r:id="rId6"/>
    <p:sldId id="273" r:id="rId7"/>
    <p:sldId id="299" r:id="rId8"/>
    <p:sldId id="310" r:id="rId9"/>
    <p:sldId id="275" r:id="rId10"/>
    <p:sldId id="313" r:id="rId11"/>
    <p:sldId id="314" r:id="rId12"/>
    <p:sldId id="276" r:id="rId13"/>
    <p:sldId id="318" r:id="rId14"/>
    <p:sldId id="317" r:id="rId15"/>
    <p:sldId id="300" r:id="rId16"/>
    <p:sldId id="320" r:id="rId17"/>
    <p:sldId id="322" r:id="rId18"/>
    <p:sldId id="321" r:id="rId19"/>
    <p:sldId id="303" r:id="rId20"/>
    <p:sldId id="304" r:id="rId21"/>
    <p:sldId id="306" r:id="rId22"/>
    <p:sldId id="323" r:id="rId23"/>
    <p:sldId id="292" r:id="rId24"/>
    <p:sldId id="311" r:id="rId25"/>
    <p:sldId id="308" r:id="rId26"/>
    <p:sldId id="315" r:id="rId27"/>
    <p:sldId id="261" r:id="rId28"/>
    <p:sldId id="282" r:id="rId29"/>
    <p:sldId id="291" r:id="rId30"/>
    <p:sldId id="283" r:id="rId31"/>
    <p:sldId id="284" r:id="rId32"/>
    <p:sldId id="309" r:id="rId33"/>
    <p:sldId id="296" r:id="rId34"/>
    <p:sldId id="294" r:id="rId35"/>
    <p:sldId id="287" r:id="rId36"/>
    <p:sldId id="288" r:id="rId37"/>
    <p:sldId id="289" r:id="rId38"/>
    <p:sldId id="258" r:id="rId39"/>
    <p:sldId id="263" r:id="rId40"/>
    <p:sldId id="257" r:id="rId41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4572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9144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1371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18288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45" y="-34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702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6683C-1F8F-4290-948E-AC38514DF4E9}" type="datetimeFigureOut">
              <a:rPr lang="en-US" smtClean="0"/>
              <a:pPr/>
              <a:t>7/17/2009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884B-8F2F-4CB5-A424-1E79ED4C39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MS Gothic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Lucida Sans Unicode" charset="0"/>
              </a:defRPr>
            </a:lvl1pPr>
          </a:lstStyle>
          <a:p>
            <a:pPr>
              <a:defRPr/>
            </a:pPr>
            <a:fld id="{DE68639F-9E02-489B-8D1C-C72E8C66D0A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5380B0-61EF-494B-9DDE-95DF499A327C}" type="slidenum">
              <a:rPr lang="en-GB"/>
              <a:pPr/>
              <a:t>1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22EC99-8890-45A1-A650-1DC06B4EB0DD}" type="slidenum">
              <a:rPr lang="en-GB"/>
              <a:pPr/>
              <a:t>12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22EC99-8890-45A1-A650-1DC06B4EB0DD}" type="slidenum">
              <a:rPr lang="en-GB"/>
              <a:pPr/>
              <a:t>14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8E4710D-6325-4CFE-8960-15845B436368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26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73EA3B41-F392-47E6-92E6-3E2D8A5B6BB2}" type="slidenum">
              <a:rPr lang="en-GB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27</a:t>
            </a:fld>
            <a:endParaRPr lang="en-GB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D2EED2-BEA4-4171-9AA3-F263CA3C8101}" type="slidenum">
              <a:rPr lang="en-GB"/>
              <a:pPr/>
              <a:t>28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D2EED2-BEA4-4171-9AA3-F263CA3C8101}" type="slidenum">
              <a:rPr lang="en-GB"/>
              <a:pPr/>
              <a:t>29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959630-2AF2-4491-A459-FDB8378068BA}" type="slidenum">
              <a:rPr lang="en-GB"/>
              <a:pPr/>
              <a:t>30</a:t>
            </a:fld>
            <a:endParaRPr lang="en-GB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5F0B3A-33E3-4DC5-BFDD-6A2361791C27}" type="slidenum">
              <a:rPr lang="en-GB"/>
              <a:pPr/>
              <a:t>31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5F0B3A-33E3-4DC5-BFDD-6A2361791C27}" type="slidenum">
              <a:rPr lang="en-GB"/>
              <a:pPr/>
              <a:t>32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9CDD7BD8-F972-40C8-BE6C-9BB2007BA50B}" type="slidenum">
              <a:rPr lang="en-GB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33</a:t>
            </a:fld>
            <a:endParaRPr lang="en-GB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B7E476-4074-4CAC-9BB4-DFAE24DA4326}" type="slidenum">
              <a:rPr lang="en-GB"/>
              <a:pPr/>
              <a:t>2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A83D9D-CC81-4972-8CE2-97D0E60E391D}" type="slidenum">
              <a:rPr lang="en-GB"/>
              <a:pPr/>
              <a:t>35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3E26DC-8B0E-4D9A-84EC-3D67D04AA112}" type="slidenum">
              <a:rPr lang="en-GB"/>
              <a:pPr/>
              <a:t>36</a:t>
            </a:fld>
            <a:endParaRPr lang="en-GB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A77D97-FF24-46B4-99B8-F73C9193DAC9}" type="slidenum">
              <a:rPr lang="en-GB"/>
              <a:pPr/>
              <a:t>37</a:t>
            </a:fld>
            <a:endParaRPr lang="en-GB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6FF2A2A-E10A-4727-A424-057763B70CA3}" type="slidenum">
              <a:rPr lang="en-GB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38</a:t>
            </a:fld>
            <a:endParaRPr lang="en-GB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3CF3DDC-8721-49CC-ACEB-BFAAFA00F660}" type="slidenum">
              <a:rPr lang="en-GB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39</a:t>
            </a:fld>
            <a:endParaRPr lang="en-GB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C5E6044D-3BBD-4E89-9252-50B45A76BF4C}" type="slidenum">
              <a:rPr lang="en-GB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40</a:t>
            </a:fld>
            <a:endParaRPr lang="en-GB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D2451D-F4F7-487F-A1F9-3E2A69A924B8}" type="slidenum">
              <a:rPr lang="en-GB"/>
              <a:pPr/>
              <a:t>5</a:t>
            </a:fld>
            <a:endParaRPr lang="en-GB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F95990-9524-40C3-BAC9-24EC76F5E399}" type="slidenum">
              <a:rPr lang="en-GB"/>
              <a:pPr/>
              <a:t>6</a:t>
            </a:fld>
            <a:endParaRPr lang="en-GB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F95990-9524-40C3-BAC9-24EC76F5E399}" type="slidenum">
              <a:rPr lang="en-GB"/>
              <a:pPr/>
              <a:t>7</a:t>
            </a:fld>
            <a:endParaRPr lang="en-GB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B7E476-4074-4CAC-9BB4-DFAE24DA4326}" type="slidenum">
              <a:rPr lang="en-GB"/>
              <a:pPr/>
              <a:t>8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F84022-1121-4F0F-806B-FD915A997ECB}" type="slidenum">
              <a:rPr lang="en-GB"/>
              <a:pPr/>
              <a:t>9</a:t>
            </a:fld>
            <a:endParaRPr lang="en-GB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22EC99-8890-45A1-A650-1DC06B4EB0DD}" type="slidenum">
              <a:rPr lang="en-GB"/>
              <a:pPr/>
              <a:t>10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22EC99-8890-45A1-A650-1DC06B4EB0DD}" type="slidenum">
              <a:rPr lang="en-GB"/>
              <a:pPr/>
              <a:t>11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95500" cy="68564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0"/>
            <a:ext cx="6135688" cy="6856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1616075"/>
            <a:ext cx="4114800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9625" y="1616075"/>
            <a:ext cx="4116388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93050" y="320675"/>
            <a:ext cx="946150" cy="180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0"/>
            <a:ext cx="7847012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616075"/>
            <a:ext cx="8383588" cy="524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marL="38100" indent="-381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B9F7"/>
        </a:buClr>
        <a:buSzPct val="100000"/>
        <a:buFont typeface="Meta-Bold" charset="0"/>
        <a:defRPr sz="3900">
          <a:solidFill>
            <a:srgbClr val="00B9F7"/>
          </a:solidFill>
          <a:latin typeface="+mj-lt"/>
          <a:ea typeface="+mj-ea"/>
          <a:cs typeface="+mj-cs"/>
        </a:defRPr>
      </a:lvl1pPr>
      <a:lvl2pPr marL="38100" indent="-381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B9F7"/>
        </a:buClr>
        <a:buSzPct val="100000"/>
        <a:buFont typeface="Meta-Bold" charset="0"/>
        <a:defRPr sz="3900">
          <a:solidFill>
            <a:srgbClr val="00B9F7"/>
          </a:solidFill>
          <a:latin typeface="Meta-Bold" charset="0"/>
          <a:ea typeface="华文细黑" charset="0"/>
          <a:cs typeface="华文细黑" charset="0"/>
        </a:defRPr>
      </a:lvl2pPr>
      <a:lvl3pPr marL="38100" indent="-381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B9F7"/>
        </a:buClr>
        <a:buSzPct val="100000"/>
        <a:buFont typeface="Meta-Bold" charset="0"/>
        <a:defRPr sz="3900">
          <a:solidFill>
            <a:srgbClr val="00B9F7"/>
          </a:solidFill>
          <a:latin typeface="Meta-Bold" charset="0"/>
          <a:ea typeface="华文细黑" charset="0"/>
          <a:cs typeface="华文细黑" charset="0"/>
        </a:defRPr>
      </a:lvl3pPr>
      <a:lvl4pPr marL="38100" indent="-381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B9F7"/>
        </a:buClr>
        <a:buSzPct val="100000"/>
        <a:buFont typeface="Meta-Bold" charset="0"/>
        <a:defRPr sz="3900">
          <a:solidFill>
            <a:srgbClr val="00B9F7"/>
          </a:solidFill>
          <a:latin typeface="Meta-Bold" charset="0"/>
          <a:ea typeface="华文细黑" charset="0"/>
          <a:cs typeface="华文细黑" charset="0"/>
        </a:defRPr>
      </a:lvl4pPr>
      <a:lvl5pPr marL="38100" indent="-381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B9F7"/>
        </a:buClr>
        <a:buSzPct val="100000"/>
        <a:buFont typeface="Meta-Bold" charset="0"/>
        <a:defRPr sz="3900">
          <a:solidFill>
            <a:srgbClr val="00B9F7"/>
          </a:solidFill>
          <a:latin typeface="Meta-Bold" charset="0"/>
          <a:ea typeface="华文细黑" charset="0"/>
          <a:cs typeface="华文细黑" charset="0"/>
        </a:defRPr>
      </a:lvl5pPr>
      <a:lvl6pPr marL="1536700" indent="-2159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900">
          <a:solidFill>
            <a:srgbClr val="00B9F7"/>
          </a:solidFill>
          <a:latin typeface="Meta-Bold" charset="0"/>
          <a:ea typeface="华文细黑" charset="0"/>
          <a:cs typeface="华文细黑" charset="0"/>
        </a:defRPr>
      </a:lvl6pPr>
      <a:lvl7pPr marL="1993900" indent="-2159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900">
          <a:solidFill>
            <a:srgbClr val="00B9F7"/>
          </a:solidFill>
          <a:latin typeface="Meta-Bold" charset="0"/>
          <a:ea typeface="华文细黑" charset="0"/>
          <a:cs typeface="华文细黑" charset="0"/>
        </a:defRPr>
      </a:lvl7pPr>
      <a:lvl8pPr marL="2451100" indent="-2159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900">
          <a:solidFill>
            <a:srgbClr val="00B9F7"/>
          </a:solidFill>
          <a:latin typeface="Meta-Bold" charset="0"/>
          <a:ea typeface="华文细黑" charset="0"/>
          <a:cs typeface="华文细黑" charset="0"/>
        </a:defRPr>
      </a:lvl8pPr>
      <a:lvl9pPr marL="2908300" indent="-2159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900">
          <a:solidFill>
            <a:srgbClr val="00B9F7"/>
          </a:solidFill>
          <a:latin typeface="Meta-Bold" charset="0"/>
          <a:ea typeface="华文细黑" charset="0"/>
          <a:cs typeface="华文细黑" charset="0"/>
        </a:defRPr>
      </a:lvl9pPr>
    </p:titleStyle>
    <p:bodyStyle>
      <a:lvl1pPr marL="247650" indent="-247650" algn="l" defTabSz="457200" rtl="0" eaLnBrk="0" fontAlgn="base" hangingPunct="0">
        <a:lnSpc>
          <a:spcPct val="112000"/>
        </a:lnSpc>
        <a:spcBef>
          <a:spcPts val="775"/>
        </a:spcBef>
        <a:spcAft>
          <a:spcPct val="0"/>
        </a:spcAft>
        <a:buClr>
          <a:srgbClr val="00B9F7"/>
        </a:buClr>
        <a:buSzPct val="125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69913" indent="-250825" algn="l" defTabSz="457200" rtl="0" eaLnBrk="0" fontAlgn="base" hangingPunct="0">
        <a:lnSpc>
          <a:spcPct val="112000"/>
        </a:lnSpc>
        <a:spcBef>
          <a:spcPts val="638"/>
        </a:spcBef>
        <a:spcAft>
          <a:spcPct val="0"/>
        </a:spcAft>
        <a:buClr>
          <a:srgbClr val="888888"/>
        </a:buClr>
        <a:buSzPct val="125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819150" indent="-247650" algn="l" defTabSz="457200" rtl="0" eaLnBrk="0" fontAlgn="base" hangingPunct="0">
        <a:lnSpc>
          <a:spcPct val="112000"/>
        </a:lnSpc>
        <a:spcBef>
          <a:spcPts val="563"/>
        </a:spcBef>
        <a:spcAft>
          <a:spcPct val="0"/>
        </a:spcAft>
        <a:buClr>
          <a:srgbClr val="888888"/>
        </a:buClr>
        <a:buSzPct val="125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069975" indent="-250825" algn="l" defTabSz="457200" rtl="0" eaLnBrk="0" fontAlgn="base" hangingPunct="0">
        <a:lnSpc>
          <a:spcPct val="112000"/>
        </a:lnSpc>
        <a:spcBef>
          <a:spcPts val="488"/>
        </a:spcBef>
        <a:spcAft>
          <a:spcPct val="0"/>
        </a:spcAft>
        <a:buClr>
          <a:srgbClr val="888888"/>
        </a:buClr>
        <a:buSzPct val="125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1328738" indent="-247650" algn="l" defTabSz="457200" rtl="0" eaLnBrk="0" fontAlgn="base" hangingPunct="0">
        <a:lnSpc>
          <a:spcPct val="112000"/>
        </a:lnSpc>
        <a:spcBef>
          <a:spcPts val="488"/>
        </a:spcBef>
        <a:spcAft>
          <a:spcPct val="0"/>
        </a:spcAft>
        <a:buClr>
          <a:srgbClr val="888888"/>
        </a:buClr>
        <a:buSzPct val="125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1785938" indent="-247650" algn="l" defTabSz="457200" rtl="0" fontAlgn="base">
        <a:lnSpc>
          <a:spcPct val="112000"/>
        </a:lnSpc>
        <a:spcBef>
          <a:spcPts val="488"/>
        </a:spcBef>
        <a:spcAft>
          <a:spcPct val="0"/>
        </a:spcAft>
        <a:buClr>
          <a:srgbClr val="888888"/>
        </a:buClr>
        <a:buSzPct val="125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243138" indent="-247650" algn="l" defTabSz="457200" rtl="0" fontAlgn="base">
        <a:lnSpc>
          <a:spcPct val="112000"/>
        </a:lnSpc>
        <a:spcBef>
          <a:spcPts val="488"/>
        </a:spcBef>
        <a:spcAft>
          <a:spcPct val="0"/>
        </a:spcAft>
        <a:buClr>
          <a:srgbClr val="888888"/>
        </a:buClr>
        <a:buSzPct val="125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2700338" indent="-247650" algn="l" defTabSz="457200" rtl="0" fontAlgn="base">
        <a:lnSpc>
          <a:spcPct val="112000"/>
        </a:lnSpc>
        <a:spcBef>
          <a:spcPts val="488"/>
        </a:spcBef>
        <a:spcAft>
          <a:spcPct val="0"/>
        </a:spcAft>
        <a:buClr>
          <a:srgbClr val="888888"/>
        </a:buClr>
        <a:buSzPct val="125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157538" indent="-247650" algn="l" defTabSz="457200" rtl="0" fontAlgn="base">
        <a:lnSpc>
          <a:spcPct val="112000"/>
        </a:lnSpc>
        <a:spcBef>
          <a:spcPts val="488"/>
        </a:spcBef>
        <a:spcAft>
          <a:spcPct val="0"/>
        </a:spcAft>
        <a:buClr>
          <a:srgbClr val="888888"/>
        </a:buClr>
        <a:buSzPct val="125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52400" y="2057400"/>
            <a:ext cx="8839200" cy="4114800"/>
          </a:xfrm>
          <a:prstGeom prst="rect">
            <a:avLst/>
          </a:prstGeom>
          <a:noFill/>
          <a:ln/>
        </p:spPr>
        <p:txBody>
          <a:bodyPr lIns="90000" tIns="46800" rIns="90000" bIns="46800">
            <a:normAutofit/>
          </a:bodyPr>
          <a:lstStyle/>
          <a:p>
            <a:pPr marL="457200" lvl="1" indent="0" algn="ctr">
              <a:lnSpc>
                <a:spcPct val="99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 smtClean="0">
                <a:latin typeface="Century Gothic" pitchFamily="34" charset="0"/>
              </a:rPr>
              <a:t>An Open Source Workbench for Prototyping Multimodal Interactions Based on Off-The-Shelf Heterogeneous Components</a:t>
            </a:r>
            <a:r>
              <a:rPr lang="en-GB" dirty="0" smtClean="0">
                <a:latin typeface="Century Gothic" pitchFamily="34" charset="0"/>
              </a:rPr>
              <a:t/>
            </a:r>
            <a:br>
              <a:rPr lang="en-GB" dirty="0" smtClean="0">
                <a:latin typeface="Century Gothic" pitchFamily="34" charset="0"/>
              </a:rPr>
            </a:br>
            <a:endParaRPr lang="en-GB" dirty="0" smtClean="0">
              <a:latin typeface="Century Gothic" pitchFamily="34" charset="0"/>
            </a:endParaRPr>
          </a:p>
          <a:p>
            <a:pPr marL="457200" lvl="1" indent="0" algn="ctr">
              <a:lnSpc>
                <a:spcPct val="99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GB" dirty="0" smtClean="0">
              <a:latin typeface="Century Gothic" pitchFamily="34" charset="0"/>
            </a:endParaRPr>
          </a:p>
          <a:p>
            <a:pPr marL="457200" lvl="1" indent="0" algn="ctr">
              <a:lnSpc>
                <a:spcPct val="99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dirty="0" smtClean="0">
                <a:solidFill>
                  <a:srgbClr val="0099FF"/>
                </a:solidFill>
                <a:latin typeface="Century Gothic" pitchFamily="34" charset="0"/>
              </a:rPr>
              <a:t>www.openinterface.org/platform</a:t>
            </a:r>
          </a:p>
          <a:p>
            <a:pPr marL="457200" lvl="1" indent="0" algn="ctr">
              <a:lnSpc>
                <a:spcPct val="99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GB" dirty="0" smtClean="0">
              <a:latin typeface="Century Gothic" pitchFamily="34" charset="0"/>
            </a:endParaRPr>
          </a:p>
          <a:p>
            <a:pPr marL="457200" lvl="1" indent="0" algn="ctr">
              <a:lnSpc>
                <a:spcPct val="99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600" b="1" i="1" dirty="0" smtClean="0">
                <a:latin typeface="Century Gothic" pitchFamily="34" charset="0"/>
              </a:rPr>
              <a:t>Jean-Yves Lionel Lawson</a:t>
            </a:r>
            <a:r>
              <a:rPr lang="en-US" sz="1600" i="1" dirty="0" smtClean="0">
                <a:latin typeface="Century Gothic" pitchFamily="34" charset="0"/>
              </a:rPr>
              <a:t>, </a:t>
            </a:r>
            <a:r>
              <a:rPr lang="en-US" sz="1600" i="1" dirty="0" err="1" smtClean="0">
                <a:latin typeface="Century Gothic" pitchFamily="34" charset="0"/>
              </a:rPr>
              <a:t>Université</a:t>
            </a:r>
            <a:r>
              <a:rPr lang="en-US" sz="1600" i="1" dirty="0" smtClean="0">
                <a:latin typeface="Century Gothic" pitchFamily="34" charset="0"/>
              </a:rPr>
              <a:t> </a:t>
            </a:r>
            <a:r>
              <a:rPr lang="en-US" sz="1600" i="1" dirty="0" err="1" smtClean="0">
                <a:latin typeface="Century Gothic" pitchFamily="34" charset="0"/>
              </a:rPr>
              <a:t>catholique</a:t>
            </a:r>
            <a:r>
              <a:rPr lang="en-US" sz="1600" i="1" dirty="0" smtClean="0">
                <a:latin typeface="Century Gothic" pitchFamily="34" charset="0"/>
              </a:rPr>
              <a:t> de Louvain; </a:t>
            </a:r>
          </a:p>
          <a:p>
            <a:pPr marL="457200" lvl="1" indent="0" algn="ctr">
              <a:lnSpc>
                <a:spcPct val="99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600" i="1" dirty="0" smtClean="0">
                <a:latin typeface="Century Gothic" pitchFamily="34" charset="0"/>
              </a:rPr>
              <a:t>Ahmad-</a:t>
            </a:r>
            <a:r>
              <a:rPr lang="en-US" sz="1600" i="1" dirty="0" err="1" smtClean="0">
                <a:latin typeface="Century Gothic" pitchFamily="34" charset="0"/>
              </a:rPr>
              <a:t>Amr</a:t>
            </a:r>
            <a:r>
              <a:rPr lang="en-US" sz="1600" i="1" dirty="0" smtClean="0">
                <a:latin typeface="Century Gothic" pitchFamily="34" charset="0"/>
              </a:rPr>
              <a:t> Al-Akkad, </a:t>
            </a:r>
            <a:r>
              <a:rPr lang="en-US" sz="1600" i="1" dirty="0" err="1" smtClean="0">
                <a:latin typeface="Century Gothic" pitchFamily="34" charset="0"/>
              </a:rPr>
              <a:t>Fraunhofer</a:t>
            </a:r>
            <a:r>
              <a:rPr lang="en-US" sz="1600" i="1" dirty="0" smtClean="0">
                <a:latin typeface="Century Gothic" pitchFamily="34" charset="0"/>
              </a:rPr>
              <a:t> FIT; </a:t>
            </a:r>
          </a:p>
          <a:p>
            <a:pPr marL="457200" lvl="1" indent="0" algn="ctr">
              <a:lnSpc>
                <a:spcPct val="99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600" i="1" dirty="0" smtClean="0">
                <a:latin typeface="Century Gothic" pitchFamily="34" charset="0"/>
              </a:rPr>
              <a:t>Jean </a:t>
            </a:r>
            <a:r>
              <a:rPr lang="en-US" sz="1600" i="1" dirty="0" err="1" smtClean="0">
                <a:latin typeface="Century Gothic" pitchFamily="34" charset="0"/>
              </a:rPr>
              <a:t>Vanderdonckt</a:t>
            </a:r>
            <a:r>
              <a:rPr lang="en-US" sz="1600" i="1" dirty="0" smtClean="0">
                <a:latin typeface="Century Gothic" pitchFamily="34" charset="0"/>
              </a:rPr>
              <a:t> and Benoit </a:t>
            </a:r>
            <a:r>
              <a:rPr lang="en-US" sz="1600" i="1" dirty="0" err="1" smtClean="0">
                <a:latin typeface="Century Gothic" pitchFamily="34" charset="0"/>
              </a:rPr>
              <a:t>Macq</a:t>
            </a:r>
            <a:r>
              <a:rPr lang="en-US" sz="1600" i="1" dirty="0" smtClean="0">
                <a:latin typeface="Century Gothic" pitchFamily="34" charset="0"/>
              </a:rPr>
              <a:t>, </a:t>
            </a:r>
            <a:r>
              <a:rPr lang="en-US" sz="1600" i="1" dirty="0" err="1" smtClean="0">
                <a:latin typeface="Century Gothic" pitchFamily="34" charset="0"/>
              </a:rPr>
              <a:t>Université</a:t>
            </a:r>
            <a:r>
              <a:rPr lang="en-US" sz="1600" i="1" dirty="0" smtClean="0">
                <a:latin typeface="Century Gothic" pitchFamily="34" charset="0"/>
              </a:rPr>
              <a:t> </a:t>
            </a:r>
            <a:r>
              <a:rPr lang="en-US" sz="1600" i="1" dirty="0" err="1" smtClean="0">
                <a:latin typeface="Century Gothic" pitchFamily="34" charset="0"/>
              </a:rPr>
              <a:t>catholique</a:t>
            </a:r>
            <a:r>
              <a:rPr lang="en-US" sz="1600" i="1" dirty="0" smtClean="0">
                <a:latin typeface="Century Gothic" pitchFamily="34" charset="0"/>
              </a:rPr>
              <a:t> de Louvain</a:t>
            </a:r>
            <a:endParaRPr lang="en-GB" sz="1600" i="1" dirty="0" smtClean="0">
              <a:latin typeface="Century Gothic" pitchFamily="34" charset="0"/>
            </a:endParaRPr>
          </a:p>
          <a:p>
            <a:pPr marL="457200" lvl="1" indent="0" algn="ctr">
              <a:lnSpc>
                <a:spcPct val="99000"/>
              </a:lnSpc>
              <a:buFont typeface="Wingdings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GB" sz="2000" dirty="0" smtClean="0">
              <a:latin typeface="Century Gothic" pitchFamily="34" charset="0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"/>
            <a:ext cx="2286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1524000" cy="76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52400"/>
            <a:ext cx="1524000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31D0C8A0-85D9-49DC-97FF-08954E7D5730}" type="slidenum">
              <a:rPr lang="en-GB"/>
              <a:pPr/>
              <a:t>10</a:t>
            </a:fld>
            <a:r>
              <a:rPr lang="en-GB"/>
              <a:t> 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Runtime Platform </a:t>
            </a:r>
            <a:r>
              <a:rPr lang="en-GB" dirty="0"/>
              <a:t>Design, Overview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00600"/>
          </a:xfrm>
          <a:ln/>
        </p:spPr>
        <p:txBody>
          <a:bodyPr lIns="91440" tIns="45720" rIns="91440" bIns="45720">
            <a:noAutofit/>
          </a:bodyPr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Component Oriented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31D0C8A0-85D9-49DC-97FF-08954E7D5730}" type="slidenum">
              <a:rPr lang="en-GB"/>
              <a:pPr/>
              <a:t>11</a:t>
            </a:fld>
            <a:r>
              <a:rPr lang="en-GB"/>
              <a:t> 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Runtime Platform </a:t>
            </a:r>
            <a:r>
              <a:rPr lang="en-GB" dirty="0"/>
              <a:t>Design, Overview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00600"/>
          </a:xfrm>
          <a:ln/>
        </p:spPr>
        <p:txBody>
          <a:bodyPr lIns="91440" tIns="45720" rIns="91440" bIns="45720">
            <a:noAutofit/>
          </a:bodyPr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Component </a:t>
            </a:r>
            <a:r>
              <a:rPr lang="en-GB" dirty="0" smtClean="0"/>
              <a:t>Oriented</a:t>
            </a:r>
          </a:p>
          <a:p>
            <a:pPr>
              <a:buFont typeface="Symbol" pitchFamily="18" charset="2"/>
              <a:buChar char="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Software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With API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With installation/configuration doc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Without explicit dependencies with other components</a:t>
            </a:r>
          </a:p>
          <a:p>
            <a:pPr lvl="2">
              <a:spcBef>
                <a:spcPts val="6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Dependency Injection Pattern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</p:txBody>
      </p:sp>
      <p:pic>
        <p:nvPicPr>
          <p:cNvPr id="6" name="Image 5" descr="OIComponent_over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95800"/>
            <a:ext cx="3557728" cy="2209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31D0C8A0-85D9-49DC-97FF-08954E7D5730}" type="slidenum">
              <a:rPr lang="en-GB"/>
              <a:pPr/>
              <a:t>12</a:t>
            </a:fld>
            <a:r>
              <a:rPr lang="en-GB"/>
              <a:t> 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Runtime Platform </a:t>
            </a:r>
            <a:r>
              <a:rPr lang="en-GB" dirty="0"/>
              <a:t>Design, Overview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00600"/>
          </a:xfrm>
          <a:ln/>
        </p:spPr>
        <p:txBody>
          <a:bodyPr lIns="91440" tIns="45720" rIns="91440" bIns="45720">
            <a:noAutofit/>
          </a:bodyPr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Component </a:t>
            </a:r>
            <a:r>
              <a:rPr lang="en-GB" sz="2000" dirty="0" smtClean="0"/>
              <a:t>Oriented</a:t>
            </a:r>
            <a:endParaRPr lang="en-GB" sz="2000" dirty="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ea typeface="SimSun" pitchFamily="2" charset="-122"/>
              </a:rPr>
              <a:t>Semi-Automatic </a:t>
            </a:r>
            <a:r>
              <a:rPr lang="en-GB" sz="2000" dirty="0">
                <a:ea typeface="SimSun" pitchFamily="2" charset="-122"/>
              </a:rPr>
              <a:t>Heterogeneous Components Integration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Component Interface Description </a:t>
            </a:r>
            <a:r>
              <a:rPr lang="en-GB" sz="1800" dirty="0" smtClean="0"/>
              <a:t>Language</a:t>
            </a:r>
          </a:p>
          <a:p>
            <a:pPr lvl="2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Generated from source code</a:t>
            </a:r>
            <a:endParaRPr lang="en-GB" sz="1800" dirty="0"/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Proxies and </a:t>
            </a:r>
            <a:r>
              <a:rPr lang="en-GB" sz="1800" dirty="0" smtClean="0"/>
              <a:t>Stubs</a:t>
            </a:r>
          </a:p>
          <a:p>
            <a:pPr lvl="2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Generated from CIDL</a:t>
            </a:r>
            <a:endParaRPr lang="en-GB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585200" y="6580188"/>
            <a:ext cx="558800" cy="277812"/>
          </a:xfrm>
          <a:prstGeom prst="rect">
            <a:avLst/>
          </a:prstGeom>
        </p:spPr>
        <p:txBody>
          <a:bodyPr/>
          <a:lstStyle/>
          <a:p>
            <a:fld id="{76BF90AE-D608-456E-AC61-8C854C579DA5}" type="slidenum">
              <a:rPr lang="fr-FR"/>
              <a:pPr/>
              <a:t>13</a:t>
            </a:fld>
            <a:endParaRPr lang="fr-FR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52400"/>
            <a:ext cx="8123237" cy="1208088"/>
          </a:xfrm>
        </p:spPr>
        <p:txBody>
          <a:bodyPr/>
          <a:lstStyle/>
          <a:p>
            <a:r>
              <a:rPr lang="en-US" altLang="zh-CN" dirty="0">
                <a:ea typeface="SimSun" pitchFamily="2" charset="-122"/>
              </a:rPr>
              <a:t>Heterogeneous Components Integration</a:t>
            </a:r>
            <a:endParaRPr lang="en-US" dirty="0">
              <a:ea typeface="SimSun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37025" y="1673225"/>
            <a:ext cx="5006975" cy="4194175"/>
            <a:chOff x="2606" y="1054"/>
            <a:chExt cx="3154" cy="2642"/>
          </a:xfrm>
        </p:grpSpPr>
        <p:sp>
          <p:nvSpPr>
            <p:cNvPr id="671748" name="Rectangle 4"/>
            <p:cNvSpPr>
              <a:spLocks noChangeArrowheads="1"/>
            </p:cNvSpPr>
            <p:nvPr/>
          </p:nvSpPr>
          <p:spPr bwMode="auto">
            <a:xfrm>
              <a:off x="3285" y="1887"/>
              <a:ext cx="1238" cy="749"/>
            </a:xfrm>
            <a:prstGeom prst="rect">
              <a:avLst/>
            </a:prstGeom>
            <a:solidFill>
              <a:srgbClr val="FF66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87" y="2101"/>
              <a:ext cx="678" cy="341"/>
              <a:chOff x="2892" y="2179"/>
              <a:chExt cx="691" cy="282"/>
            </a:xfrm>
          </p:grpSpPr>
          <p:sp>
            <p:nvSpPr>
              <p:cNvPr id="671750" name="Rectangle 6"/>
              <p:cNvSpPr>
                <a:spLocks noChangeArrowheads="1"/>
              </p:cNvSpPr>
              <p:nvPr/>
            </p:nvSpPr>
            <p:spPr bwMode="auto">
              <a:xfrm>
                <a:off x="2892" y="2179"/>
                <a:ext cx="668" cy="282"/>
              </a:xfrm>
              <a:prstGeom prst="rect">
                <a:avLst/>
              </a:prstGeom>
              <a:solidFill>
                <a:srgbClr val="E4FF99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751" name="Rectangle 7"/>
              <p:cNvSpPr>
                <a:spLocks noChangeArrowheads="1"/>
              </p:cNvSpPr>
              <p:nvPr/>
            </p:nvSpPr>
            <p:spPr bwMode="auto">
              <a:xfrm>
                <a:off x="2937" y="2209"/>
                <a:ext cx="64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</a:rPr>
                  <a:t>OpenInterface </a:t>
                </a:r>
                <a:endParaRPr lang="en-GB" sz="1800"/>
              </a:p>
            </p:txBody>
          </p:sp>
          <p:sp>
            <p:nvSpPr>
              <p:cNvPr id="671752" name="Rectangle 8"/>
              <p:cNvSpPr>
                <a:spLocks noChangeArrowheads="1"/>
              </p:cNvSpPr>
              <p:nvPr/>
            </p:nvSpPr>
            <p:spPr bwMode="auto">
              <a:xfrm>
                <a:off x="3094" y="2328"/>
                <a:ext cx="28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</a:rPr>
                  <a:t>Kernel</a:t>
                </a:r>
                <a:endParaRPr lang="en-GB" sz="180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606" y="1054"/>
              <a:ext cx="3154" cy="2642"/>
              <a:chOff x="2606" y="1054"/>
              <a:chExt cx="3154" cy="2642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606" y="1054"/>
                <a:ext cx="752" cy="993"/>
                <a:chOff x="2606" y="1054"/>
                <a:chExt cx="752" cy="993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2606" y="1054"/>
                  <a:ext cx="752" cy="993"/>
                  <a:chOff x="1587" y="963"/>
                  <a:chExt cx="940" cy="1135"/>
                </a:xfrm>
              </p:grpSpPr>
              <p:sp>
                <p:nvSpPr>
                  <p:cNvPr id="671756" name="Freeform 12"/>
                  <p:cNvSpPr>
                    <a:spLocks/>
                  </p:cNvSpPr>
                  <p:nvPr/>
                </p:nvSpPr>
                <p:spPr bwMode="auto">
                  <a:xfrm>
                    <a:off x="1587" y="963"/>
                    <a:ext cx="940" cy="723"/>
                  </a:xfrm>
                  <a:custGeom>
                    <a:avLst/>
                    <a:gdLst/>
                    <a:ahLst/>
                    <a:cxnLst>
                      <a:cxn ang="0">
                        <a:pos x="118" y="495"/>
                      </a:cxn>
                      <a:cxn ang="0">
                        <a:pos x="49" y="546"/>
                      </a:cxn>
                      <a:cxn ang="0">
                        <a:pos x="13" y="607"/>
                      </a:cxn>
                      <a:cxn ang="0">
                        <a:pos x="0" y="680"/>
                      </a:cxn>
                      <a:cxn ang="0">
                        <a:pos x="25" y="779"/>
                      </a:cxn>
                      <a:cxn ang="0">
                        <a:pos x="94" y="851"/>
                      </a:cxn>
                      <a:cxn ang="0">
                        <a:pos x="62" y="895"/>
                      </a:cxn>
                      <a:cxn ang="0">
                        <a:pos x="43" y="966"/>
                      </a:cxn>
                      <a:cxn ang="0">
                        <a:pos x="51" y="1043"/>
                      </a:cxn>
                      <a:cxn ang="0">
                        <a:pos x="85" y="1110"/>
                      </a:cxn>
                      <a:cxn ang="0">
                        <a:pos x="140" y="1160"/>
                      </a:cxn>
                      <a:cxn ang="0">
                        <a:pos x="213" y="1181"/>
                      </a:cxn>
                      <a:cxn ang="0">
                        <a:pos x="253" y="1183"/>
                      </a:cxn>
                      <a:cxn ang="0">
                        <a:pos x="376" y="1313"/>
                      </a:cxn>
                      <a:cxn ang="0">
                        <a:pos x="478" y="1353"/>
                      </a:cxn>
                      <a:cxn ang="0">
                        <a:pos x="567" y="1358"/>
                      </a:cxn>
                      <a:cxn ang="0">
                        <a:pos x="656" y="1340"/>
                      </a:cxn>
                      <a:cxn ang="0">
                        <a:pos x="717" y="1310"/>
                      </a:cxn>
                      <a:cxn ang="0">
                        <a:pos x="823" y="1410"/>
                      </a:cxn>
                      <a:cxn ang="0">
                        <a:pos x="961" y="1447"/>
                      </a:cxn>
                      <a:cxn ang="0">
                        <a:pos x="1055" y="1431"/>
                      </a:cxn>
                      <a:cxn ang="0">
                        <a:pos x="1137" y="1387"/>
                      </a:cxn>
                      <a:cxn ang="0">
                        <a:pos x="1201" y="1317"/>
                      </a:cxn>
                      <a:cxn ang="0">
                        <a:pos x="1243" y="1228"/>
                      </a:cxn>
                      <a:cxn ang="0">
                        <a:pos x="1342" y="1266"/>
                      </a:cxn>
                      <a:cxn ang="0">
                        <a:pos x="1452" y="1257"/>
                      </a:cxn>
                      <a:cxn ang="0">
                        <a:pos x="1537" y="1210"/>
                      </a:cxn>
                      <a:cxn ang="0">
                        <a:pos x="1597" y="1134"/>
                      </a:cxn>
                      <a:cxn ang="0">
                        <a:pos x="1628" y="1035"/>
                      </a:cxn>
                      <a:cxn ang="0">
                        <a:pos x="1681" y="994"/>
                      </a:cxn>
                      <a:cxn ang="0">
                        <a:pos x="1772" y="942"/>
                      </a:cxn>
                      <a:cxn ang="0">
                        <a:pos x="1840" y="861"/>
                      </a:cxn>
                      <a:cxn ang="0">
                        <a:pos x="1877" y="758"/>
                      </a:cxn>
                      <a:cxn ang="0">
                        <a:pos x="1878" y="651"/>
                      </a:cxn>
                      <a:cxn ang="0">
                        <a:pos x="1848" y="557"/>
                      </a:cxn>
                      <a:cxn ang="0">
                        <a:pos x="1829" y="491"/>
                      </a:cxn>
                      <a:cxn ang="0">
                        <a:pos x="1838" y="396"/>
                      </a:cxn>
                      <a:cxn ang="0">
                        <a:pos x="1820" y="320"/>
                      </a:cxn>
                      <a:cxn ang="0">
                        <a:pos x="1765" y="240"/>
                      </a:cxn>
                      <a:cxn ang="0">
                        <a:pos x="1686" y="190"/>
                      </a:cxn>
                      <a:cxn ang="0">
                        <a:pos x="1658" y="144"/>
                      </a:cxn>
                      <a:cxn ang="0">
                        <a:pos x="1621" y="79"/>
                      </a:cxn>
                      <a:cxn ang="0">
                        <a:pos x="1549" y="21"/>
                      </a:cxn>
                      <a:cxn ang="0">
                        <a:pos x="1478" y="2"/>
                      </a:cxn>
                      <a:cxn ang="0">
                        <a:pos x="1392" y="13"/>
                      </a:cxn>
                      <a:cxn ang="0">
                        <a:pos x="1315" y="61"/>
                      </a:cxn>
                      <a:cxn ang="0">
                        <a:pos x="1268" y="46"/>
                      </a:cxn>
                      <a:cxn ang="0">
                        <a:pos x="1191" y="6"/>
                      </a:cxn>
                      <a:cxn ang="0">
                        <a:pos x="1095" y="9"/>
                      </a:cxn>
                      <a:cxn ang="0">
                        <a:pos x="1008" y="65"/>
                      </a:cxn>
                      <a:cxn ang="0">
                        <a:pos x="961" y="98"/>
                      </a:cxn>
                      <a:cxn ang="0">
                        <a:pos x="883" y="54"/>
                      </a:cxn>
                      <a:cxn ang="0">
                        <a:pos x="784" y="47"/>
                      </a:cxn>
                      <a:cxn ang="0">
                        <a:pos x="670" y="98"/>
                      </a:cxn>
                      <a:cxn ang="0">
                        <a:pos x="610" y="174"/>
                      </a:cxn>
                      <a:cxn ang="0">
                        <a:pos x="481" y="133"/>
                      </a:cxn>
                      <a:cxn ang="0">
                        <a:pos x="373" y="146"/>
                      </a:cxn>
                      <a:cxn ang="0">
                        <a:pos x="274" y="202"/>
                      </a:cxn>
                      <a:cxn ang="0">
                        <a:pos x="202" y="294"/>
                      </a:cxn>
                      <a:cxn ang="0">
                        <a:pos x="168" y="409"/>
                      </a:cxn>
                    </a:cxnLst>
                    <a:rect l="0" t="0" r="r" b="b"/>
                    <a:pathLst>
                      <a:path w="1882" h="1447">
                        <a:moveTo>
                          <a:pt x="170" y="481"/>
                        </a:moveTo>
                        <a:lnTo>
                          <a:pt x="152" y="484"/>
                        </a:lnTo>
                        <a:lnTo>
                          <a:pt x="134" y="488"/>
                        </a:lnTo>
                        <a:lnTo>
                          <a:pt x="118" y="495"/>
                        </a:lnTo>
                        <a:lnTo>
                          <a:pt x="102" y="503"/>
                        </a:lnTo>
                        <a:lnTo>
                          <a:pt x="87" y="512"/>
                        </a:lnTo>
                        <a:lnTo>
                          <a:pt x="73" y="522"/>
                        </a:lnTo>
                        <a:lnTo>
                          <a:pt x="49" y="546"/>
                        </a:lnTo>
                        <a:lnTo>
                          <a:pt x="38" y="559"/>
                        </a:lnTo>
                        <a:lnTo>
                          <a:pt x="28" y="575"/>
                        </a:lnTo>
                        <a:lnTo>
                          <a:pt x="20" y="591"/>
                        </a:lnTo>
                        <a:lnTo>
                          <a:pt x="13" y="607"/>
                        </a:lnTo>
                        <a:lnTo>
                          <a:pt x="8" y="624"/>
                        </a:lnTo>
                        <a:lnTo>
                          <a:pt x="4" y="643"/>
                        </a:lnTo>
                        <a:lnTo>
                          <a:pt x="1" y="661"/>
                        </a:lnTo>
                        <a:lnTo>
                          <a:pt x="0" y="680"/>
                        </a:lnTo>
                        <a:lnTo>
                          <a:pt x="1" y="706"/>
                        </a:lnTo>
                        <a:lnTo>
                          <a:pt x="6" y="731"/>
                        </a:lnTo>
                        <a:lnTo>
                          <a:pt x="14" y="755"/>
                        </a:lnTo>
                        <a:lnTo>
                          <a:pt x="25" y="779"/>
                        </a:lnTo>
                        <a:lnTo>
                          <a:pt x="38" y="801"/>
                        </a:lnTo>
                        <a:lnTo>
                          <a:pt x="54" y="820"/>
                        </a:lnTo>
                        <a:lnTo>
                          <a:pt x="73" y="836"/>
                        </a:lnTo>
                        <a:lnTo>
                          <a:pt x="94" y="851"/>
                        </a:lnTo>
                        <a:lnTo>
                          <a:pt x="92" y="849"/>
                        </a:lnTo>
                        <a:lnTo>
                          <a:pt x="81" y="864"/>
                        </a:lnTo>
                        <a:lnTo>
                          <a:pt x="71" y="879"/>
                        </a:lnTo>
                        <a:lnTo>
                          <a:pt x="62" y="895"/>
                        </a:lnTo>
                        <a:lnTo>
                          <a:pt x="54" y="912"/>
                        </a:lnTo>
                        <a:lnTo>
                          <a:pt x="49" y="929"/>
                        </a:lnTo>
                        <a:lnTo>
                          <a:pt x="46" y="947"/>
                        </a:lnTo>
                        <a:lnTo>
                          <a:pt x="43" y="966"/>
                        </a:lnTo>
                        <a:lnTo>
                          <a:pt x="42" y="984"/>
                        </a:lnTo>
                        <a:lnTo>
                          <a:pt x="43" y="1005"/>
                        </a:lnTo>
                        <a:lnTo>
                          <a:pt x="46" y="1024"/>
                        </a:lnTo>
                        <a:lnTo>
                          <a:pt x="51" y="1043"/>
                        </a:lnTo>
                        <a:lnTo>
                          <a:pt x="57" y="1061"/>
                        </a:lnTo>
                        <a:lnTo>
                          <a:pt x="65" y="1079"/>
                        </a:lnTo>
                        <a:lnTo>
                          <a:pt x="75" y="1095"/>
                        </a:lnTo>
                        <a:lnTo>
                          <a:pt x="85" y="1110"/>
                        </a:lnTo>
                        <a:lnTo>
                          <a:pt x="97" y="1125"/>
                        </a:lnTo>
                        <a:lnTo>
                          <a:pt x="111" y="1138"/>
                        </a:lnTo>
                        <a:lnTo>
                          <a:pt x="125" y="1149"/>
                        </a:lnTo>
                        <a:lnTo>
                          <a:pt x="140" y="1160"/>
                        </a:lnTo>
                        <a:lnTo>
                          <a:pt x="158" y="1168"/>
                        </a:lnTo>
                        <a:lnTo>
                          <a:pt x="175" y="1175"/>
                        </a:lnTo>
                        <a:lnTo>
                          <a:pt x="194" y="1179"/>
                        </a:lnTo>
                        <a:lnTo>
                          <a:pt x="213" y="1181"/>
                        </a:lnTo>
                        <a:lnTo>
                          <a:pt x="231" y="1183"/>
                        </a:lnTo>
                        <a:lnTo>
                          <a:pt x="243" y="1183"/>
                        </a:lnTo>
                        <a:lnTo>
                          <a:pt x="253" y="1181"/>
                        </a:lnTo>
                        <a:lnTo>
                          <a:pt x="253" y="1183"/>
                        </a:lnTo>
                        <a:lnTo>
                          <a:pt x="278" y="1223"/>
                        </a:lnTo>
                        <a:lnTo>
                          <a:pt x="306" y="1257"/>
                        </a:lnTo>
                        <a:lnTo>
                          <a:pt x="339" y="1287"/>
                        </a:lnTo>
                        <a:lnTo>
                          <a:pt x="376" y="1313"/>
                        </a:lnTo>
                        <a:lnTo>
                          <a:pt x="415" y="1332"/>
                        </a:lnTo>
                        <a:lnTo>
                          <a:pt x="435" y="1340"/>
                        </a:lnTo>
                        <a:lnTo>
                          <a:pt x="457" y="1347"/>
                        </a:lnTo>
                        <a:lnTo>
                          <a:pt x="478" y="1353"/>
                        </a:lnTo>
                        <a:lnTo>
                          <a:pt x="500" y="1357"/>
                        </a:lnTo>
                        <a:lnTo>
                          <a:pt x="521" y="1358"/>
                        </a:lnTo>
                        <a:lnTo>
                          <a:pt x="544" y="1360"/>
                        </a:lnTo>
                        <a:lnTo>
                          <a:pt x="567" y="1358"/>
                        </a:lnTo>
                        <a:lnTo>
                          <a:pt x="589" y="1357"/>
                        </a:lnTo>
                        <a:lnTo>
                          <a:pt x="612" y="1353"/>
                        </a:lnTo>
                        <a:lnTo>
                          <a:pt x="635" y="1347"/>
                        </a:lnTo>
                        <a:lnTo>
                          <a:pt x="656" y="1340"/>
                        </a:lnTo>
                        <a:lnTo>
                          <a:pt x="677" y="1332"/>
                        </a:lnTo>
                        <a:lnTo>
                          <a:pt x="697" y="1321"/>
                        </a:lnTo>
                        <a:lnTo>
                          <a:pt x="717" y="1310"/>
                        </a:lnTo>
                        <a:lnTo>
                          <a:pt x="717" y="1310"/>
                        </a:lnTo>
                        <a:lnTo>
                          <a:pt x="740" y="1340"/>
                        </a:lnTo>
                        <a:lnTo>
                          <a:pt x="765" y="1368"/>
                        </a:lnTo>
                        <a:lnTo>
                          <a:pt x="793" y="1391"/>
                        </a:lnTo>
                        <a:lnTo>
                          <a:pt x="823" y="1410"/>
                        </a:lnTo>
                        <a:lnTo>
                          <a:pt x="855" y="1427"/>
                        </a:lnTo>
                        <a:lnTo>
                          <a:pt x="889" y="1438"/>
                        </a:lnTo>
                        <a:lnTo>
                          <a:pt x="924" y="1445"/>
                        </a:lnTo>
                        <a:lnTo>
                          <a:pt x="961" y="1447"/>
                        </a:lnTo>
                        <a:lnTo>
                          <a:pt x="985" y="1446"/>
                        </a:lnTo>
                        <a:lnTo>
                          <a:pt x="1009" y="1443"/>
                        </a:lnTo>
                        <a:lnTo>
                          <a:pt x="1032" y="1438"/>
                        </a:lnTo>
                        <a:lnTo>
                          <a:pt x="1055" y="1431"/>
                        </a:lnTo>
                        <a:lnTo>
                          <a:pt x="1076" y="1423"/>
                        </a:lnTo>
                        <a:lnTo>
                          <a:pt x="1098" y="1412"/>
                        </a:lnTo>
                        <a:lnTo>
                          <a:pt x="1118" y="1401"/>
                        </a:lnTo>
                        <a:lnTo>
                          <a:pt x="1137" y="1387"/>
                        </a:lnTo>
                        <a:lnTo>
                          <a:pt x="1155" y="1372"/>
                        </a:lnTo>
                        <a:lnTo>
                          <a:pt x="1171" y="1354"/>
                        </a:lnTo>
                        <a:lnTo>
                          <a:pt x="1188" y="1336"/>
                        </a:lnTo>
                        <a:lnTo>
                          <a:pt x="1201" y="1317"/>
                        </a:lnTo>
                        <a:lnTo>
                          <a:pt x="1214" y="1297"/>
                        </a:lnTo>
                        <a:lnTo>
                          <a:pt x="1225" y="1275"/>
                        </a:lnTo>
                        <a:lnTo>
                          <a:pt x="1236" y="1251"/>
                        </a:lnTo>
                        <a:lnTo>
                          <a:pt x="1243" y="1228"/>
                        </a:lnTo>
                        <a:lnTo>
                          <a:pt x="1243" y="1229"/>
                        </a:lnTo>
                        <a:lnTo>
                          <a:pt x="1275" y="1247"/>
                        </a:lnTo>
                        <a:lnTo>
                          <a:pt x="1308" y="1260"/>
                        </a:lnTo>
                        <a:lnTo>
                          <a:pt x="1342" y="1266"/>
                        </a:lnTo>
                        <a:lnTo>
                          <a:pt x="1377" y="1269"/>
                        </a:lnTo>
                        <a:lnTo>
                          <a:pt x="1403" y="1268"/>
                        </a:lnTo>
                        <a:lnTo>
                          <a:pt x="1428" y="1264"/>
                        </a:lnTo>
                        <a:lnTo>
                          <a:pt x="1452" y="1257"/>
                        </a:lnTo>
                        <a:lnTo>
                          <a:pt x="1475" y="1249"/>
                        </a:lnTo>
                        <a:lnTo>
                          <a:pt x="1496" y="1238"/>
                        </a:lnTo>
                        <a:lnTo>
                          <a:pt x="1518" y="1225"/>
                        </a:lnTo>
                        <a:lnTo>
                          <a:pt x="1537" y="1210"/>
                        </a:lnTo>
                        <a:lnTo>
                          <a:pt x="1554" y="1192"/>
                        </a:lnTo>
                        <a:lnTo>
                          <a:pt x="1571" y="1175"/>
                        </a:lnTo>
                        <a:lnTo>
                          <a:pt x="1585" y="1154"/>
                        </a:lnTo>
                        <a:lnTo>
                          <a:pt x="1597" y="1134"/>
                        </a:lnTo>
                        <a:lnTo>
                          <a:pt x="1609" y="1110"/>
                        </a:lnTo>
                        <a:lnTo>
                          <a:pt x="1618" y="1087"/>
                        </a:lnTo>
                        <a:lnTo>
                          <a:pt x="1624" y="1061"/>
                        </a:lnTo>
                        <a:lnTo>
                          <a:pt x="1628" y="1035"/>
                        </a:lnTo>
                        <a:lnTo>
                          <a:pt x="1629" y="1009"/>
                        </a:lnTo>
                        <a:lnTo>
                          <a:pt x="1628" y="1007"/>
                        </a:lnTo>
                        <a:lnTo>
                          <a:pt x="1654" y="1002"/>
                        </a:lnTo>
                        <a:lnTo>
                          <a:pt x="1681" y="994"/>
                        </a:lnTo>
                        <a:lnTo>
                          <a:pt x="1705" y="984"/>
                        </a:lnTo>
                        <a:lnTo>
                          <a:pt x="1729" y="972"/>
                        </a:lnTo>
                        <a:lnTo>
                          <a:pt x="1752" y="958"/>
                        </a:lnTo>
                        <a:lnTo>
                          <a:pt x="1772" y="942"/>
                        </a:lnTo>
                        <a:lnTo>
                          <a:pt x="1792" y="924"/>
                        </a:lnTo>
                        <a:lnTo>
                          <a:pt x="1810" y="905"/>
                        </a:lnTo>
                        <a:lnTo>
                          <a:pt x="1825" y="883"/>
                        </a:lnTo>
                        <a:lnTo>
                          <a:pt x="1840" y="861"/>
                        </a:lnTo>
                        <a:lnTo>
                          <a:pt x="1853" y="836"/>
                        </a:lnTo>
                        <a:lnTo>
                          <a:pt x="1863" y="812"/>
                        </a:lnTo>
                        <a:lnTo>
                          <a:pt x="1870" y="786"/>
                        </a:lnTo>
                        <a:lnTo>
                          <a:pt x="1877" y="758"/>
                        </a:lnTo>
                        <a:lnTo>
                          <a:pt x="1881" y="731"/>
                        </a:lnTo>
                        <a:lnTo>
                          <a:pt x="1882" y="702"/>
                        </a:lnTo>
                        <a:lnTo>
                          <a:pt x="1881" y="676"/>
                        </a:lnTo>
                        <a:lnTo>
                          <a:pt x="1878" y="651"/>
                        </a:lnTo>
                        <a:lnTo>
                          <a:pt x="1873" y="627"/>
                        </a:lnTo>
                        <a:lnTo>
                          <a:pt x="1867" y="602"/>
                        </a:lnTo>
                        <a:lnTo>
                          <a:pt x="1858" y="579"/>
                        </a:lnTo>
                        <a:lnTo>
                          <a:pt x="1848" y="557"/>
                        </a:lnTo>
                        <a:lnTo>
                          <a:pt x="1835" y="535"/>
                        </a:lnTo>
                        <a:lnTo>
                          <a:pt x="1821" y="514"/>
                        </a:lnTo>
                        <a:lnTo>
                          <a:pt x="1820" y="514"/>
                        </a:lnTo>
                        <a:lnTo>
                          <a:pt x="1829" y="491"/>
                        </a:lnTo>
                        <a:lnTo>
                          <a:pt x="1834" y="466"/>
                        </a:lnTo>
                        <a:lnTo>
                          <a:pt x="1838" y="442"/>
                        </a:lnTo>
                        <a:lnTo>
                          <a:pt x="1839" y="417"/>
                        </a:lnTo>
                        <a:lnTo>
                          <a:pt x="1838" y="396"/>
                        </a:lnTo>
                        <a:lnTo>
                          <a:pt x="1835" y="377"/>
                        </a:lnTo>
                        <a:lnTo>
                          <a:pt x="1831" y="357"/>
                        </a:lnTo>
                        <a:lnTo>
                          <a:pt x="1826" y="339"/>
                        </a:lnTo>
                        <a:lnTo>
                          <a:pt x="1820" y="320"/>
                        </a:lnTo>
                        <a:lnTo>
                          <a:pt x="1811" y="302"/>
                        </a:lnTo>
                        <a:lnTo>
                          <a:pt x="1802" y="285"/>
                        </a:lnTo>
                        <a:lnTo>
                          <a:pt x="1791" y="269"/>
                        </a:lnTo>
                        <a:lnTo>
                          <a:pt x="1765" y="240"/>
                        </a:lnTo>
                        <a:lnTo>
                          <a:pt x="1736" y="216"/>
                        </a:lnTo>
                        <a:lnTo>
                          <a:pt x="1720" y="206"/>
                        </a:lnTo>
                        <a:lnTo>
                          <a:pt x="1704" y="196"/>
                        </a:lnTo>
                        <a:lnTo>
                          <a:pt x="1686" y="190"/>
                        </a:lnTo>
                        <a:lnTo>
                          <a:pt x="1667" y="183"/>
                        </a:lnTo>
                        <a:lnTo>
                          <a:pt x="1668" y="183"/>
                        </a:lnTo>
                        <a:lnTo>
                          <a:pt x="1664" y="164"/>
                        </a:lnTo>
                        <a:lnTo>
                          <a:pt x="1658" y="144"/>
                        </a:lnTo>
                        <a:lnTo>
                          <a:pt x="1652" y="127"/>
                        </a:lnTo>
                        <a:lnTo>
                          <a:pt x="1643" y="110"/>
                        </a:lnTo>
                        <a:lnTo>
                          <a:pt x="1633" y="94"/>
                        </a:lnTo>
                        <a:lnTo>
                          <a:pt x="1621" y="79"/>
                        </a:lnTo>
                        <a:lnTo>
                          <a:pt x="1596" y="53"/>
                        </a:lnTo>
                        <a:lnTo>
                          <a:pt x="1581" y="40"/>
                        </a:lnTo>
                        <a:lnTo>
                          <a:pt x="1566" y="31"/>
                        </a:lnTo>
                        <a:lnTo>
                          <a:pt x="1549" y="21"/>
                        </a:lnTo>
                        <a:lnTo>
                          <a:pt x="1533" y="14"/>
                        </a:lnTo>
                        <a:lnTo>
                          <a:pt x="1515" y="9"/>
                        </a:lnTo>
                        <a:lnTo>
                          <a:pt x="1497" y="5"/>
                        </a:lnTo>
                        <a:lnTo>
                          <a:pt x="1478" y="2"/>
                        </a:lnTo>
                        <a:lnTo>
                          <a:pt x="1459" y="0"/>
                        </a:lnTo>
                        <a:lnTo>
                          <a:pt x="1437" y="2"/>
                        </a:lnTo>
                        <a:lnTo>
                          <a:pt x="1414" y="6"/>
                        </a:lnTo>
                        <a:lnTo>
                          <a:pt x="1392" y="13"/>
                        </a:lnTo>
                        <a:lnTo>
                          <a:pt x="1371" y="21"/>
                        </a:lnTo>
                        <a:lnTo>
                          <a:pt x="1351" y="32"/>
                        </a:lnTo>
                        <a:lnTo>
                          <a:pt x="1332" y="46"/>
                        </a:lnTo>
                        <a:lnTo>
                          <a:pt x="1315" y="61"/>
                        </a:lnTo>
                        <a:lnTo>
                          <a:pt x="1299" y="79"/>
                        </a:lnTo>
                        <a:lnTo>
                          <a:pt x="1299" y="79"/>
                        </a:lnTo>
                        <a:lnTo>
                          <a:pt x="1285" y="61"/>
                        </a:lnTo>
                        <a:lnTo>
                          <a:pt x="1268" y="46"/>
                        </a:lnTo>
                        <a:lnTo>
                          <a:pt x="1251" y="32"/>
                        </a:lnTo>
                        <a:lnTo>
                          <a:pt x="1232" y="21"/>
                        </a:lnTo>
                        <a:lnTo>
                          <a:pt x="1213" y="13"/>
                        </a:lnTo>
                        <a:lnTo>
                          <a:pt x="1191" y="6"/>
                        </a:lnTo>
                        <a:lnTo>
                          <a:pt x="1170" y="2"/>
                        </a:lnTo>
                        <a:lnTo>
                          <a:pt x="1148" y="0"/>
                        </a:lnTo>
                        <a:lnTo>
                          <a:pt x="1122" y="2"/>
                        </a:lnTo>
                        <a:lnTo>
                          <a:pt x="1095" y="9"/>
                        </a:lnTo>
                        <a:lnTo>
                          <a:pt x="1071" y="17"/>
                        </a:lnTo>
                        <a:lnTo>
                          <a:pt x="1048" y="31"/>
                        </a:lnTo>
                        <a:lnTo>
                          <a:pt x="1027" y="46"/>
                        </a:lnTo>
                        <a:lnTo>
                          <a:pt x="1008" y="65"/>
                        </a:lnTo>
                        <a:lnTo>
                          <a:pt x="992" y="87"/>
                        </a:lnTo>
                        <a:lnTo>
                          <a:pt x="978" y="110"/>
                        </a:lnTo>
                        <a:lnTo>
                          <a:pt x="979" y="114"/>
                        </a:lnTo>
                        <a:lnTo>
                          <a:pt x="961" y="98"/>
                        </a:lnTo>
                        <a:lnTo>
                          <a:pt x="943" y="84"/>
                        </a:lnTo>
                        <a:lnTo>
                          <a:pt x="923" y="72"/>
                        </a:lnTo>
                        <a:lnTo>
                          <a:pt x="903" y="62"/>
                        </a:lnTo>
                        <a:lnTo>
                          <a:pt x="883" y="54"/>
                        </a:lnTo>
                        <a:lnTo>
                          <a:pt x="861" y="48"/>
                        </a:lnTo>
                        <a:lnTo>
                          <a:pt x="839" y="46"/>
                        </a:lnTo>
                        <a:lnTo>
                          <a:pt x="816" y="44"/>
                        </a:lnTo>
                        <a:lnTo>
                          <a:pt x="784" y="47"/>
                        </a:lnTo>
                        <a:lnTo>
                          <a:pt x="753" y="54"/>
                        </a:lnTo>
                        <a:lnTo>
                          <a:pt x="723" y="64"/>
                        </a:lnTo>
                        <a:lnTo>
                          <a:pt x="696" y="79"/>
                        </a:lnTo>
                        <a:lnTo>
                          <a:pt x="670" y="98"/>
                        </a:lnTo>
                        <a:lnTo>
                          <a:pt x="646" y="120"/>
                        </a:lnTo>
                        <a:lnTo>
                          <a:pt x="626" y="144"/>
                        </a:lnTo>
                        <a:lnTo>
                          <a:pt x="610" y="173"/>
                        </a:lnTo>
                        <a:lnTo>
                          <a:pt x="610" y="174"/>
                        </a:lnTo>
                        <a:lnTo>
                          <a:pt x="574" y="157"/>
                        </a:lnTo>
                        <a:lnTo>
                          <a:pt x="538" y="143"/>
                        </a:lnTo>
                        <a:lnTo>
                          <a:pt x="500" y="135"/>
                        </a:lnTo>
                        <a:lnTo>
                          <a:pt x="481" y="133"/>
                        </a:lnTo>
                        <a:lnTo>
                          <a:pt x="460" y="132"/>
                        </a:lnTo>
                        <a:lnTo>
                          <a:pt x="430" y="133"/>
                        </a:lnTo>
                        <a:lnTo>
                          <a:pt x="401" y="139"/>
                        </a:lnTo>
                        <a:lnTo>
                          <a:pt x="373" y="146"/>
                        </a:lnTo>
                        <a:lnTo>
                          <a:pt x="347" y="157"/>
                        </a:lnTo>
                        <a:lnTo>
                          <a:pt x="321" y="169"/>
                        </a:lnTo>
                        <a:lnTo>
                          <a:pt x="296" y="185"/>
                        </a:lnTo>
                        <a:lnTo>
                          <a:pt x="274" y="202"/>
                        </a:lnTo>
                        <a:lnTo>
                          <a:pt x="253" y="222"/>
                        </a:lnTo>
                        <a:lnTo>
                          <a:pt x="234" y="244"/>
                        </a:lnTo>
                        <a:lnTo>
                          <a:pt x="218" y="268"/>
                        </a:lnTo>
                        <a:lnTo>
                          <a:pt x="202" y="294"/>
                        </a:lnTo>
                        <a:lnTo>
                          <a:pt x="190" y="321"/>
                        </a:lnTo>
                        <a:lnTo>
                          <a:pt x="180" y="348"/>
                        </a:lnTo>
                        <a:lnTo>
                          <a:pt x="173" y="379"/>
                        </a:lnTo>
                        <a:lnTo>
                          <a:pt x="168" y="409"/>
                        </a:lnTo>
                        <a:lnTo>
                          <a:pt x="167" y="440"/>
                        </a:lnTo>
                        <a:lnTo>
                          <a:pt x="167" y="461"/>
                        </a:lnTo>
                        <a:lnTo>
                          <a:pt x="170" y="481"/>
                        </a:lnTo>
                        <a:close/>
                      </a:path>
                    </a:pathLst>
                  </a:custGeom>
                  <a:solidFill>
                    <a:srgbClr val="BBE0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57" name="Freeform 13"/>
                  <p:cNvSpPr>
                    <a:spLocks/>
                  </p:cNvSpPr>
                  <p:nvPr/>
                </p:nvSpPr>
                <p:spPr bwMode="auto">
                  <a:xfrm>
                    <a:off x="1587" y="963"/>
                    <a:ext cx="940" cy="723"/>
                  </a:xfrm>
                  <a:custGeom>
                    <a:avLst/>
                    <a:gdLst/>
                    <a:ahLst/>
                    <a:cxnLst>
                      <a:cxn ang="0">
                        <a:pos x="118" y="495"/>
                      </a:cxn>
                      <a:cxn ang="0">
                        <a:pos x="49" y="546"/>
                      </a:cxn>
                      <a:cxn ang="0">
                        <a:pos x="13" y="607"/>
                      </a:cxn>
                      <a:cxn ang="0">
                        <a:pos x="0" y="680"/>
                      </a:cxn>
                      <a:cxn ang="0">
                        <a:pos x="25" y="779"/>
                      </a:cxn>
                      <a:cxn ang="0">
                        <a:pos x="94" y="851"/>
                      </a:cxn>
                      <a:cxn ang="0">
                        <a:pos x="62" y="895"/>
                      </a:cxn>
                      <a:cxn ang="0">
                        <a:pos x="43" y="966"/>
                      </a:cxn>
                      <a:cxn ang="0">
                        <a:pos x="51" y="1043"/>
                      </a:cxn>
                      <a:cxn ang="0">
                        <a:pos x="85" y="1110"/>
                      </a:cxn>
                      <a:cxn ang="0">
                        <a:pos x="140" y="1160"/>
                      </a:cxn>
                      <a:cxn ang="0">
                        <a:pos x="213" y="1181"/>
                      </a:cxn>
                      <a:cxn ang="0">
                        <a:pos x="253" y="1183"/>
                      </a:cxn>
                      <a:cxn ang="0">
                        <a:pos x="376" y="1313"/>
                      </a:cxn>
                      <a:cxn ang="0">
                        <a:pos x="478" y="1353"/>
                      </a:cxn>
                      <a:cxn ang="0">
                        <a:pos x="567" y="1358"/>
                      </a:cxn>
                      <a:cxn ang="0">
                        <a:pos x="656" y="1340"/>
                      </a:cxn>
                      <a:cxn ang="0">
                        <a:pos x="717" y="1310"/>
                      </a:cxn>
                      <a:cxn ang="0">
                        <a:pos x="823" y="1410"/>
                      </a:cxn>
                      <a:cxn ang="0">
                        <a:pos x="961" y="1447"/>
                      </a:cxn>
                      <a:cxn ang="0">
                        <a:pos x="1055" y="1431"/>
                      </a:cxn>
                      <a:cxn ang="0">
                        <a:pos x="1137" y="1387"/>
                      </a:cxn>
                      <a:cxn ang="0">
                        <a:pos x="1201" y="1317"/>
                      </a:cxn>
                      <a:cxn ang="0">
                        <a:pos x="1243" y="1228"/>
                      </a:cxn>
                      <a:cxn ang="0">
                        <a:pos x="1342" y="1266"/>
                      </a:cxn>
                      <a:cxn ang="0">
                        <a:pos x="1452" y="1257"/>
                      </a:cxn>
                      <a:cxn ang="0">
                        <a:pos x="1537" y="1210"/>
                      </a:cxn>
                      <a:cxn ang="0">
                        <a:pos x="1597" y="1134"/>
                      </a:cxn>
                      <a:cxn ang="0">
                        <a:pos x="1628" y="1035"/>
                      </a:cxn>
                      <a:cxn ang="0">
                        <a:pos x="1681" y="994"/>
                      </a:cxn>
                      <a:cxn ang="0">
                        <a:pos x="1772" y="942"/>
                      </a:cxn>
                      <a:cxn ang="0">
                        <a:pos x="1840" y="861"/>
                      </a:cxn>
                      <a:cxn ang="0">
                        <a:pos x="1877" y="758"/>
                      </a:cxn>
                      <a:cxn ang="0">
                        <a:pos x="1878" y="651"/>
                      </a:cxn>
                      <a:cxn ang="0">
                        <a:pos x="1848" y="557"/>
                      </a:cxn>
                      <a:cxn ang="0">
                        <a:pos x="1829" y="491"/>
                      </a:cxn>
                      <a:cxn ang="0">
                        <a:pos x="1838" y="396"/>
                      </a:cxn>
                      <a:cxn ang="0">
                        <a:pos x="1820" y="320"/>
                      </a:cxn>
                      <a:cxn ang="0">
                        <a:pos x="1765" y="240"/>
                      </a:cxn>
                      <a:cxn ang="0">
                        <a:pos x="1686" y="190"/>
                      </a:cxn>
                      <a:cxn ang="0">
                        <a:pos x="1658" y="144"/>
                      </a:cxn>
                      <a:cxn ang="0">
                        <a:pos x="1621" y="79"/>
                      </a:cxn>
                      <a:cxn ang="0">
                        <a:pos x="1549" y="21"/>
                      </a:cxn>
                      <a:cxn ang="0">
                        <a:pos x="1478" y="2"/>
                      </a:cxn>
                      <a:cxn ang="0">
                        <a:pos x="1392" y="13"/>
                      </a:cxn>
                      <a:cxn ang="0">
                        <a:pos x="1315" y="61"/>
                      </a:cxn>
                      <a:cxn ang="0">
                        <a:pos x="1268" y="46"/>
                      </a:cxn>
                      <a:cxn ang="0">
                        <a:pos x="1191" y="6"/>
                      </a:cxn>
                      <a:cxn ang="0">
                        <a:pos x="1095" y="9"/>
                      </a:cxn>
                      <a:cxn ang="0">
                        <a:pos x="1008" y="65"/>
                      </a:cxn>
                      <a:cxn ang="0">
                        <a:pos x="961" y="98"/>
                      </a:cxn>
                      <a:cxn ang="0">
                        <a:pos x="883" y="54"/>
                      </a:cxn>
                      <a:cxn ang="0">
                        <a:pos x="784" y="47"/>
                      </a:cxn>
                      <a:cxn ang="0">
                        <a:pos x="670" y="98"/>
                      </a:cxn>
                      <a:cxn ang="0">
                        <a:pos x="610" y="174"/>
                      </a:cxn>
                      <a:cxn ang="0">
                        <a:pos x="481" y="133"/>
                      </a:cxn>
                      <a:cxn ang="0">
                        <a:pos x="373" y="146"/>
                      </a:cxn>
                      <a:cxn ang="0">
                        <a:pos x="274" y="202"/>
                      </a:cxn>
                      <a:cxn ang="0">
                        <a:pos x="202" y="294"/>
                      </a:cxn>
                      <a:cxn ang="0">
                        <a:pos x="168" y="409"/>
                      </a:cxn>
                    </a:cxnLst>
                    <a:rect l="0" t="0" r="r" b="b"/>
                    <a:pathLst>
                      <a:path w="1882" h="1447">
                        <a:moveTo>
                          <a:pt x="170" y="481"/>
                        </a:moveTo>
                        <a:lnTo>
                          <a:pt x="152" y="484"/>
                        </a:lnTo>
                        <a:lnTo>
                          <a:pt x="134" y="488"/>
                        </a:lnTo>
                        <a:lnTo>
                          <a:pt x="118" y="495"/>
                        </a:lnTo>
                        <a:lnTo>
                          <a:pt x="102" y="503"/>
                        </a:lnTo>
                        <a:lnTo>
                          <a:pt x="87" y="512"/>
                        </a:lnTo>
                        <a:lnTo>
                          <a:pt x="73" y="522"/>
                        </a:lnTo>
                        <a:lnTo>
                          <a:pt x="49" y="546"/>
                        </a:lnTo>
                        <a:lnTo>
                          <a:pt x="38" y="559"/>
                        </a:lnTo>
                        <a:lnTo>
                          <a:pt x="28" y="575"/>
                        </a:lnTo>
                        <a:lnTo>
                          <a:pt x="20" y="591"/>
                        </a:lnTo>
                        <a:lnTo>
                          <a:pt x="13" y="607"/>
                        </a:lnTo>
                        <a:lnTo>
                          <a:pt x="8" y="624"/>
                        </a:lnTo>
                        <a:lnTo>
                          <a:pt x="4" y="643"/>
                        </a:lnTo>
                        <a:lnTo>
                          <a:pt x="1" y="661"/>
                        </a:lnTo>
                        <a:lnTo>
                          <a:pt x="0" y="680"/>
                        </a:lnTo>
                        <a:lnTo>
                          <a:pt x="1" y="706"/>
                        </a:lnTo>
                        <a:lnTo>
                          <a:pt x="6" y="731"/>
                        </a:lnTo>
                        <a:lnTo>
                          <a:pt x="14" y="755"/>
                        </a:lnTo>
                        <a:lnTo>
                          <a:pt x="25" y="779"/>
                        </a:lnTo>
                        <a:lnTo>
                          <a:pt x="38" y="801"/>
                        </a:lnTo>
                        <a:lnTo>
                          <a:pt x="54" y="820"/>
                        </a:lnTo>
                        <a:lnTo>
                          <a:pt x="73" y="836"/>
                        </a:lnTo>
                        <a:lnTo>
                          <a:pt x="94" y="851"/>
                        </a:lnTo>
                        <a:lnTo>
                          <a:pt x="92" y="849"/>
                        </a:lnTo>
                        <a:lnTo>
                          <a:pt x="81" y="864"/>
                        </a:lnTo>
                        <a:lnTo>
                          <a:pt x="71" y="879"/>
                        </a:lnTo>
                        <a:lnTo>
                          <a:pt x="62" y="895"/>
                        </a:lnTo>
                        <a:lnTo>
                          <a:pt x="54" y="912"/>
                        </a:lnTo>
                        <a:lnTo>
                          <a:pt x="49" y="929"/>
                        </a:lnTo>
                        <a:lnTo>
                          <a:pt x="46" y="947"/>
                        </a:lnTo>
                        <a:lnTo>
                          <a:pt x="43" y="966"/>
                        </a:lnTo>
                        <a:lnTo>
                          <a:pt x="42" y="984"/>
                        </a:lnTo>
                        <a:lnTo>
                          <a:pt x="43" y="1005"/>
                        </a:lnTo>
                        <a:lnTo>
                          <a:pt x="46" y="1024"/>
                        </a:lnTo>
                        <a:lnTo>
                          <a:pt x="51" y="1043"/>
                        </a:lnTo>
                        <a:lnTo>
                          <a:pt x="57" y="1061"/>
                        </a:lnTo>
                        <a:lnTo>
                          <a:pt x="65" y="1079"/>
                        </a:lnTo>
                        <a:lnTo>
                          <a:pt x="75" y="1095"/>
                        </a:lnTo>
                        <a:lnTo>
                          <a:pt x="85" y="1110"/>
                        </a:lnTo>
                        <a:lnTo>
                          <a:pt x="97" y="1125"/>
                        </a:lnTo>
                        <a:lnTo>
                          <a:pt x="111" y="1138"/>
                        </a:lnTo>
                        <a:lnTo>
                          <a:pt x="125" y="1149"/>
                        </a:lnTo>
                        <a:lnTo>
                          <a:pt x="140" y="1160"/>
                        </a:lnTo>
                        <a:lnTo>
                          <a:pt x="158" y="1168"/>
                        </a:lnTo>
                        <a:lnTo>
                          <a:pt x="175" y="1175"/>
                        </a:lnTo>
                        <a:lnTo>
                          <a:pt x="194" y="1179"/>
                        </a:lnTo>
                        <a:lnTo>
                          <a:pt x="213" y="1181"/>
                        </a:lnTo>
                        <a:lnTo>
                          <a:pt x="231" y="1183"/>
                        </a:lnTo>
                        <a:lnTo>
                          <a:pt x="243" y="1183"/>
                        </a:lnTo>
                        <a:lnTo>
                          <a:pt x="253" y="1181"/>
                        </a:lnTo>
                        <a:lnTo>
                          <a:pt x="253" y="1183"/>
                        </a:lnTo>
                        <a:lnTo>
                          <a:pt x="278" y="1223"/>
                        </a:lnTo>
                        <a:lnTo>
                          <a:pt x="306" y="1257"/>
                        </a:lnTo>
                        <a:lnTo>
                          <a:pt x="339" y="1287"/>
                        </a:lnTo>
                        <a:lnTo>
                          <a:pt x="376" y="1313"/>
                        </a:lnTo>
                        <a:lnTo>
                          <a:pt x="415" y="1332"/>
                        </a:lnTo>
                        <a:lnTo>
                          <a:pt x="435" y="1340"/>
                        </a:lnTo>
                        <a:lnTo>
                          <a:pt x="457" y="1347"/>
                        </a:lnTo>
                        <a:lnTo>
                          <a:pt x="478" y="1353"/>
                        </a:lnTo>
                        <a:lnTo>
                          <a:pt x="500" y="1357"/>
                        </a:lnTo>
                        <a:lnTo>
                          <a:pt x="521" y="1358"/>
                        </a:lnTo>
                        <a:lnTo>
                          <a:pt x="544" y="1360"/>
                        </a:lnTo>
                        <a:lnTo>
                          <a:pt x="567" y="1358"/>
                        </a:lnTo>
                        <a:lnTo>
                          <a:pt x="589" y="1357"/>
                        </a:lnTo>
                        <a:lnTo>
                          <a:pt x="612" y="1353"/>
                        </a:lnTo>
                        <a:lnTo>
                          <a:pt x="635" y="1347"/>
                        </a:lnTo>
                        <a:lnTo>
                          <a:pt x="656" y="1340"/>
                        </a:lnTo>
                        <a:lnTo>
                          <a:pt x="677" y="1332"/>
                        </a:lnTo>
                        <a:lnTo>
                          <a:pt x="697" y="1321"/>
                        </a:lnTo>
                        <a:lnTo>
                          <a:pt x="717" y="1310"/>
                        </a:lnTo>
                        <a:lnTo>
                          <a:pt x="717" y="1310"/>
                        </a:lnTo>
                        <a:lnTo>
                          <a:pt x="740" y="1340"/>
                        </a:lnTo>
                        <a:lnTo>
                          <a:pt x="765" y="1368"/>
                        </a:lnTo>
                        <a:lnTo>
                          <a:pt x="793" y="1391"/>
                        </a:lnTo>
                        <a:lnTo>
                          <a:pt x="823" y="1410"/>
                        </a:lnTo>
                        <a:lnTo>
                          <a:pt x="855" y="1427"/>
                        </a:lnTo>
                        <a:lnTo>
                          <a:pt x="889" y="1438"/>
                        </a:lnTo>
                        <a:lnTo>
                          <a:pt x="924" y="1445"/>
                        </a:lnTo>
                        <a:lnTo>
                          <a:pt x="961" y="1447"/>
                        </a:lnTo>
                        <a:lnTo>
                          <a:pt x="985" y="1446"/>
                        </a:lnTo>
                        <a:lnTo>
                          <a:pt x="1009" y="1443"/>
                        </a:lnTo>
                        <a:lnTo>
                          <a:pt x="1032" y="1438"/>
                        </a:lnTo>
                        <a:lnTo>
                          <a:pt x="1055" y="1431"/>
                        </a:lnTo>
                        <a:lnTo>
                          <a:pt x="1076" y="1423"/>
                        </a:lnTo>
                        <a:lnTo>
                          <a:pt x="1098" y="1412"/>
                        </a:lnTo>
                        <a:lnTo>
                          <a:pt x="1118" y="1401"/>
                        </a:lnTo>
                        <a:lnTo>
                          <a:pt x="1137" y="1387"/>
                        </a:lnTo>
                        <a:lnTo>
                          <a:pt x="1155" y="1372"/>
                        </a:lnTo>
                        <a:lnTo>
                          <a:pt x="1171" y="1354"/>
                        </a:lnTo>
                        <a:lnTo>
                          <a:pt x="1188" y="1336"/>
                        </a:lnTo>
                        <a:lnTo>
                          <a:pt x="1201" y="1317"/>
                        </a:lnTo>
                        <a:lnTo>
                          <a:pt x="1214" y="1297"/>
                        </a:lnTo>
                        <a:lnTo>
                          <a:pt x="1225" y="1275"/>
                        </a:lnTo>
                        <a:lnTo>
                          <a:pt x="1236" y="1251"/>
                        </a:lnTo>
                        <a:lnTo>
                          <a:pt x="1243" y="1228"/>
                        </a:lnTo>
                        <a:lnTo>
                          <a:pt x="1243" y="1229"/>
                        </a:lnTo>
                        <a:lnTo>
                          <a:pt x="1275" y="1247"/>
                        </a:lnTo>
                        <a:lnTo>
                          <a:pt x="1308" y="1260"/>
                        </a:lnTo>
                        <a:lnTo>
                          <a:pt x="1342" y="1266"/>
                        </a:lnTo>
                        <a:lnTo>
                          <a:pt x="1377" y="1269"/>
                        </a:lnTo>
                        <a:lnTo>
                          <a:pt x="1403" y="1268"/>
                        </a:lnTo>
                        <a:lnTo>
                          <a:pt x="1428" y="1264"/>
                        </a:lnTo>
                        <a:lnTo>
                          <a:pt x="1452" y="1257"/>
                        </a:lnTo>
                        <a:lnTo>
                          <a:pt x="1475" y="1249"/>
                        </a:lnTo>
                        <a:lnTo>
                          <a:pt x="1496" y="1238"/>
                        </a:lnTo>
                        <a:lnTo>
                          <a:pt x="1518" y="1225"/>
                        </a:lnTo>
                        <a:lnTo>
                          <a:pt x="1537" y="1210"/>
                        </a:lnTo>
                        <a:lnTo>
                          <a:pt x="1554" y="1192"/>
                        </a:lnTo>
                        <a:lnTo>
                          <a:pt x="1571" y="1175"/>
                        </a:lnTo>
                        <a:lnTo>
                          <a:pt x="1585" y="1154"/>
                        </a:lnTo>
                        <a:lnTo>
                          <a:pt x="1597" y="1134"/>
                        </a:lnTo>
                        <a:lnTo>
                          <a:pt x="1609" y="1110"/>
                        </a:lnTo>
                        <a:lnTo>
                          <a:pt x="1618" y="1087"/>
                        </a:lnTo>
                        <a:lnTo>
                          <a:pt x="1624" y="1061"/>
                        </a:lnTo>
                        <a:lnTo>
                          <a:pt x="1628" y="1035"/>
                        </a:lnTo>
                        <a:lnTo>
                          <a:pt x="1629" y="1009"/>
                        </a:lnTo>
                        <a:lnTo>
                          <a:pt x="1628" y="1007"/>
                        </a:lnTo>
                        <a:lnTo>
                          <a:pt x="1654" y="1002"/>
                        </a:lnTo>
                        <a:lnTo>
                          <a:pt x="1681" y="994"/>
                        </a:lnTo>
                        <a:lnTo>
                          <a:pt x="1705" y="984"/>
                        </a:lnTo>
                        <a:lnTo>
                          <a:pt x="1729" y="972"/>
                        </a:lnTo>
                        <a:lnTo>
                          <a:pt x="1752" y="958"/>
                        </a:lnTo>
                        <a:lnTo>
                          <a:pt x="1772" y="942"/>
                        </a:lnTo>
                        <a:lnTo>
                          <a:pt x="1792" y="924"/>
                        </a:lnTo>
                        <a:lnTo>
                          <a:pt x="1810" y="905"/>
                        </a:lnTo>
                        <a:lnTo>
                          <a:pt x="1825" y="883"/>
                        </a:lnTo>
                        <a:lnTo>
                          <a:pt x="1840" y="861"/>
                        </a:lnTo>
                        <a:lnTo>
                          <a:pt x="1853" y="836"/>
                        </a:lnTo>
                        <a:lnTo>
                          <a:pt x="1863" y="812"/>
                        </a:lnTo>
                        <a:lnTo>
                          <a:pt x="1870" y="786"/>
                        </a:lnTo>
                        <a:lnTo>
                          <a:pt x="1877" y="758"/>
                        </a:lnTo>
                        <a:lnTo>
                          <a:pt x="1881" y="731"/>
                        </a:lnTo>
                        <a:lnTo>
                          <a:pt x="1882" y="702"/>
                        </a:lnTo>
                        <a:lnTo>
                          <a:pt x="1881" y="676"/>
                        </a:lnTo>
                        <a:lnTo>
                          <a:pt x="1878" y="651"/>
                        </a:lnTo>
                        <a:lnTo>
                          <a:pt x="1873" y="627"/>
                        </a:lnTo>
                        <a:lnTo>
                          <a:pt x="1867" y="602"/>
                        </a:lnTo>
                        <a:lnTo>
                          <a:pt x="1858" y="579"/>
                        </a:lnTo>
                        <a:lnTo>
                          <a:pt x="1848" y="557"/>
                        </a:lnTo>
                        <a:lnTo>
                          <a:pt x="1835" y="535"/>
                        </a:lnTo>
                        <a:lnTo>
                          <a:pt x="1821" y="514"/>
                        </a:lnTo>
                        <a:lnTo>
                          <a:pt x="1820" y="514"/>
                        </a:lnTo>
                        <a:lnTo>
                          <a:pt x="1829" y="491"/>
                        </a:lnTo>
                        <a:lnTo>
                          <a:pt x="1834" y="466"/>
                        </a:lnTo>
                        <a:lnTo>
                          <a:pt x="1838" y="442"/>
                        </a:lnTo>
                        <a:lnTo>
                          <a:pt x="1839" y="417"/>
                        </a:lnTo>
                        <a:lnTo>
                          <a:pt x="1838" y="396"/>
                        </a:lnTo>
                        <a:lnTo>
                          <a:pt x="1835" y="377"/>
                        </a:lnTo>
                        <a:lnTo>
                          <a:pt x="1831" y="357"/>
                        </a:lnTo>
                        <a:lnTo>
                          <a:pt x="1826" y="339"/>
                        </a:lnTo>
                        <a:lnTo>
                          <a:pt x="1820" y="320"/>
                        </a:lnTo>
                        <a:lnTo>
                          <a:pt x="1811" y="302"/>
                        </a:lnTo>
                        <a:lnTo>
                          <a:pt x="1802" y="285"/>
                        </a:lnTo>
                        <a:lnTo>
                          <a:pt x="1791" y="269"/>
                        </a:lnTo>
                        <a:lnTo>
                          <a:pt x="1765" y="240"/>
                        </a:lnTo>
                        <a:lnTo>
                          <a:pt x="1736" y="216"/>
                        </a:lnTo>
                        <a:lnTo>
                          <a:pt x="1720" y="206"/>
                        </a:lnTo>
                        <a:lnTo>
                          <a:pt x="1704" y="196"/>
                        </a:lnTo>
                        <a:lnTo>
                          <a:pt x="1686" y="190"/>
                        </a:lnTo>
                        <a:lnTo>
                          <a:pt x="1667" y="183"/>
                        </a:lnTo>
                        <a:lnTo>
                          <a:pt x="1668" y="183"/>
                        </a:lnTo>
                        <a:lnTo>
                          <a:pt x="1664" y="164"/>
                        </a:lnTo>
                        <a:lnTo>
                          <a:pt x="1658" y="144"/>
                        </a:lnTo>
                        <a:lnTo>
                          <a:pt x="1652" y="127"/>
                        </a:lnTo>
                        <a:lnTo>
                          <a:pt x="1643" y="110"/>
                        </a:lnTo>
                        <a:lnTo>
                          <a:pt x="1633" y="94"/>
                        </a:lnTo>
                        <a:lnTo>
                          <a:pt x="1621" y="79"/>
                        </a:lnTo>
                        <a:lnTo>
                          <a:pt x="1596" y="53"/>
                        </a:lnTo>
                        <a:lnTo>
                          <a:pt x="1581" y="40"/>
                        </a:lnTo>
                        <a:lnTo>
                          <a:pt x="1566" y="31"/>
                        </a:lnTo>
                        <a:lnTo>
                          <a:pt x="1549" y="21"/>
                        </a:lnTo>
                        <a:lnTo>
                          <a:pt x="1533" y="14"/>
                        </a:lnTo>
                        <a:lnTo>
                          <a:pt x="1515" y="9"/>
                        </a:lnTo>
                        <a:lnTo>
                          <a:pt x="1497" y="5"/>
                        </a:lnTo>
                        <a:lnTo>
                          <a:pt x="1478" y="2"/>
                        </a:lnTo>
                        <a:lnTo>
                          <a:pt x="1459" y="0"/>
                        </a:lnTo>
                        <a:lnTo>
                          <a:pt x="1437" y="2"/>
                        </a:lnTo>
                        <a:lnTo>
                          <a:pt x="1414" y="6"/>
                        </a:lnTo>
                        <a:lnTo>
                          <a:pt x="1392" y="13"/>
                        </a:lnTo>
                        <a:lnTo>
                          <a:pt x="1371" y="21"/>
                        </a:lnTo>
                        <a:lnTo>
                          <a:pt x="1351" y="32"/>
                        </a:lnTo>
                        <a:lnTo>
                          <a:pt x="1332" y="46"/>
                        </a:lnTo>
                        <a:lnTo>
                          <a:pt x="1315" y="61"/>
                        </a:lnTo>
                        <a:lnTo>
                          <a:pt x="1299" y="79"/>
                        </a:lnTo>
                        <a:lnTo>
                          <a:pt x="1299" y="79"/>
                        </a:lnTo>
                        <a:lnTo>
                          <a:pt x="1285" y="61"/>
                        </a:lnTo>
                        <a:lnTo>
                          <a:pt x="1268" y="46"/>
                        </a:lnTo>
                        <a:lnTo>
                          <a:pt x="1251" y="32"/>
                        </a:lnTo>
                        <a:lnTo>
                          <a:pt x="1232" y="21"/>
                        </a:lnTo>
                        <a:lnTo>
                          <a:pt x="1213" y="13"/>
                        </a:lnTo>
                        <a:lnTo>
                          <a:pt x="1191" y="6"/>
                        </a:lnTo>
                        <a:lnTo>
                          <a:pt x="1170" y="2"/>
                        </a:lnTo>
                        <a:lnTo>
                          <a:pt x="1148" y="0"/>
                        </a:lnTo>
                        <a:lnTo>
                          <a:pt x="1122" y="2"/>
                        </a:lnTo>
                        <a:lnTo>
                          <a:pt x="1095" y="9"/>
                        </a:lnTo>
                        <a:lnTo>
                          <a:pt x="1071" y="17"/>
                        </a:lnTo>
                        <a:lnTo>
                          <a:pt x="1048" y="31"/>
                        </a:lnTo>
                        <a:lnTo>
                          <a:pt x="1027" y="46"/>
                        </a:lnTo>
                        <a:lnTo>
                          <a:pt x="1008" y="65"/>
                        </a:lnTo>
                        <a:lnTo>
                          <a:pt x="992" y="87"/>
                        </a:lnTo>
                        <a:lnTo>
                          <a:pt x="978" y="110"/>
                        </a:lnTo>
                        <a:lnTo>
                          <a:pt x="979" y="114"/>
                        </a:lnTo>
                        <a:lnTo>
                          <a:pt x="961" y="98"/>
                        </a:lnTo>
                        <a:lnTo>
                          <a:pt x="943" y="84"/>
                        </a:lnTo>
                        <a:lnTo>
                          <a:pt x="923" y="72"/>
                        </a:lnTo>
                        <a:lnTo>
                          <a:pt x="903" y="62"/>
                        </a:lnTo>
                        <a:lnTo>
                          <a:pt x="883" y="54"/>
                        </a:lnTo>
                        <a:lnTo>
                          <a:pt x="861" y="48"/>
                        </a:lnTo>
                        <a:lnTo>
                          <a:pt x="839" y="46"/>
                        </a:lnTo>
                        <a:lnTo>
                          <a:pt x="816" y="44"/>
                        </a:lnTo>
                        <a:lnTo>
                          <a:pt x="784" y="47"/>
                        </a:lnTo>
                        <a:lnTo>
                          <a:pt x="753" y="54"/>
                        </a:lnTo>
                        <a:lnTo>
                          <a:pt x="723" y="64"/>
                        </a:lnTo>
                        <a:lnTo>
                          <a:pt x="696" y="79"/>
                        </a:lnTo>
                        <a:lnTo>
                          <a:pt x="670" y="98"/>
                        </a:lnTo>
                        <a:lnTo>
                          <a:pt x="646" y="120"/>
                        </a:lnTo>
                        <a:lnTo>
                          <a:pt x="626" y="144"/>
                        </a:lnTo>
                        <a:lnTo>
                          <a:pt x="610" y="173"/>
                        </a:lnTo>
                        <a:lnTo>
                          <a:pt x="610" y="174"/>
                        </a:lnTo>
                        <a:lnTo>
                          <a:pt x="574" y="157"/>
                        </a:lnTo>
                        <a:lnTo>
                          <a:pt x="538" y="143"/>
                        </a:lnTo>
                        <a:lnTo>
                          <a:pt x="500" y="135"/>
                        </a:lnTo>
                        <a:lnTo>
                          <a:pt x="481" y="133"/>
                        </a:lnTo>
                        <a:lnTo>
                          <a:pt x="460" y="132"/>
                        </a:lnTo>
                        <a:lnTo>
                          <a:pt x="430" y="133"/>
                        </a:lnTo>
                        <a:lnTo>
                          <a:pt x="401" y="139"/>
                        </a:lnTo>
                        <a:lnTo>
                          <a:pt x="373" y="146"/>
                        </a:lnTo>
                        <a:lnTo>
                          <a:pt x="347" y="157"/>
                        </a:lnTo>
                        <a:lnTo>
                          <a:pt x="321" y="169"/>
                        </a:lnTo>
                        <a:lnTo>
                          <a:pt x="296" y="185"/>
                        </a:lnTo>
                        <a:lnTo>
                          <a:pt x="274" y="202"/>
                        </a:lnTo>
                        <a:lnTo>
                          <a:pt x="253" y="222"/>
                        </a:lnTo>
                        <a:lnTo>
                          <a:pt x="234" y="244"/>
                        </a:lnTo>
                        <a:lnTo>
                          <a:pt x="218" y="268"/>
                        </a:lnTo>
                        <a:lnTo>
                          <a:pt x="202" y="294"/>
                        </a:lnTo>
                        <a:lnTo>
                          <a:pt x="190" y="321"/>
                        </a:lnTo>
                        <a:lnTo>
                          <a:pt x="180" y="348"/>
                        </a:lnTo>
                        <a:lnTo>
                          <a:pt x="173" y="379"/>
                        </a:lnTo>
                        <a:lnTo>
                          <a:pt x="168" y="409"/>
                        </a:lnTo>
                        <a:lnTo>
                          <a:pt x="167" y="440"/>
                        </a:lnTo>
                        <a:lnTo>
                          <a:pt x="167" y="461"/>
                        </a:lnTo>
                        <a:lnTo>
                          <a:pt x="170" y="481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58" name="Freeform 14"/>
                  <p:cNvSpPr>
                    <a:spLocks/>
                  </p:cNvSpPr>
                  <p:nvPr/>
                </p:nvSpPr>
                <p:spPr bwMode="auto">
                  <a:xfrm>
                    <a:off x="1633" y="1388"/>
                    <a:ext cx="55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13"/>
                      </a:cxn>
                      <a:cxn ang="0">
                        <a:pos x="46" y="21"/>
                      </a:cxn>
                      <a:cxn ang="0">
                        <a:pos x="70" y="26"/>
                      </a:cxn>
                      <a:cxn ang="0">
                        <a:pos x="96" y="28"/>
                      </a:cxn>
                      <a:cxn ang="0">
                        <a:pos x="102" y="28"/>
                      </a:cxn>
                      <a:cxn ang="0">
                        <a:pos x="110" y="26"/>
                      </a:cxn>
                    </a:cxnLst>
                    <a:rect l="0" t="0" r="r" b="b"/>
                    <a:pathLst>
                      <a:path w="110" h="28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46" y="21"/>
                        </a:lnTo>
                        <a:lnTo>
                          <a:pt x="70" y="26"/>
                        </a:lnTo>
                        <a:lnTo>
                          <a:pt x="96" y="28"/>
                        </a:lnTo>
                        <a:lnTo>
                          <a:pt x="102" y="28"/>
                        </a:lnTo>
                        <a:lnTo>
                          <a:pt x="110" y="2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59" name="Freeform 15"/>
                  <p:cNvSpPr>
                    <a:spLocks/>
                  </p:cNvSpPr>
                  <p:nvPr/>
                </p:nvSpPr>
                <p:spPr bwMode="auto">
                  <a:xfrm>
                    <a:off x="1713" y="1547"/>
                    <a:ext cx="25" cy="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25" y="7"/>
                      </a:cxn>
                      <a:cxn ang="0">
                        <a:pos x="49" y="0"/>
                      </a:cxn>
                    </a:cxnLst>
                    <a:rect l="0" t="0" r="r" b="b"/>
                    <a:pathLst>
                      <a:path w="49" h="12">
                        <a:moveTo>
                          <a:pt x="0" y="12"/>
                        </a:moveTo>
                        <a:lnTo>
                          <a:pt x="25" y="7"/>
                        </a:lnTo>
                        <a:lnTo>
                          <a:pt x="4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60" name="Freeform 16"/>
                  <p:cNvSpPr>
                    <a:spLocks/>
                  </p:cNvSpPr>
                  <p:nvPr/>
                </p:nvSpPr>
                <p:spPr bwMode="auto">
                  <a:xfrm>
                    <a:off x="1931" y="1588"/>
                    <a:ext cx="14" cy="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31"/>
                      </a:cxn>
                      <a:cxn ang="0">
                        <a:pos x="29" y="59"/>
                      </a:cxn>
                    </a:cxnLst>
                    <a:rect l="0" t="0" r="r" b="b"/>
                    <a:pathLst>
                      <a:path w="29" h="59">
                        <a:moveTo>
                          <a:pt x="0" y="0"/>
                        </a:moveTo>
                        <a:lnTo>
                          <a:pt x="13" y="31"/>
                        </a:lnTo>
                        <a:lnTo>
                          <a:pt x="29" y="5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61" name="Freeform 17"/>
                  <p:cNvSpPr>
                    <a:spLocks/>
                  </p:cNvSpPr>
                  <p:nvPr/>
                </p:nvSpPr>
                <p:spPr bwMode="auto">
                  <a:xfrm>
                    <a:off x="2208" y="1544"/>
                    <a:ext cx="6" cy="33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8" y="33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64">
                        <a:moveTo>
                          <a:pt x="0" y="64"/>
                        </a:moveTo>
                        <a:lnTo>
                          <a:pt x="8" y="33"/>
                        </a:lnTo>
                        <a:lnTo>
                          <a:pt x="12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62" name="Freeform 18"/>
                  <p:cNvSpPr>
                    <a:spLocks/>
                  </p:cNvSpPr>
                  <p:nvPr/>
                </p:nvSpPr>
                <p:spPr bwMode="auto">
                  <a:xfrm>
                    <a:off x="2330" y="1347"/>
                    <a:ext cx="71" cy="120"/>
                  </a:xfrm>
                  <a:custGeom>
                    <a:avLst/>
                    <a:gdLst/>
                    <a:ahLst/>
                    <a:cxnLst>
                      <a:cxn ang="0">
                        <a:pos x="142" y="240"/>
                      </a:cxn>
                      <a:cxn ang="0">
                        <a:pos x="142" y="238"/>
                      </a:cxn>
                      <a:cxn ang="0">
                        <a:pos x="142" y="237"/>
                      </a:cxn>
                      <a:cxn ang="0">
                        <a:pos x="142" y="218"/>
                      </a:cxn>
                      <a:cxn ang="0">
                        <a:pos x="139" y="200"/>
                      </a:cxn>
                      <a:cxn ang="0">
                        <a:pos x="132" y="163"/>
                      </a:cxn>
                      <a:cxn ang="0">
                        <a:pos x="120" y="129"/>
                      </a:cxn>
                      <a:cxn ang="0">
                        <a:pos x="104" y="97"/>
                      </a:cxn>
                      <a:cxn ang="0">
                        <a:pos x="82" y="67"/>
                      </a:cxn>
                      <a:cxn ang="0">
                        <a:pos x="58" y="41"/>
                      </a:cxn>
                      <a:cxn ang="0">
                        <a:pos x="31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2" h="240">
                        <a:moveTo>
                          <a:pt x="142" y="240"/>
                        </a:moveTo>
                        <a:lnTo>
                          <a:pt x="142" y="238"/>
                        </a:lnTo>
                        <a:lnTo>
                          <a:pt x="142" y="237"/>
                        </a:lnTo>
                        <a:lnTo>
                          <a:pt x="142" y="218"/>
                        </a:lnTo>
                        <a:lnTo>
                          <a:pt x="139" y="200"/>
                        </a:lnTo>
                        <a:lnTo>
                          <a:pt x="132" y="163"/>
                        </a:lnTo>
                        <a:lnTo>
                          <a:pt x="120" y="129"/>
                        </a:lnTo>
                        <a:lnTo>
                          <a:pt x="104" y="97"/>
                        </a:lnTo>
                        <a:lnTo>
                          <a:pt x="82" y="67"/>
                        </a:lnTo>
                        <a:lnTo>
                          <a:pt x="58" y="41"/>
                        </a:lnTo>
                        <a:lnTo>
                          <a:pt x="31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63" name="Freeform 19"/>
                  <p:cNvSpPr>
                    <a:spLocks/>
                  </p:cNvSpPr>
                  <p:nvPr/>
                </p:nvSpPr>
                <p:spPr bwMode="auto">
                  <a:xfrm>
                    <a:off x="2465" y="1220"/>
                    <a:ext cx="31" cy="44"/>
                  </a:xfrm>
                  <a:custGeom>
                    <a:avLst/>
                    <a:gdLst/>
                    <a:ahLst/>
                    <a:cxnLst>
                      <a:cxn ang="0">
                        <a:pos x="0" y="89"/>
                      </a:cxn>
                      <a:cxn ang="0">
                        <a:pos x="20" y="70"/>
                      </a:cxn>
                      <a:cxn ang="0">
                        <a:pos x="36" y="48"/>
                      </a:cxn>
                      <a:cxn ang="0">
                        <a:pos x="51" y="25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63" h="89">
                        <a:moveTo>
                          <a:pt x="0" y="89"/>
                        </a:moveTo>
                        <a:lnTo>
                          <a:pt x="20" y="70"/>
                        </a:lnTo>
                        <a:lnTo>
                          <a:pt x="36" y="48"/>
                        </a:lnTo>
                        <a:lnTo>
                          <a:pt x="51" y="25"/>
                        </a:lnTo>
                        <a:lnTo>
                          <a:pt x="6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64" name="Freeform 20"/>
                  <p:cNvSpPr>
                    <a:spLocks/>
                  </p:cNvSpPr>
                  <p:nvPr/>
                </p:nvSpPr>
                <p:spPr bwMode="auto">
                  <a:xfrm>
                    <a:off x="2421" y="1054"/>
                    <a:ext cx="1" cy="20"/>
                  </a:xfrm>
                  <a:custGeom>
                    <a:avLst/>
                    <a:gdLst/>
                    <a:ahLst/>
                    <a:cxnLst>
                      <a:cxn ang="0">
                        <a:pos x="4" y="41"/>
                      </a:cxn>
                      <a:cxn ang="0">
                        <a:pos x="4" y="39"/>
                      </a:cxn>
                      <a:cxn ang="0">
                        <a:pos x="4" y="38"/>
                      </a:cxn>
                      <a:cxn ang="0">
                        <a:pos x="3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" h="41">
                        <a:moveTo>
                          <a:pt x="4" y="41"/>
                        </a:moveTo>
                        <a:lnTo>
                          <a:pt x="4" y="39"/>
                        </a:lnTo>
                        <a:lnTo>
                          <a:pt x="4" y="38"/>
                        </a:lnTo>
                        <a:lnTo>
                          <a:pt x="3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65" name="Freeform 21"/>
                  <p:cNvSpPr>
                    <a:spLocks/>
                  </p:cNvSpPr>
                  <p:nvPr/>
                </p:nvSpPr>
                <p:spPr bwMode="auto">
                  <a:xfrm>
                    <a:off x="2219" y="1002"/>
                    <a:ext cx="17" cy="2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23" y="12"/>
                      </a:cxn>
                      <a:cxn ang="0">
                        <a:pos x="15" y="26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33" h="53">
                        <a:moveTo>
                          <a:pt x="33" y="0"/>
                        </a:moveTo>
                        <a:lnTo>
                          <a:pt x="23" y="12"/>
                        </a:lnTo>
                        <a:lnTo>
                          <a:pt x="15" y="26"/>
                        </a:lnTo>
                        <a:lnTo>
                          <a:pt x="0" y="5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66" name="Freeform 22"/>
                  <p:cNvSpPr>
                    <a:spLocks/>
                  </p:cNvSpPr>
                  <p:nvPr/>
                </p:nvSpPr>
                <p:spPr bwMode="auto">
                  <a:xfrm>
                    <a:off x="2068" y="1018"/>
                    <a:ext cx="7" cy="23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7" y="23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16" h="47">
                        <a:moveTo>
                          <a:pt x="16" y="0"/>
                        </a:moveTo>
                        <a:lnTo>
                          <a:pt x="7" y="23"/>
                        </a:lnTo>
                        <a:lnTo>
                          <a:pt x="0" y="4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67" name="Freeform 23"/>
                  <p:cNvSpPr>
                    <a:spLocks/>
                  </p:cNvSpPr>
                  <p:nvPr/>
                </p:nvSpPr>
                <p:spPr bwMode="auto">
                  <a:xfrm>
                    <a:off x="1891" y="1050"/>
                    <a:ext cx="29" cy="22"/>
                  </a:xfrm>
                  <a:custGeom>
                    <a:avLst/>
                    <a:gdLst/>
                    <a:ahLst/>
                    <a:cxnLst>
                      <a:cxn ang="0">
                        <a:pos x="57" y="46"/>
                      </a:cxn>
                      <a:cxn ang="0">
                        <a:pos x="29" y="2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7" h="46">
                        <a:moveTo>
                          <a:pt x="57" y="46"/>
                        </a:moveTo>
                        <a:lnTo>
                          <a:pt x="29" y="2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68" name="Freeform 24"/>
                  <p:cNvSpPr>
                    <a:spLocks/>
                  </p:cNvSpPr>
                  <p:nvPr/>
                </p:nvSpPr>
                <p:spPr bwMode="auto">
                  <a:xfrm>
                    <a:off x="1671" y="1203"/>
                    <a:ext cx="5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25"/>
                      </a:cxn>
                      <a:cxn ang="0">
                        <a:pos x="10" y="48"/>
                      </a:cxn>
                    </a:cxnLst>
                    <a:rect l="0" t="0" r="r" b="b"/>
                    <a:pathLst>
                      <a:path w="10" h="48">
                        <a:moveTo>
                          <a:pt x="0" y="0"/>
                        </a:moveTo>
                        <a:lnTo>
                          <a:pt x="3" y="25"/>
                        </a:lnTo>
                        <a:lnTo>
                          <a:pt x="10" y="4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6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1742"/>
                    <a:ext cx="158" cy="122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7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965" y="1920"/>
                    <a:ext cx="105" cy="81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7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2057"/>
                    <a:ext cx="52" cy="41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1772" name="Rectangle 28"/>
                <p:cNvSpPr>
                  <a:spLocks noChangeArrowheads="1"/>
                </p:cNvSpPr>
                <p:nvPr/>
              </p:nvSpPr>
              <p:spPr bwMode="auto">
                <a:xfrm>
                  <a:off x="2688" y="1169"/>
                  <a:ext cx="624" cy="1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 dirty="0" smtClean="0">
                      <a:solidFill>
                        <a:srgbClr val="000000"/>
                      </a:solidFill>
                    </a:rPr>
                    <a:t>Finger Tracker</a:t>
                  </a:r>
                  <a:endParaRPr lang="en-GB" sz="1800" dirty="0"/>
                </a:p>
              </p:txBody>
            </p:sp>
            <p:sp>
              <p:nvSpPr>
                <p:cNvPr id="671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2769" y="1274"/>
                  <a:ext cx="49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Component</a:t>
                  </a:r>
                  <a:endParaRPr lang="en-GB" sz="1800"/>
                </a:p>
              </p:txBody>
            </p:sp>
            <p:sp>
              <p:nvSpPr>
                <p:cNvPr id="671774" name="Rectangle 30"/>
                <p:cNvSpPr>
                  <a:spLocks noChangeArrowheads="1"/>
                </p:cNvSpPr>
                <p:nvPr/>
              </p:nvSpPr>
              <p:spPr bwMode="auto">
                <a:xfrm>
                  <a:off x="2888" y="1481"/>
                  <a:ext cx="181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C++</a:t>
                  </a:r>
                  <a:endParaRPr lang="en-GB" sz="1800"/>
                </a:p>
              </p:txBody>
            </p: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4039" y="1054"/>
                <a:ext cx="993" cy="632"/>
                <a:chOff x="4039" y="1054"/>
                <a:chExt cx="993" cy="632"/>
              </a:xfrm>
            </p:grpSpPr>
            <p:grpSp>
              <p:nvGrpSpPr>
                <p:cNvPr id="8" name="Group 32"/>
                <p:cNvGrpSpPr>
                  <a:grpSpLocks/>
                </p:cNvGrpSpPr>
                <p:nvPr/>
              </p:nvGrpSpPr>
              <p:grpSpPr bwMode="auto">
                <a:xfrm>
                  <a:off x="4039" y="1054"/>
                  <a:ext cx="993" cy="632"/>
                  <a:chOff x="3380" y="963"/>
                  <a:chExt cx="1242" cy="723"/>
                </a:xfrm>
              </p:grpSpPr>
              <p:sp>
                <p:nvSpPr>
                  <p:cNvPr id="671777" name="Freeform 33"/>
                  <p:cNvSpPr>
                    <a:spLocks/>
                  </p:cNvSpPr>
                  <p:nvPr/>
                </p:nvSpPr>
                <p:spPr bwMode="auto">
                  <a:xfrm>
                    <a:off x="3681" y="963"/>
                    <a:ext cx="941" cy="723"/>
                  </a:xfrm>
                  <a:custGeom>
                    <a:avLst/>
                    <a:gdLst/>
                    <a:ahLst/>
                    <a:cxnLst>
                      <a:cxn ang="0">
                        <a:pos x="118" y="495"/>
                      </a:cxn>
                      <a:cxn ang="0">
                        <a:pos x="50" y="546"/>
                      </a:cxn>
                      <a:cxn ang="0">
                        <a:pos x="13" y="607"/>
                      </a:cxn>
                      <a:cxn ang="0">
                        <a:pos x="0" y="680"/>
                      </a:cxn>
                      <a:cxn ang="0">
                        <a:pos x="26" y="779"/>
                      </a:cxn>
                      <a:cxn ang="0">
                        <a:pos x="94" y="851"/>
                      </a:cxn>
                      <a:cxn ang="0">
                        <a:pos x="62" y="895"/>
                      </a:cxn>
                      <a:cxn ang="0">
                        <a:pos x="43" y="966"/>
                      </a:cxn>
                      <a:cxn ang="0">
                        <a:pos x="51" y="1043"/>
                      </a:cxn>
                      <a:cxn ang="0">
                        <a:pos x="85" y="1110"/>
                      </a:cxn>
                      <a:cxn ang="0">
                        <a:pos x="141" y="1160"/>
                      </a:cxn>
                      <a:cxn ang="0">
                        <a:pos x="213" y="1181"/>
                      </a:cxn>
                      <a:cxn ang="0">
                        <a:pos x="253" y="1183"/>
                      </a:cxn>
                      <a:cxn ang="0">
                        <a:pos x="376" y="1313"/>
                      </a:cxn>
                      <a:cxn ang="0">
                        <a:pos x="479" y="1353"/>
                      </a:cxn>
                      <a:cxn ang="0">
                        <a:pos x="567" y="1358"/>
                      </a:cxn>
                      <a:cxn ang="0">
                        <a:pos x="657" y="1340"/>
                      </a:cxn>
                      <a:cxn ang="0">
                        <a:pos x="718" y="1310"/>
                      </a:cxn>
                      <a:cxn ang="0">
                        <a:pos x="824" y="1410"/>
                      </a:cxn>
                      <a:cxn ang="0">
                        <a:pos x="962" y="1447"/>
                      </a:cxn>
                      <a:cxn ang="0">
                        <a:pos x="1055" y="1431"/>
                      </a:cxn>
                      <a:cxn ang="0">
                        <a:pos x="1137" y="1387"/>
                      </a:cxn>
                      <a:cxn ang="0">
                        <a:pos x="1202" y="1317"/>
                      </a:cxn>
                      <a:cxn ang="0">
                        <a:pos x="1244" y="1228"/>
                      </a:cxn>
                      <a:cxn ang="0">
                        <a:pos x="1342" y="1266"/>
                      </a:cxn>
                      <a:cxn ang="0">
                        <a:pos x="1452" y="1257"/>
                      </a:cxn>
                      <a:cxn ang="0">
                        <a:pos x="1537" y="1210"/>
                      </a:cxn>
                      <a:cxn ang="0">
                        <a:pos x="1598" y="1134"/>
                      </a:cxn>
                      <a:cxn ang="0">
                        <a:pos x="1628" y="1035"/>
                      </a:cxn>
                      <a:cxn ang="0">
                        <a:pos x="1681" y="994"/>
                      </a:cxn>
                      <a:cxn ang="0">
                        <a:pos x="1772" y="942"/>
                      </a:cxn>
                      <a:cxn ang="0">
                        <a:pos x="1841" y="861"/>
                      </a:cxn>
                      <a:cxn ang="0">
                        <a:pos x="1877" y="758"/>
                      </a:cxn>
                      <a:cxn ang="0">
                        <a:pos x="1878" y="651"/>
                      </a:cxn>
                      <a:cxn ang="0">
                        <a:pos x="1848" y="557"/>
                      </a:cxn>
                      <a:cxn ang="0">
                        <a:pos x="1829" y="491"/>
                      </a:cxn>
                      <a:cxn ang="0">
                        <a:pos x="1838" y="396"/>
                      </a:cxn>
                      <a:cxn ang="0">
                        <a:pos x="1820" y="320"/>
                      </a:cxn>
                      <a:cxn ang="0">
                        <a:pos x="1766" y="240"/>
                      </a:cxn>
                      <a:cxn ang="0">
                        <a:pos x="1686" y="190"/>
                      </a:cxn>
                      <a:cxn ang="0">
                        <a:pos x="1658" y="144"/>
                      </a:cxn>
                      <a:cxn ang="0">
                        <a:pos x="1622" y="79"/>
                      </a:cxn>
                      <a:cxn ang="0">
                        <a:pos x="1550" y="21"/>
                      </a:cxn>
                      <a:cxn ang="0">
                        <a:pos x="1479" y="2"/>
                      </a:cxn>
                      <a:cxn ang="0">
                        <a:pos x="1393" y="13"/>
                      </a:cxn>
                      <a:cxn ang="0">
                        <a:pos x="1316" y="61"/>
                      </a:cxn>
                      <a:cxn ang="0">
                        <a:pos x="1269" y="46"/>
                      </a:cxn>
                      <a:cxn ang="0">
                        <a:pos x="1192" y="6"/>
                      </a:cxn>
                      <a:cxn ang="0">
                        <a:pos x="1096" y="9"/>
                      </a:cxn>
                      <a:cxn ang="0">
                        <a:pos x="1008" y="65"/>
                      </a:cxn>
                      <a:cxn ang="0">
                        <a:pos x="962" y="98"/>
                      </a:cxn>
                      <a:cxn ang="0">
                        <a:pos x="883" y="54"/>
                      </a:cxn>
                      <a:cxn ang="0">
                        <a:pos x="785" y="47"/>
                      </a:cxn>
                      <a:cxn ang="0">
                        <a:pos x="671" y="98"/>
                      </a:cxn>
                      <a:cxn ang="0">
                        <a:pos x="610" y="174"/>
                      </a:cxn>
                      <a:cxn ang="0">
                        <a:pos x="481" y="133"/>
                      </a:cxn>
                      <a:cxn ang="0">
                        <a:pos x="374" y="146"/>
                      </a:cxn>
                      <a:cxn ang="0">
                        <a:pos x="275" y="202"/>
                      </a:cxn>
                      <a:cxn ang="0">
                        <a:pos x="203" y="294"/>
                      </a:cxn>
                      <a:cxn ang="0">
                        <a:pos x="169" y="409"/>
                      </a:cxn>
                    </a:cxnLst>
                    <a:rect l="0" t="0" r="r" b="b"/>
                    <a:pathLst>
                      <a:path w="1882" h="1447">
                        <a:moveTo>
                          <a:pt x="170" y="481"/>
                        </a:moveTo>
                        <a:lnTo>
                          <a:pt x="152" y="484"/>
                        </a:lnTo>
                        <a:lnTo>
                          <a:pt x="135" y="488"/>
                        </a:lnTo>
                        <a:lnTo>
                          <a:pt x="118" y="495"/>
                        </a:lnTo>
                        <a:lnTo>
                          <a:pt x="103" y="503"/>
                        </a:lnTo>
                        <a:lnTo>
                          <a:pt x="88" y="512"/>
                        </a:lnTo>
                        <a:lnTo>
                          <a:pt x="74" y="522"/>
                        </a:lnTo>
                        <a:lnTo>
                          <a:pt x="50" y="546"/>
                        </a:lnTo>
                        <a:lnTo>
                          <a:pt x="38" y="559"/>
                        </a:lnTo>
                        <a:lnTo>
                          <a:pt x="28" y="575"/>
                        </a:lnTo>
                        <a:lnTo>
                          <a:pt x="21" y="591"/>
                        </a:lnTo>
                        <a:lnTo>
                          <a:pt x="13" y="607"/>
                        </a:lnTo>
                        <a:lnTo>
                          <a:pt x="8" y="624"/>
                        </a:lnTo>
                        <a:lnTo>
                          <a:pt x="4" y="643"/>
                        </a:lnTo>
                        <a:lnTo>
                          <a:pt x="2" y="661"/>
                        </a:lnTo>
                        <a:lnTo>
                          <a:pt x="0" y="680"/>
                        </a:lnTo>
                        <a:lnTo>
                          <a:pt x="2" y="706"/>
                        </a:lnTo>
                        <a:lnTo>
                          <a:pt x="7" y="731"/>
                        </a:lnTo>
                        <a:lnTo>
                          <a:pt x="14" y="755"/>
                        </a:lnTo>
                        <a:lnTo>
                          <a:pt x="26" y="779"/>
                        </a:lnTo>
                        <a:lnTo>
                          <a:pt x="38" y="801"/>
                        </a:lnTo>
                        <a:lnTo>
                          <a:pt x="55" y="820"/>
                        </a:lnTo>
                        <a:lnTo>
                          <a:pt x="74" y="836"/>
                        </a:lnTo>
                        <a:lnTo>
                          <a:pt x="94" y="851"/>
                        </a:lnTo>
                        <a:lnTo>
                          <a:pt x="93" y="849"/>
                        </a:lnTo>
                        <a:lnTo>
                          <a:pt x="81" y="864"/>
                        </a:lnTo>
                        <a:lnTo>
                          <a:pt x="71" y="879"/>
                        </a:lnTo>
                        <a:lnTo>
                          <a:pt x="62" y="895"/>
                        </a:lnTo>
                        <a:lnTo>
                          <a:pt x="55" y="912"/>
                        </a:lnTo>
                        <a:lnTo>
                          <a:pt x="50" y="929"/>
                        </a:lnTo>
                        <a:lnTo>
                          <a:pt x="46" y="947"/>
                        </a:lnTo>
                        <a:lnTo>
                          <a:pt x="43" y="966"/>
                        </a:lnTo>
                        <a:lnTo>
                          <a:pt x="42" y="984"/>
                        </a:lnTo>
                        <a:lnTo>
                          <a:pt x="43" y="1005"/>
                        </a:lnTo>
                        <a:lnTo>
                          <a:pt x="46" y="1024"/>
                        </a:lnTo>
                        <a:lnTo>
                          <a:pt x="51" y="1043"/>
                        </a:lnTo>
                        <a:lnTo>
                          <a:pt x="57" y="1061"/>
                        </a:lnTo>
                        <a:lnTo>
                          <a:pt x="65" y="1079"/>
                        </a:lnTo>
                        <a:lnTo>
                          <a:pt x="75" y="1095"/>
                        </a:lnTo>
                        <a:lnTo>
                          <a:pt x="85" y="1110"/>
                        </a:lnTo>
                        <a:lnTo>
                          <a:pt x="98" y="1125"/>
                        </a:lnTo>
                        <a:lnTo>
                          <a:pt x="112" y="1138"/>
                        </a:lnTo>
                        <a:lnTo>
                          <a:pt x="126" y="1149"/>
                        </a:lnTo>
                        <a:lnTo>
                          <a:pt x="141" y="1160"/>
                        </a:lnTo>
                        <a:lnTo>
                          <a:pt x="159" y="1168"/>
                        </a:lnTo>
                        <a:lnTo>
                          <a:pt x="175" y="1175"/>
                        </a:lnTo>
                        <a:lnTo>
                          <a:pt x="194" y="1179"/>
                        </a:lnTo>
                        <a:lnTo>
                          <a:pt x="213" y="1181"/>
                        </a:lnTo>
                        <a:lnTo>
                          <a:pt x="232" y="1183"/>
                        </a:lnTo>
                        <a:lnTo>
                          <a:pt x="243" y="1183"/>
                        </a:lnTo>
                        <a:lnTo>
                          <a:pt x="253" y="1181"/>
                        </a:lnTo>
                        <a:lnTo>
                          <a:pt x="253" y="1183"/>
                        </a:lnTo>
                        <a:lnTo>
                          <a:pt x="279" y="1223"/>
                        </a:lnTo>
                        <a:lnTo>
                          <a:pt x="307" y="1257"/>
                        </a:lnTo>
                        <a:lnTo>
                          <a:pt x="339" y="1287"/>
                        </a:lnTo>
                        <a:lnTo>
                          <a:pt x="376" y="1313"/>
                        </a:lnTo>
                        <a:lnTo>
                          <a:pt x="415" y="1332"/>
                        </a:lnTo>
                        <a:lnTo>
                          <a:pt x="436" y="1340"/>
                        </a:lnTo>
                        <a:lnTo>
                          <a:pt x="457" y="1347"/>
                        </a:lnTo>
                        <a:lnTo>
                          <a:pt x="479" y="1353"/>
                        </a:lnTo>
                        <a:lnTo>
                          <a:pt x="500" y="1357"/>
                        </a:lnTo>
                        <a:lnTo>
                          <a:pt x="522" y="1358"/>
                        </a:lnTo>
                        <a:lnTo>
                          <a:pt x="544" y="1360"/>
                        </a:lnTo>
                        <a:lnTo>
                          <a:pt x="567" y="1358"/>
                        </a:lnTo>
                        <a:lnTo>
                          <a:pt x="590" y="1357"/>
                        </a:lnTo>
                        <a:lnTo>
                          <a:pt x="613" y="1353"/>
                        </a:lnTo>
                        <a:lnTo>
                          <a:pt x="635" y="1347"/>
                        </a:lnTo>
                        <a:lnTo>
                          <a:pt x="657" y="1340"/>
                        </a:lnTo>
                        <a:lnTo>
                          <a:pt x="677" y="1332"/>
                        </a:lnTo>
                        <a:lnTo>
                          <a:pt x="697" y="1321"/>
                        </a:lnTo>
                        <a:lnTo>
                          <a:pt x="718" y="1310"/>
                        </a:lnTo>
                        <a:lnTo>
                          <a:pt x="718" y="1310"/>
                        </a:lnTo>
                        <a:lnTo>
                          <a:pt x="740" y="1340"/>
                        </a:lnTo>
                        <a:lnTo>
                          <a:pt x="766" y="1368"/>
                        </a:lnTo>
                        <a:lnTo>
                          <a:pt x="793" y="1391"/>
                        </a:lnTo>
                        <a:lnTo>
                          <a:pt x="824" y="1410"/>
                        </a:lnTo>
                        <a:lnTo>
                          <a:pt x="855" y="1427"/>
                        </a:lnTo>
                        <a:lnTo>
                          <a:pt x="890" y="1438"/>
                        </a:lnTo>
                        <a:lnTo>
                          <a:pt x="925" y="1445"/>
                        </a:lnTo>
                        <a:lnTo>
                          <a:pt x="962" y="1447"/>
                        </a:lnTo>
                        <a:lnTo>
                          <a:pt x="986" y="1446"/>
                        </a:lnTo>
                        <a:lnTo>
                          <a:pt x="1010" y="1443"/>
                        </a:lnTo>
                        <a:lnTo>
                          <a:pt x="1032" y="1438"/>
                        </a:lnTo>
                        <a:lnTo>
                          <a:pt x="1055" y="1431"/>
                        </a:lnTo>
                        <a:lnTo>
                          <a:pt x="1077" y="1423"/>
                        </a:lnTo>
                        <a:lnTo>
                          <a:pt x="1098" y="1412"/>
                        </a:lnTo>
                        <a:lnTo>
                          <a:pt x="1118" y="1401"/>
                        </a:lnTo>
                        <a:lnTo>
                          <a:pt x="1137" y="1387"/>
                        </a:lnTo>
                        <a:lnTo>
                          <a:pt x="1155" y="1372"/>
                        </a:lnTo>
                        <a:lnTo>
                          <a:pt x="1172" y="1354"/>
                        </a:lnTo>
                        <a:lnTo>
                          <a:pt x="1188" y="1336"/>
                        </a:lnTo>
                        <a:lnTo>
                          <a:pt x="1202" y="1317"/>
                        </a:lnTo>
                        <a:lnTo>
                          <a:pt x="1215" y="1297"/>
                        </a:lnTo>
                        <a:lnTo>
                          <a:pt x="1226" y="1275"/>
                        </a:lnTo>
                        <a:lnTo>
                          <a:pt x="1236" y="1251"/>
                        </a:lnTo>
                        <a:lnTo>
                          <a:pt x="1244" y="1228"/>
                        </a:lnTo>
                        <a:lnTo>
                          <a:pt x="1244" y="1229"/>
                        </a:lnTo>
                        <a:lnTo>
                          <a:pt x="1275" y="1247"/>
                        </a:lnTo>
                        <a:lnTo>
                          <a:pt x="1308" y="1260"/>
                        </a:lnTo>
                        <a:lnTo>
                          <a:pt x="1342" y="1266"/>
                        </a:lnTo>
                        <a:lnTo>
                          <a:pt x="1378" y="1269"/>
                        </a:lnTo>
                        <a:lnTo>
                          <a:pt x="1403" y="1268"/>
                        </a:lnTo>
                        <a:lnTo>
                          <a:pt x="1428" y="1264"/>
                        </a:lnTo>
                        <a:lnTo>
                          <a:pt x="1452" y="1257"/>
                        </a:lnTo>
                        <a:lnTo>
                          <a:pt x="1475" y="1249"/>
                        </a:lnTo>
                        <a:lnTo>
                          <a:pt x="1497" y="1238"/>
                        </a:lnTo>
                        <a:lnTo>
                          <a:pt x="1518" y="1225"/>
                        </a:lnTo>
                        <a:lnTo>
                          <a:pt x="1537" y="1210"/>
                        </a:lnTo>
                        <a:lnTo>
                          <a:pt x="1555" y="1192"/>
                        </a:lnTo>
                        <a:lnTo>
                          <a:pt x="1571" y="1175"/>
                        </a:lnTo>
                        <a:lnTo>
                          <a:pt x="1585" y="1154"/>
                        </a:lnTo>
                        <a:lnTo>
                          <a:pt x="1598" y="1134"/>
                        </a:lnTo>
                        <a:lnTo>
                          <a:pt x="1609" y="1110"/>
                        </a:lnTo>
                        <a:lnTo>
                          <a:pt x="1618" y="1087"/>
                        </a:lnTo>
                        <a:lnTo>
                          <a:pt x="1624" y="1061"/>
                        </a:lnTo>
                        <a:lnTo>
                          <a:pt x="1628" y="1035"/>
                        </a:lnTo>
                        <a:lnTo>
                          <a:pt x="1629" y="1009"/>
                        </a:lnTo>
                        <a:lnTo>
                          <a:pt x="1628" y="1007"/>
                        </a:lnTo>
                        <a:lnTo>
                          <a:pt x="1655" y="1002"/>
                        </a:lnTo>
                        <a:lnTo>
                          <a:pt x="1681" y="994"/>
                        </a:lnTo>
                        <a:lnTo>
                          <a:pt x="1705" y="984"/>
                        </a:lnTo>
                        <a:lnTo>
                          <a:pt x="1729" y="972"/>
                        </a:lnTo>
                        <a:lnTo>
                          <a:pt x="1752" y="958"/>
                        </a:lnTo>
                        <a:lnTo>
                          <a:pt x="1772" y="942"/>
                        </a:lnTo>
                        <a:lnTo>
                          <a:pt x="1792" y="924"/>
                        </a:lnTo>
                        <a:lnTo>
                          <a:pt x="1810" y="905"/>
                        </a:lnTo>
                        <a:lnTo>
                          <a:pt x="1825" y="883"/>
                        </a:lnTo>
                        <a:lnTo>
                          <a:pt x="1841" y="861"/>
                        </a:lnTo>
                        <a:lnTo>
                          <a:pt x="1853" y="836"/>
                        </a:lnTo>
                        <a:lnTo>
                          <a:pt x="1863" y="812"/>
                        </a:lnTo>
                        <a:lnTo>
                          <a:pt x="1871" y="786"/>
                        </a:lnTo>
                        <a:lnTo>
                          <a:pt x="1877" y="758"/>
                        </a:lnTo>
                        <a:lnTo>
                          <a:pt x="1881" y="731"/>
                        </a:lnTo>
                        <a:lnTo>
                          <a:pt x="1882" y="702"/>
                        </a:lnTo>
                        <a:lnTo>
                          <a:pt x="1881" y="676"/>
                        </a:lnTo>
                        <a:lnTo>
                          <a:pt x="1878" y="651"/>
                        </a:lnTo>
                        <a:lnTo>
                          <a:pt x="1873" y="627"/>
                        </a:lnTo>
                        <a:lnTo>
                          <a:pt x="1867" y="602"/>
                        </a:lnTo>
                        <a:lnTo>
                          <a:pt x="1858" y="579"/>
                        </a:lnTo>
                        <a:lnTo>
                          <a:pt x="1848" y="557"/>
                        </a:lnTo>
                        <a:lnTo>
                          <a:pt x="1835" y="535"/>
                        </a:lnTo>
                        <a:lnTo>
                          <a:pt x="1822" y="514"/>
                        </a:lnTo>
                        <a:lnTo>
                          <a:pt x="1820" y="514"/>
                        </a:lnTo>
                        <a:lnTo>
                          <a:pt x="1829" y="491"/>
                        </a:lnTo>
                        <a:lnTo>
                          <a:pt x="1834" y="466"/>
                        </a:lnTo>
                        <a:lnTo>
                          <a:pt x="1838" y="442"/>
                        </a:lnTo>
                        <a:lnTo>
                          <a:pt x="1839" y="417"/>
                        </a:lnTo>
                        <a:lnTo>
                          <a:pt x="1838" y="396"/>
                        </a:lnTo>
                        <a:lnTo>
                          <a:pt x="1835" y="377"/>
                        </a:lnTo>
                        <a:lnTo>
                          <a:pt x="1832" y="357"/>
                        </a:lnTo>
                        <a:lnTo>
                          <a:pt x="1827" y="339"/>
                        </a:lnTo>
                        <a:lnTo>
                          <a:pt x="1820" y="320"/>
                        </a:lnTo>
                        <a:lnTo>
                          <a:pt x="1811" y="302"/>
                        </a:lnTo>
                        <a:lnTo>
                          <a:pt x="1803" y="285"/>
                        </a:lnTo>
                        <a:lnTo>
                          <a:pt x="1791" y="269"/>
                        </a:lnTo>
                        <a:lnTo>
                          <a:pt x="1766" y="240"/>
                        </a:lnTo>
                        <a:lnTo>
                          <a:pt x="1737" y="216"/>
                        </a:lnTo>
                        <a:lnTo>
                          <a:pt x="1720" y="206"/>
                        </a:lnTo>
                        <a:lnTo>
                          <a:pt x="1704" y="196"/>
                        </a:lnTo>
                        <a:lnTo>
                          <a:pt x="1686" y="190"/>
                        </a:lnTo>
                        <a:lnTo>
                          <a:pt x="1667" y="183"/>
                        </a:lnTo>
                        <a:lnTo>
                          <a:pt x="1669" y="183"/>
                        </a:lnTo>
                        <a:lnTo>
                          <a:pt x="1665" y="164"/>
                        </a:lnTo>
                        <a:lnTo>
                          <a:pt x="1658" y="144"/>
                        </a:lnTo>
                        <a:lnTo>
                          <a:pt x="1652" y="127"/>
                        </a:lnTo>
                        <a:lnTo>
                          <a:pt x="1643" y="110"/>
                        </a:lnTo>
                        <a:lnTo>
                          <a:pt x="1633" y="94"/>
                        </a:lnTo>
                        <a:lnTo>
                          <a:pt x="1622" y="79"/>
                        </a:lnTo>
                        <a:lnTo>
                          <a:pt x="1596" y="53"/>
                        </a:lnTo>
                        <a:lnTo>
                          <a:pt x="1581" y="40"/>
                        </a:lnTo>
                        <a:lnTo>
                          <a:pt x="1566" y="31"/>
                        </a:lnTo>
                        <a:lnTo>
                          <a:pt x="1550" y="21"/>
                        </a:lnTo>
                        <a:lnTo>
                          <a:pt x="1533" y="14"/>
                        </a:lnTo>
                        <a:lnTo>
                          <a:pt x="1516" y="9"/>
                        </a:lnTo>
                        <a:lnTo>
                          <a:pt x="1498" y="5"/>
                        </a:lnTo>
                        <a:lnTo>
                          <a:pt x="1479" y="2"/>
                        </a:lnTo>
                        <a:lnTo>
                          <a:pt x="1460" y="0"/>
                        </a:lnTo>
                        <a:lnTo>
                          <a:pt x="1437" y="2"/>
                        </a:lnTo>
                        <a:lnTo>
                          <a:pt x="1414" y="6"/>
                        </a:lnTo>
                        <a:lnTo>
                          <a:pt x="1393" y="13"/>
                        </a:lnTo>
                        <a:lnTo>
                          <a:pt x="1371" y="21"/>
                        </a:lnTo>
                        <a:lnTo>
                          <a:pt x="1351" y="32"/>
                        </a:lnTo>
                        <a:lnTo>
                          <a:pt x="1332" y="46"/>
                        </a:lnTo>
                        <a:lnTo>
                          <a:pt x="1316" y="61"/>
                        </a:lnTo>
                        <a:lnTo>
                          <a:pt x="1299" y="79"/>
                        </a:lnTo>
                        <a:lnTo>
                          <a:pt x="1299" y="79"/>
                        </a:lnTo>
                        <a:lnTo>
                          <a:pt x="1285" y="61"/>
                        </a:lnTo>
                        <a:lnTo>
                          <a:pt x="1269" y="46"/>
                        </a:lnTo>
                        <a:lnTo>
                          <a:pt x="1251" y="32"/>
                        </a:lnTo>
                        <a:lnTo>
                          <a:pt x="1232" y="21"/>
                        </a:lnTo>
                        <a:lnTo>
                          <a:pt x="1213" y="13"/>
                        </a:lnTo>
                        <a:lnTo>
                          <a:pt x="1192" y="6"/>
                        </a:lnTo>
                        <a:lnTo>
                          <a:pt x="1170" y="2"/>
                        </a:lnTo>
                        <a:lnTo>
                          <a:pt x="1149" y="0"/>
                        </a:lnTo>
                        <a:lnTo>
                          <a:pt x="1122" y="2"/>
                        </a:lnTo>
                        <a:lnTo>
                          <a:pt x="1096" y="9"/>
                        </a:lnTo>
                        <a:lnTo>
                          <a:pt x="1072" y="17"/>
                        </a:lnTo>
                        <a:lnTo>
                          <a:pt x="1049" y="31"/>
                        </a:lnTo>
                        <a:lnTo>
                          <a:pt x="1027" y="46"/>
                        </a:lnTo>
                        <a:lnTo>
                          <a:pt x="1008" y="65"/>
                        </a:lnTo>
                        <a:lnTo>
                          <a:pt x="992" y="87"/>
                        </a:lnTo>
                        <a:lnTo>
                          <a:pt x="978" y="110"/>
                        </a:lnTo>
                        <a:lnTo>
                          <a:pt x="979" y="114"/>
                        </a:lnTo>
                        <a:lnTo>
                          <a:pt x="962" y="98"/>
                        </a:lnTo>
                        <a:lnTo>
                          <a:pt x="944" y="84"/>
                        </a:lnTo>
                        <a:lnTo>
                          <a:pt x="924" y="72"/>
                        </a:lnTo>
                        <a:lnTo>
                          <a:pt x="903" y="62"/>
                        </a:lnTo>
                        <a:lnTo>
                          <a:pt x="883" y="54"/>
                        </a:lnTo>
                        <a:lnTo>
                          <a:pt x="862" y="48"/>
                        </a:lnTo>
                        <a:lnTo>
                          <a:pt x="839" y="46"/>
                        </a:lnTo>
                        <a:lnTo>
                          <a:pt x="816" y="44"/>
                        </a:lnTo>
                        <a:lnTo>
                          <a:pt x="785" y="47"/>
                        </a:lnTo>
                        <a:lnTo>
                          <a:pt x="753" y="54"/>
                        </a:lnTo>
                        <a:lnTo>
                          <a:pt x="724" y="64"/>
                        </a:lnTo>
                        <a:lnTo>
                          <a:pt x="696" y="79"/>
                        </a:lnTo>
                        <a:lnTo>
                          <a:pt x="671" y="98"/>
                        </a:lnTo>
                        <a:lnTo>
                          <a:pt x="647" y="120"/>
                        </a:lnTo>
                        <a:lnTo>
                          <a:pt x="626" y="144"/>
                        </a:lnTo>
                        <a:lnTo>
                          <a:pt x="610" y="173"/>
                        </a:lnTo>
                        <a:lnTo>
                          <a:pt x="610" y="174"/>
                        </a:lnTo>
                        <a:lnTo>
                          <a:pt x="575" y="157"/>
                        </a:lnTo>
                        <a:lnTo>
                          <a:pt x="538" y="143"/>
                        </a:lnTo>
                        <a:lnTo>
                          <a:pt x="500" y="135"/>
                        </a:lnTo>
                        <a:lnTo>
                          <a:pt x="481" y="133"/>
                        </a:lnTo>
                        <a:lnTo>
                          <a:pt x="461" y="132"/>
                        </a:lnTo>
                        <a:lnTo>
                          <a:pt x="430" y="133"/>
                        </a:lnTo>
                        <a:lnTo>
                          <a:pt x="401" y="139"/>
                        </a:lnTo>
                        <a:lnTo>
                          <a:pt x="374" y="146"/>
                        </a:lnTo>
                        <a:lnTo>
                          <a:pt x="347" y="157"/>
                        </a:lnTo>
                        <a:lnTo>
                          <a:pt x="322" y="169"/>
                        </a:lnTo>
                        <a:lnTo>
                          <a:pt x="296" y="185"/>
                        </a:lnTo>
                        <a:lnTo>
                          <a:pt x="275" y="202"/>
                        </a:lnTo>
                        <a:lnTo>
                          <a:pt x="253" y="222"/>
                        </a:lnTo>
                        <a:lnTo>
                          <a:pt x="234" y="244"/>
                        </a:lnTo>
                        <a:lnTo>
                          <a:pt x="218" y="268"/>
                        </a:lnTo>
                        <a:lnTo>
                          <a:pt x="203" y="294"/>
                        </a:lnTo>
                        <a:lnTo>
                          <a:pt x="190" y="321"/>
                        </a:lnTo>
                        <a:lnTo>
                          <a:pt x="180" y="348"/>
                        </a:lnTo>
                        <a:lnTo>
                          <a:pt x="174" y="379"/>
                        </a:lnTo>
                        <a:lnTo>
                          <a:pt x="169" y="409"/>
                        </a:lnTo>
                        <a:lnTo>
                          <a:pt x="167" y="440"/>
                        </a:lnTo>
                        <a:lnTo>
                          <a:pt x="167" y="461"/>
                        </a:lnTo>
                        <a:lnTo>
                          <a:pt x="170" y="481"/>
                        </a:lnTo>
                        <a:close/>
                      </a:path>
                    </a:pathLst>
                  </a:custGeom>
                  <a:solidFill>
                    <a:srgbClr val="BBE0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78" name="Freeform 34"/>
                  <p:cNvSpPr>
                    <a:spLocks/>
                  </p:cNvSpPr>
                  <p:nvPr/>
                </p:nvSpPr>
                <p:spPr bwMode="auto">
                  <a:xfrm>
                    <a:off x="3681" y="963"/>
                    <a:ext cx="941" cy="723"/>
                  </a:xfrm>
                  <a:custGeom>
                    <a:avLst/>
                    <a:gdLst/>
                    <a:ahLst/>
                    <a:cxnLst>
                      <a:cxn ang="0">
                        <a:pos x="118" y="495"/>
                      </a:cxn>
                      <a:cxn ang="0">
                        <a:pos x="50" y="546"/>
                      </a:cxn>
                      <a:cxn ang="0">
                        <a:pos x="13" y="607"/>
                      </a:cxn>
                      <a:cxn ang="0">
                        <a:pos x="0" y="680"/>
                      </a:cxn>
                      <a:cxn ang="0">
                        <a:pos x="26" y="779"/>
                      </a:cxn>
                      <a:cxn ang="0">
                        <a:pos x="94" y="851"/>
                      </a:cxn>
                      <a:cxn ang="0">
                        <a:pos x="62" y="895"/>
                      </a:cxn>
                      <a:cxn ang="0">
                        <a:pos x="43" y="966"/>
                      </a:cxn>
                      <a:cxn ang="0">
                        <a:pos x="51" y="1043"/>
                      </a:cxn>
                      <a:cxn ang="0">
                        <a:pos x="85" y="1110"/>
                      </a:cxn>
                      <a:cxn ang="0">
                        <a:pos x="141" y="1160"/>
                      </a:cxn>
                      <a:cxn ang="0">
                        <a:pos x="213" y="1181"/>
                      </a:cxn>
                      <a:cxn ang="0">
                        <a:pos x="253" y="1183"/>
                      </a:cxn>
                      <a:cxn ang="0">
                        <a:pos x="376" y="1313"/>
                      </a:cxn>
                      <a:cxn ang="0">
                        <a:pos x="479" y="1353"/>
                      </a:cxn>
                      <a:cxn ang="0">
                        <a:pos x="567" y="1358"/>
                      </a:cxn>
                      <a:cxn ang="0">
                        <a:pos x="657" y="1340"/>
                      </a:cxn>
                      <a:cxn ang="0">
                        <a:pos x="718" y="1310"/>
                      </a:cxn>
                      <a:cxn ang="0">
                        <a:pos x="824" y="1410"/>
                      </a:cxn>
                      <a:cxn ang="0">
                        <a:pos x="962" y="1447"/>
                      </a:cxn>
                      <a:cxn ang="0">
                        <a:pos x="1055" y="1431"/>
                      </a:cxn>
                      <a:cxn ang="0">
                        <a:pos x="1137" y="1387"/>
                      </a:cxn>
                      <a:cxn ang="0">
                        <a:pos x="1202" y="1317"/>
                      </a:cxn>
                      <a:cxn ang="0">
                        <a:pos x="1244" y="1228"/>
                      </a:cxn>
                      <a:cxn ang="0">
                        <a:pos x="1342" y="1266"/>
                      </a:cxn>
                      <a:cxn ang="0">
                        <a:pos x="1452" y="1257"/>
                      </a:cxn>
                      <a:cxn ang="0">
                        <a:pos x="1537" y="1210"/>
                      </a:cxn>
                      <a:cxn ang="0">
                        <a:pos x="1598" y="1134"/>
                      </a:cxn>
                      <a:cxn ang="0">
                        <a:pos x="1628" y="1035"/>
                      </a:cxn>
                      <a:cxn ang="0">
                        <a:pos x="1681" y="994"/>
                      </a:cxn>
                      <a:cxn ang="0">
                        <a:pos x="1772" y="942"/>
                      </a:cxn>
                      <a:cxn ang="0">
                        <a:pos x="1841" y="861"/>
                      </a:cxn>
                      <a:cxn ang="0">
                        <a:pos x="1877" y="758"/>
                      </a:cxn>
                      <a:cxn ang="0">
                        <a:pos x="1878" y="651"/>
                      </a:cxn>
                      <a:cxn ang="0">
                        <a:pos x="1848" y="557"/>
                      </a:cxn>
                      <a:cxn ang="0">
                        <a:pos x="1829" y="491"/>
                      </a:cxn>
                      <a:cxn ang="0">
                        <a:pos x="1838" y="396"/>
                      </a:cxn>
                      <a:cxn ang="0">
                        <a:pos x="1820" y="320"/>
                      </a:cxn>
                      <a:cxn ang="0">
                        <a:pos x="1766" y="240"/>
                      </a:cxn>
                      <a:cxn ang="0">
                        <a:pos x="1686" y="190"/>
                      </a:cxn>
                      <a:cxn ang="0">
                        <a:pos x="1658" y="144"/>
                      </a:cxn>
                      <a:cxn ang="0">
                        <a:pos x="1622" y="79"/>
                      </a:cxn>
                      <a:cxn ang="0">
                        <a:pos x="1550" y="21"/>
                      </a:cxn>
                      <a:cxn ang="0">
                        <a:pos x="1479" y="2"/>
                      </a:cxn>
                      <a:cxn ang="0">
                        <a:pos x="1393" y="13"/>
                      </a:cxn>
                      <a:cxn ang="0">
                        <a:pos x="1316" y="61"/>
                      </a:cxn>
                      <a:cxn ang="0">
                        <a:pos x="1269" y="46"/>
                      </a:cxn>
                      <a:cxn ang="0">
                        <a:pos x="1192" y="6"/>
                      </a:cxn>
                      <a:cxn ang="0">
                        <a:pos x="1096" y="9"/>
                      </a:cxn>
                      <a:cxn ang="0">
                        <a:pos x="1008" y="65"/>
                      </a:cxn>
                      <a:cxn ang="0">
                        <a:pos x="962" y="98"/>
                      </a:cxn>
                      <a:cxn ang="0">
                        <a:pos x="883" y="54"/>
                      </a:cxn>
                      <a:cxn ang="0">
                        <a:pos x="785" y="47"/>
                      </a:cxn>
                      <a:cxn ang="0">
                        <a:pos x="671" y="98"/>
                      </a:cxn>
                      <a:cxn ang="0">
                        <a:pos x="610" y="174"/>
                      </a:cxn>
                      <a:cxn ang="0">
                        <a:pos x="481" y="133"/>
                      </a:cxn>
                      <a:cxn ang="0">
                        <a:pos x="374" y="146"/>
                      </a:cxn>
                      <a:cxn ang="0">
                        <a:pos x="275" y="202"/>
                      </a:cxn>
                      <a:cxn ang="0">
                        <a:pos x="203" y="294"/>
                      </a:cxn>
                      <a:cxn ang="0">
                        <a:pos x="169" y="409"/>
                      </a:cxn>
                    </a:cxnLst>
                    <a:rect l="0" t="0" r="r" b="b"/>
                    <a:pathLst>
                      <a:path w="1882" h="1447">
                        <a:moveTo>
                          <a:pt x="170" y="481"/>
                        </a:moveTo>
                        <a:lnTo>
                          <a:pt x="152" y="484"/>
                        </a:lnTo>
                        <a:lnTo>
                          <a:pt x="135" y="488"/>
                        </a:lnTo>
                        <a:lnTo>
                          <a:pt x="118" y="495"/>
                        </a:lnTo>
                        <a:lnTo>
                          <a:pt x="103" y="503"/>
                        </a:lnTo>
                        <a:lnTo>
                          <a:pt x="88" y="512"/>
                        </a:lnTo>
                        <a:lnTo>
                          <a:pt x="74" y="522"/>
                        </a:lnTo>
                        <a:lnTo>
                          <a:pt x="50" y="546"/>
                        </a:lnTo>
                        <a:lnTo>
                          <a:pt x="38" y="559"/>
                        </a:lnTo>
                        <a:lnTo>
                          <a:pt x="28" y="575"/>
                        </a:lnTo>
                        <a:lnTo>
                          <a:pt x="21" y="591"/>
                        </a:lnTo>
                        <a:lnTo>
                          <a:pt x="13" y="607"/>
                        </a:lnTo>
                        <a:lnTo>
                          <a:pt x="8" y="624"/>
                        </a:lnTo>
                        <a:lnTo>
                          <a:pt x="4" y="643"/>
                        </a:lnTo>
                        <a:lnTo>
                          <a:pt x="2" y="661"/>
                        </a:lnTo>
                        <a:lnTo>
                          <a:pt x="0" y="680"/>
                        </a:lnTo>
                        <a:lnTo>
                          <a:pt x="2" y="706"/>
                        </a:lnTo>
                        <a:lnTo>
                          <a:pt x="7" y="731"/>
                        </a:lnTo>
                        <a:lnTo>
                          <a:pt x="14" y="755"/>
                        </a:lnTo>
                        <a:lnTo>
                          <a:pt x="26" y="779"/>
                        </a:lnTo>
                        <a:lnTo>
                          <a:pt x="38" y="801"/>
                        </a:lnTo>
                        <a:lnTo>
                          <a:pt x="55" y="820"/>
                        </a:lnTo>
                        <a:lnTo>
                          <a:pt x="74" y="836"/>
                        </a:lnTo>
                        <a:lnTo>
                          <a:pt x="94" y="851"/>
                        </a:lnTo>
                        <a:lnTo>
                          <a:pt x="93" y="849"/>
                        </a:lnTo>
                        <a:lnTo>
                          <a:pt x="81" y="864"/>
                        </a:lnTo>
                        <a:lnTo>
                          <a:pt x="71" y="879"/>
                        </a:lnTo>
                        <a:lnTo>
                          <a:pt x="62" y="895"/>
                        </a:lnTo>
                        <a:lnTo>
                          <a:pt x="55" y="912"/>
                        </a:lnTo>
                        <a:lnTo>
                          <a:pt x="50" y="929"/>
                        </a:lnTo>
                        <a:lnTo>
                          <a:pt x="46" y="947"/>
                        </a:lnTo>
                        <a:lnTo>
                          <a:pt x="43" y="966"/>
                        </a:lnTo>
                        <a:lnTo>
                          <a:pt x="42" y="984"/>
                        </a:lnTo>
                        <a:lnTo>
                          <a:pt x="43" y="1005"/>
                        </a:lnTo>
                        <a:lnTo>
                          <a:pt x="46" y="1024"/>
                        </a:lnTo>
                        <a:lnTo>
                          <a:pt x="51" y="1043"/>
                        </a:lnTo>
                        <a:lnTo>
                          <a:pt x="57" y="1061"/>
                        </a:lnTo>
                        <a:lnTo>
                          <a:pt x="65" y="1079"/>
                        </a:lnTo>
                        <a:lnTo>
                          <a:pt x="75" y="1095"/>
                        </a:lnTo>
                        <a:lnTo>
                          <a:pt x="85" y="1110"/>
                        </a:lnTo>
                        <a:lnTo>
                          <a:pt x="98" y="1125"/>
                        </a:lnTo>
                        <a:lnTo>
                          <a:pt x="112" y="1138"/>
                        </a:lnTo>
                        <a:lnTo>
                          <a:pt x="126" y="1149"/>
                        </a:lnTo>
                        <a:lnTo>
                          <a:pt x="141" y="1160"/>
                        </a:lnTo>
                        <a:lnTo>
                          <a:pt x="159" y="1168"/>
                        </a:lnTo>
                        <a:lnTo>
                          <a:pt x="175" y="1175"/>
                        </a:lnTo>
                        <a:lnTo>
                          <a:pt x="194" y="1179"/>
                        </a:lnTo>
                        <a:lnTo>
                          <a:pt x="213" y="1181"/>
                        </a:lnTo>
                        <a:lnTo>
                          <a:pt x="232" y="1183"/>
                        </a:lnTo>
                        <a:lnTo>
                          <a:pt x="243" y="1183"/>
                        </a:lnTo>
                        <a:lnTo>
                          <a:pt x="253" y="1181"/>
                        </a:lnTo>
                        <a:lnTo>
                          <a:pt x="253" y="1183"/>
                        </a:lnTo>
                        <a:lnTo>
                          <a:pt x="279" y="1223"/>
                        </a:lnTo>
                        <a:lnTo>
                          <a:pt x="307" y="1257"/>
                        </a:lnTo>
                        <a:lnTo>
                          <a:pt x="339" y="1287"/>
                        </a:lnTo>
                        <a:lnTo>
                          <a:pt x="376" y="1313"/>
                        </a:lnTo>
                        <a:lnTo>
                          <a:pt x="415" y="1332"/>
                        </a:lnTo>
                        <a:lnTo>
                          <a:pt x="436" y="1340"/>
                        </a:lnTo>
                        <a:lnTo>
                          <a:pt x="457" y="1347"/>
                        </a:lnTo>
                        <a:lnTo>
                          <a:pt x="479" y="1353"/>
                        </a:lnTo>
                        <a:lnTo>
                          <a:pt x="500" y="1357"/>
                        </a:lnTo>
                        <a:lnTo>
                          <a:pt x="522" y="1358"/>
                        </a:lnTo>
                        <a:lnTo>
                          <a:pt x="544" y="1360"/>
                        </a:lnTo>
                        <a:lnTo>
                          <a:pt x="567" y="1358"/>
                        </a:lnTo>
                        <a:lnTo>
                          <a:pt x="590" y="1357"/>
                        </a:lnTo>
                        <a:lnTo>
                          <a:pt x="613" y="1353"/>
                        </a:lnTo>
                        <a:lnTo>
                          <a:pt x="635" y="1347"/>
                        </a:lnTo>
                        <a:lnTo>
                          <a:pt x="657" y="1340"/>
                        </a:lnTo>
                        <a:lnTo>
                          <a:pt x="677" y="1332"/>
                        </a:lnTo>
                        <a:lnTo>
                          <a:pt x="697" y="1321"/>
                        </a:lnTo>
                        <a:lnTo>
                          <a:pt x="718" y="1310"/>
                        </a:lnTo>
                        <a:lnTo>
                          <a:pt x="718" y="1310"/>
                        </a:lnTo>
                        <a:lnTo>
                          <a:pt x="740" y="1340"/>
                        </a:lnTo>
                        <a:lnTo>
                          <a:pt x="766" y="1368"/>
                        </a:lnTo>
                        <a:lnTo>
                          <a:pt x="793" y="1391"/>
                        </a:lnTo>
                        <a:lnTo>
                          <a:pt x="824" y="1410"/>
                        </a:lnTo>
                        <a:lnTo>
                          <a:pt x="855" y="1427"/>
                        </a:lnTo>
                        <a:lnTo>
                          <a:pt x="890" y="1438"/>
                        </a:lnTo>
                        <a:lnTo>
                          <a:pt x="925" y="1445"/>
                        </a:lnTo>
                        <a:lnTo>
                          <a:pt x="962" y="1447"/>
                        </a:lnTo>
                        <a:lnTo>
                          <a:pt x="986" y="1446"/>
                        </a:lnTo>
                        <a:lnTo>
                          <a:pt x="1010" y="1443"/>
                        </a:lnTo>
                        <a:lnTo>
                          <a:pt x="1032" y="1438"/>
                        </a:lnTo>
                        <a:lnTo>
                          <a:pt x="1055" y="1431"/>
                        </a:lnTo>
                        <a:lnTo>
                          <a:pt x="1077" y="1423"/>
                        </a:lnTo>
                        <a:lnTo>
                          <a:pt x="1098" y="1412"/>
                        </a:lnTo>
                        <a:lnTo>
                          <a:pt x="1118" y="1401"/>
                        </a:lnTo>
                        <a:lnTo>
                          <a:pt x="1137" y="1387"/>
                        </a:lnTo>
                        <a:lnTo>
                          <a:pt x="1155" y="1372"/>
                        </a:lnTo>
                        <a:lnTo>
                          <a:pt x="1172" y="1354"/>
                        </a:lnTo>
                        <a:lnTo>
                          <a:pt x="1188" y="1336"/>
                        </a:lnTo>
                        <a:lnTo>
                          <a:pt x="1202" y="1317"/>
                        </a:lnTo>
                        <a:lnTo>
                          <a:pt x="1215" y="1297"/>
                        </a:lnTo>
                        <a:lnTo>
                          <a:pt x="1226" y="1275"/>
                        </a:lnTo>
                        <a:lnTo>
                          <a:pt x="1236" y="1251"/>
                        </a:lnTo>
                        <a:lnTo>
                          <a:pt x="1244" y="1228"/>
                        </a:lnTo>
                        <a:lnTo>
                          <a:pt x="1244" y="1229"/>
                        </a:lnTo>
                        <a:lnTo>
                          <a:pt x="1275" y="1247"/>
                        </a:lnTo>
                        <a:lnTo>
                          <a:pt x="1308" y="1260"/>
                        </a:lnTo>
                        <a:lnTo>
                          <a:pt x="1342" y="1266"/>
                        </a:lnTo>
                        <a:lnTo>
                          <a:pt x="1378" y="1269"/>
                        </a:lnTo>
                        <a:lnTo>
                          <a:pt x="1403" y="1268"/>
                        </a:lnTo>
                        <a:lnTo>
                          <a:pt x="1428" y="1264"/>
                        </a:lnTo>
                        <a:lnTo>
                          <a:pt x="1452" y="1257"/>
                        </a:lnTo>
                        <a:lnTo>
                          <a:pt x="1475" y="1249"/>
                        </a:lnTo>
                        <a:lnTo>
                          <a:pt x="1497" y="1238"/>
                        </a:lnTo>
                        <a:lnTo>
                          <a:pt x="1518" y="1225"/>
                        </a:lnTo>
                        <a:lnTo>
                          <a:pt x="1537" y="1210"/>
                        </a:lnTo>
                        <a:lnTo>
                          <a:pt x="1555" y="1192"/>
                        </a:lnTo>
                        <a:lnTo>
                          <a:pt x="1571" y="1175"/>
                        </a:lnTo>
                        <a:lnTo>
                          <a:pt x="1585" y="1154"/>
                        </a:lnTo>
                        <a:lnTo>
                          <a:pt x="1598" y="1134"/>
                        </a:lnTo>
                        <a:lnTo>
                          <a:pt x="1609" y="1110"/>
                        </a:lnTo>
                        <a:lnTo>
                          <a:pt x="1618" y="1087"/>
                        </a:lnTo>
                        <a:lnTo>
                          <a:pt x="1624" y="1061"/>
                        </a:lnTo>
                        <a:lnTo>
                          <a:pt x="1628" y="1035"/>
                        </a:lnTo>
                        <a:lnTo>
                          <a:pt x="1629" y="1009"/>
                        </a:lnTo>
                        <a:lnTo>
                          <a:pt x="1628" y="1007"/>
                        </a:lnTo>
                        <a:lnTo>
                          <a:pt x="1655" y="1002"/>
                        </a:lnTo>
                        <a:lnTo>
                          <a:pt x="1681" y="994"/>
                        </a:lnTo>
                        <a:lnTo>
                          <a:pt x="1705" y="984"/>
                        </a:lnTo>
                        <a:lnTo>
                          <a:pt x="1729" y="972"/>
                        </a:lnTo>
                        <a:lnTo>
                          <a:pt x="1752" y="958"/>
                        </a:lnTo>
                        <a:lnTo>
                          <a:pt x="1772" y="942"/>
                        </a:lnTo>
                        <a:lnTo>
                          <a:pt x="1792" y="924"/>
                        </a:lnTo>
                        <a:lnTo>
                          <a:pt x="1810" y="905"/>
                        </a:lnTo>
                        <a:lnTo>
                          <a:pt x="1825" y="883"/>
                        </a:lnTo>
                        <a:lnTo>
                          <a:pt x="1841" y="861"/>
                        </a:lnTo>
                        <a:lnTo>
                          <a:pt x="1853" y="836"/>
                        </a:lnTo>
                        <a:lnTo>
                          <a:pt x="1863" y="812"/>
                        </a:lnTo>
                        <a:lnTo>
                          <a:pt x="1871" y="786"/>
                        </a:lnTo>
                        <a:lnTo>
                          <a:pt x="1877" y="758"/>
                        </a:lnTo>
                        <a:lnTo>
                          <a:pt x="1881" y="731"/>
                        </a:lnTo>
                        <a:lnTo>
                          <a:pt x="1882" y="702"/>
                        </a:lnTo>
                        <a:lnTo>
                          <a:pt x="1881" y="676"/>
                        </a:lnTo>
                        <a:lnTo>
                          <a:pt x="1878" y="651"/>
                        </a:lnTo>
                        <a:lnTo>
                          <a:pt x="1873" y="627"/>
                        </a:lnTo>
                        <a:lnTo>
                          <a:pt x="1867" y="602"/>
                        </a:lnTo>
                        <a:lnTo>
                          <a:pt x="1858" y="579"/>
                        </a:lnTo>
                        <a:lnTo>
                          <a:pt x="1848" y="557"/>
                        </a:lnTo>
                        <a:lnTo>
                          <a:pt x="1835" y="535"/>
                        </a:lnTo>
                        <a:lnTo>
                          <a:pt x="1822" y="514"/>
                        </a:lnTo>
                        <a:lnTo>
                          <a:pt x="1820" y="514"/>
                        </a:lnTo>
                        <a:lnTo>
                          <a:pt x="1829" y="491"/>
                        </a:lnTo>
                        <a:lnTo>
                          <a:pt x="1834" y="466"/>
                        </a:lnTo>
                        <a:lnTo>
                          <a:pt x="1838" y="442"/>
                        </a:lnTo>
                        <a:lnTo>
                          <a:pt x="1839" y="417"/>
                        </a:lnTo>
                        <a:lnTo>
                          <a:pt x="1838" y="396"/>
                        </a:lnTo>
                        <a:lnTo>
                          <a:pt x="1835" y="377"/>
                        </a:lnTo>
                        <a:lnTo>
                          <a:pt x="1832" y="357"/>
                        </a:lnTo>
                        <a:lnTo>
                          <a:pt x="1827" y="339"/>
                        </a:lnTo>
                        <a:lnTo>
                          <a:pt x="1820" y="320"/>
                        </a:lnTo>
                        <a:lnTo>
                          <a:pt x="1811" y="302"/>
                        </a:lnTo>
                        <a:lnTo>
                          <a:pt x="1803" y="285"/>
                        </a:lnTo>
                        <a:lnTo>
                          <a:pt x="1791" y="269"/>
                        </a:lnTo>
                        <a:lnTo>
                          <a:pt x="1766" y="240"/>
                        </a:lnTo>
                        <a:lnTo>
                          <a:pt x="1737" y="216"/>
                        </a:lnTo>
                        <a:lnTo>
                          <a:pt x="1720" y="206"/>
                        </a:lnTo>
                        <a:lnTo>
                          <a:pt x="1704" y="196"/>
                        </a:lnTo>
                        <a:lnTo>
                          <a:pt x="1686" y="190"/>
                        </a:lnTo>
                        <a:lnTo>
                          <a:pt x="1667" y="183"/>
                        </a:lnTo>
                        <a:lnTo>
                          <a:pt x="1669" y="183"/>
                        </a:lnTo>
                        <a:lnTo>
                          <a:pt x="1665" y="164"/>
                        </a:lnTo>
                        <a:lnTo>
                          <a:pt x="1658" y="144"/>
                        </a:lnTo>
                        <a:lnTo>
                          <a:pt x="1652" y="127"/>
                        </a:lnTo>
                        <a:lnTo>
                          <a:pt x="1643" y="110"/>
                        </a:lnTo>
                        <a:lnTo>
                          <a:pt x="1633" y="94"/>
                        </a:lnTo>
                        <a:lnTo>
                          <a:pt x="1622" y="79"/>
                        </a:lnTo>
                        <a:lnTo>
                          <a:pt x="1596" y="53"/>
                        </a:lnTo>
                        <a:lnTo>
                          <a:pt x="1581" y="40"/>
                        </a:lnTo>
                        <a:lnTo>
                          <a:pt x="1566" y="31"/>
                        </a:lnTo>
                        <a:lnTo>
                          <a:pt x="1550" y="21"/>
                        </a:lnTo>
                        <a:lnTo>
                          <a:pt x="1533" y="14"/>
                        </a:lnTo>
                        <a:lnTo>
                          <a:pt x="1516" y="9"/>
                        </a:lnTo>
                        <a:lnTo>
                          <a:pt x="1498" y="5"/>
                        </a:lnTo>
                        <a:lnTo>
                          <a:pt x="1479" y="2"/>
                        </a:lnTo>
                        <a:lnTo>
                          <a:pt x="1460" y="0"/>
                        </a:lnTo>
                        <a:lnTo>
                          <a:pt x="1437" y="2"/>
                        </a:lnTo>
                        <a:lnTo>
                          <a:pt x="1414" y="6"/>
                        </a:lnTo>
                        <a:lnTo>
                          <a:pt x="1393" y="13"/>
                        </a:lnTo>
                        <a:lnTo>
                          <a:pt x="1371" y="21"/>
                        </a:lnTo>
                        <a:lnTo>
                          <a:pt x="1351" y="32"/>
                        </a:lnTo>
                        <a:lnTo>
                          <a:pt x="1332" y="46"/>
                        </a:lnTo>
                        <a:lnTo>
                          <a:pt x="1316" y="61"/>
                        </a:lnTo>
                        <a:lnTo>
                          <a:pt x="1299" y="79"/>
                        </a:lnTo>
                        <a:lnTo>
                          <a:pt x="1299" y="79"/>
                        </a:lnTo>
                        <a:lnTo>
                          <a:pt x="1285" y="61"/>
                        </a:lnTo>
                        <a:lnTo>
                          <a:pt x="1269" y="46"/>
                        </a:lnTo>
                        <a:lnTo>
                          <a:pt x="1251" y="32"/>
                        </a:lnTo>
                        <a:lnTo>
                          <a:pt x="1232" y="21"/>
                        </a:lnTo>
                        <a:lnTo>
                          <a:pt x="1213" y="13"/>
                        </a:lnTo>
                        <a:lnTo>
                          <a:pt x="1192" y="6"/>
                        </a:lnTo>
                        <a:lnTo>
                          <a:pt x="1170" y="2"/>
                        </a:lnTo>
                        <a:lnTo>
                          <a:pt x="1149" y="0"/>
                        </a:lnTo>
                        <a:lnTo>
                          <a:pt x="1122" y="2"/>
                        </a:lnTo>
                        <a:lnTo>
                          <a:pt x="1096" y="9"/>
                        </a:lnTo>
                        <a:lnTo>
                          <a:pt x="1072" y="17"/>
                        </a:lnTo>
                        <a:lnTo>
                          <a:pt x="1049" y="31"/>
                        </a:lnTo>
                        <a:lnTo>
                          <a:pt x="1027" y="46"/>
                        </a:lnTo>
                        <a:lnTo>
                          <a:pt x="1008" y="65"/>
                        </a:lnTo>
                        <a:lnTo>
                          <a:pt x="992" y="87"/>
                        </a:lnTo>
                        <a:lnTo>
                          <a:pt x="978" y="110"/>
                        </a:lnTo>
                        <a:lnTo>
                          <a:pt x="979" y="114"/>
                        </a:lnTo>
                        <a:lnTo>
                          <a:pt x="962" y="98"/>
                        </a:lnTo>
                        <a:lnTo>
                          <a:pt x="944" y="84"/>
                        </a:lnTo>
                        <a:lnTo>
                          <a:pt x="924" y="72"/>
                        </a:lnTo>
                        <a:lnTo>
                          <a:pt x="903" y="62"/>
                        </a:lnTo>
                        <a:lnTo>
                          <a:pt x="883" y="54"/>
                        </a:lnTo>
                        <a:lnTo>
                          <a:pt x="862" y="48"/>
                        </a:lnTo>
                        <a:lnTo>
                          <a:pt x="839" y="46"/>
                        </a:lnTo>
                        <a:lnTo>
                          <a:pt x="816" y="44"/>
                        </a:lnTo>
                        <a:lnTo>
                          <a:pt x="785" y="47"/>
                        </a:lnTo>
                        <a:lnTo>
                          <a:pt x="753" y="54"/>
                        </a:lnTo>
                        <a:lnTo>
                          <a:pt x="724" y="64"/>
                        </a:lnTo>
                        <a:lnTo>
                          <a:pt x="696" y="79"/>
                        </a:lnTo>
                        <a:lnTo>
                          <a:pt x="671" y="98"/>
                        </a:lnTo>
                        <a:lnTo>
                          <a:pt x="647" y="120"/>
                        </a:lnTo>
                        <a:lnTo>
                          <a:pt x="626" y="144"/>
                        </a:lnTo>
                        <a:lnTo>
                          <a:pt x="610" y="173"/>
                        </a:lnTo>
                        <a:lnTo>
                          <a:pt x="610" y="174"/>
                        </a:lnTo>
                        <a:lnTo>
                          <a:pt x="575" y="157"/>
                        </a:lnTo>
                        <a:lnTo>
                          <a:pt x="538" y="143"/>
                        </a:lnTo>
                        <a:lnTo>
                          <a:pt x="500" y="135"/>
                        </a:lnTo>
                        <a:lnTo>
                          <a:pt x="481" y="133"/>
                        </a:lnTo>
                        <a:lnTo>
                          <a:pt x="461" y="132"/>
                        </a:lnTo>
                        <a:lnTo>
                          <a:pt x="430" y="133"/>
                        </a:lnTo>
                        <a:lnTo>
                          <a:pt x="401" y="139"/>
                        </a:lnTo>
                        <a:lnTo>
                          <a:pt x="374" y="146"/>
                        </a:lnTo>
                        <a:lnTo>
                          <a:pt x="347" y="157"/>
                        </a:lnTo>
                        <a:lnTo>
                          <a:pt x="322" y="169"/>
                        </a:lnTo>
                        <a:lnTo>
                          <a:pt x="296" y="185"/>
                        </a:lnTo>
                        <a:lnTo>
                          <a:pt x="275" y="202"/>
                        </a:lnTo>
                        <a:lnTo>
                          <a:pt x="253" y="222"/>
                        </a:lnTo>
                        <a:lnTo>
                          <a:pt x="234" y="244"/>
                        </a:lnTo>
                        <a:lnTo>
                          <a:pt x="218" y="268"/>
                        </a:lnTo>
                        <a:lnTo>
                          <a:pt x="203" y="294"/>
                        </a:lnTo>
                        <a:lnTo>
                          <a:pt x="190" y="321"/>
                        </a:lnTo>
                        <a:lnTo>
                          <a:pt x="180" y="348"/>
                        </a:lnTo>
                        <a:lnTo>
                          <a:pt x="174" y="379"/>
                        </a:lnTo>
                        <a:lnTo>
                          <a:pt x="169" y="409"/>
                        </a:lnTo>
                        <a:lnTo>
                          <a:pt x="167" y="440"/>
                        </a:lnTo>
                        <a:lnTo>
                          <a:pt x="167" y="461"/>
                        </a:lnTo>
                        <a:lnTo>
                          <a:pt x="170" y="481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79" name="Freeform 35"/>
                  <p:cNvSpPr>
                    <a:spLocks/>
                  </p:cNvSpPr>
                  <p:nvPr/>
                </p:nvSpPr>
                <p:spPr bwMode="auto">
                  <a:xfrm>
                    <a:off x="3728" y="1388"/>
                    <a:ext cx="55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13"/>
                      </a:cxn>
                      <a:cxn ang="0">
                        <a:pos x="47" y="21"/>
                      </a:cxn>
                      <a:cxn ang="0">
                        <a:pos x="71" y="26"/>
                      </a:cxn>
                      <a:cxn ang="0">
                        <a:pos x="96" y="28"/>
                      </a:cxn>
                      <a:cxn ang="0">
                        <a:pos x="103" y="28"/>
                      </a:cxn>
                      <a:cxn ang="0">
                        <a:pos x="110" y="26"/>
                      </a:cxn>
                    </a:cxnLst>
                    <a:rect l="0" t="0" r="r" b="b"/>
                    <a:pathLst>
                      <a:path w="110" h="28">
                        <a:moveTo>
                          <a:pt x="0" y="0"/>
                        </a:moveTo>
                        <a:lnTo>
                          <a:pt x="23" y="13"/>
                        </a:lnTo>
                        <a:lnTo>
                          <a:pt x="47" y="21"/>
                        </a:lnTo>
                        <a:lnTo>
                          <a:pt x="71" y="26"/>
                        </a:lnTo>
                        <a:lnTo>
                          <a:pt x="96" y="28"/>
                        </a:lnTo>
                        <a:lnTo>
                          <a:pt x="103" y="28"/>
                        </a:lnTo>
                        <a:lnTo>
                          <a:pt x="110" y="2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80" name="Freeform 36"/>
                  <p:cNvSpPr>
                    <a:spLocks/>
                  </p:cNvSpPr>
                  <p:nvPr/>
                </p:nvSpPr>
                <p:spPr bwMode="auto">
                  <a:xfrm>
                    <a:off x="3807" y="1547"/>
                    <a:ext cx="25" cy="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26" y="7"/>
                      </a:cxn>
                      <a:cxn ang="0">
                        <a:pos x="50" y="0"/>
                      </a:cxn>
                    </a:cxnLst>
                    <a:rect l="0" t="0" r="r" b="b"/>
                    <a:pathLst>
                      <a:path w="50" h="12">
                        <a:moveTo>
                          <a:pt x="0" y="12"/>
                        </a:moveTo>
                        <a:lnTo>
                          <a:pt x="26" y="7"/>
                        </a:lnTo>
                        <a:lnTo>
                          <a:pt x="5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81" name="Freeform 37"/>
                  <p:cNvSpPr>
                    <a:spLocks/>
                  </p:cNvSpPr>
                  <p:nvPr/>
                </p:nvSpPr>
                <p:spPr bwMode="auto">
                  <a:xfrm>
                    <a:off x="4025" y="1588"/>
                    <a:ext cx="14" cy="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31"/>
                      </a:cxn>
                      <a:cxn ang="0">
                        <a:pos x="30" y="59"/>
                      </a:cxn>
                    </a:cxnLst>
                    <a:rect l="0" t="0" r="r" b="b"/>
                    <a:pathLst>
                      <a:path w="30" h="59">
                        <a:moveTo>
                          <a:pt x="0" y="0"/>
                        </a:moveTo>
                        <a:lnTo>
                          <a:pt x="13" y="31"/>
                        </a:lnTo>
                        <a:lnTo>
                          <a:pt x="30" y="5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82" name="Freeform 38"/>
                  <p:cNvSpPr>
                    <a:spLocks/>
                  </p:cNvSpPr>
                  <p:nvPr/>
                </p:nvSpPr>
                <p:spPr bwMode="auto">
                  <a:xfrm>
                    <a:off x="4302" y="1544"/>
                    <a:ext cx="6" cy="33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7" y="33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64">
                        <a:moveTo>
                          <a:pt x="0" y="64"/>
                        </a:moveTo>
                        <a:lnTo>
                          <a:pt x="7" y="33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83" name="Freeform 39"/>
                  <p:cNvSpPr>
                    <a:spLocks/>
                  </p:cNvSpPr>
                  <p:nvPr/>
                </p:nvSpPr>
                <p:spPr bwMode="auto">
                  <a:xfrm>
                    <a:off x="4424" y="1347"/>
                    <a:ext cx="71" cy="120"/>
                  </a:xfrm>
                  <a:custGeom>
                    <a:avLst/>
                    <a:gdLst/>
                    <a:ahLst/>
                    <a:cxnLst>
                      <a:cxn ang="0">
                        <a:pos x="141" y="240"/>
                      </a:cxn>
                      <a:cxn ang="0">
                        <a:pos x="141" y="238"/>
                      </a:cxn>
                      <a:cxn ang="0">
                        <a:pos x="141" y="237"/>
                      </a:cxn>
                      <a:cxn ang="0">
                        <a:pos x="141" y="218"/>
                      </a:cxn>
                      <a:cxn ang="0">
                        <a:pos x="139" y="200"/>
                      </a:cxn>
                      <a:cxn ang="0">
                        <a:pos x="131" y="163"/>
                      </a:cxn>
                      <a:cxn ang="0">
                        <a:pos x="120" y="129"/>
                      </a:cxn>
                      <a:cxn ang="0">
                        <a:pos x="103" y="97"/>
                      </a:cxn>
                      <a:cxn ang="0">
                        <a:pos x="82" y="67"/>
                      </a:cxn>
                      <a:cxn ang="0">
                        <a:pos x="58" y="41"/>
                      </a:cxn>
                      <a:cxn ang="0">
                        <a:pos x="30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1" h="240">
                        <a:moveTo>
                          <a:pt x="141" y="240"/>
                        </a:moveTo>
                        <a:lnTo>
                          <a:pt x="141" y="238"/>
                        </a:lnTo>
                        <a:lnTo>
                          <a:pt x="141" y="237"/>
                        </a:lnTo>
                        <a:lnTo>
                          <a:pt x="141" y="218"/>
                        </a:lnTo>
                        <a:lnTo>
                          <a:pt x="139" y="200"/>
                        </a:lnTo>
                        <a:lnTo>
                          <a:pt x="131" y="163"/>
                        </a:lnTo>
                        <a:lnTo>
                          <a:pt x="120" y="129"/>
                        </a:lnTo>
                        <a:lnTo>
                          <a:pt x="103" y="97"/>
                        </a:lnTo>
                        <a:lnTo>
                          <a:pt x="82" y="67"/>
                        </a:lnTo>
                        <a:lnTo>
                          <a:pt x="58" y="41"/>
                        </a:lnTo>
                        <a:lnTo>
                          <a:pt x="30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84" name="Freeform 40"/>
                  <p:cNvSpPr>
                    <a:spLocks/>
                  </p:cNvSpPr>
                  <p:nvPr/>
                </p:nvSpPr>
                <p:spPr bwMode="auto">
                  <a:xfrm>
                    <a:off x="4559" y="1220"/>
                    <a:ext cx="32" cy="44"/>
                  </a:xfrm>
                  <a:custGeom>
                    <a:avLst/>
                    <a:gdLst/>
                    <a:ahLst/>
                    <a:cxnLst>
                      <a:cxn ang="0">
                        <a:pos x="0" y="89"/>
                      </a:cxn>
                      <a:cxn ang="0">
                        <a:pos x="20" y="70"/>
                      </a:cxn>
                      <a:cxn ang="0">
                        <a:pos x="37" y="48"/>
                      </a:cxn>
                      <a:cxn ang="0">
                        <a:pos x="52" y="25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63" h="89">
                        <a:moveTo>
                          <a:pt x="0" y="89"/>
                        </a:moveTo>
                        <a:lnTo>
                          <a:pt x="20" y="70"/>
                        </a:lnTo>
                        <a:lnTo>
                          <a:pt x="37" y="48"/>
                        </a:lnTo>
                        <a:lnTo>
                          <a:pt x="52" y="25"/>
                        </a:lnTo>
                        <a:lnTo>
                          <a:pt x="6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85" name="Freeform 41"/>
                  <p:cNvSpPr>
                    <a:spLocks/>
                  </p:cNvSpPr>
                  <p:nvPr/>
                </p:nvSpPr>
                <p:spPr bwMode="auto">
                  <a:xfrm>
                    <a:off x="4515" y="1054"/>
                    <a:ext cx="2" cy="20"/>
                  </a:xfrm>
                  <a:custGeom>
                    <a:avLst/>
                    <a:gdLst/>
                    <a:ahLst/>
                    <a:cxnLst>
                      <a:cxn ang="0">
                        <a:pos x="3" y="41"/>
                      </a:cxn>
                      <a:cxn ang="0">
                        <a:pos x="3" y="39"/>
                      </a:cxn>
                      <a:cxn ang="0">
                        <a:pos x="3" y="38"/>
                      </a:cxn>
                      <a:cxn ang="0">
                        <a:pos x="2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" h="41">
                        <a:moveTo>
                          <a:pt x="3" y="41"/>
                        </a:moveTo>
                        <a:lnTo>
                          <a:pt x="3" y="39"/>
                        </a:lnTo>
                        <a:lnTo>
                          <a:pt x="3" y="38"/>
                        </a:lnTo>
                        <a:lnTo>
                          <a:pt x="2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86" name="Freeform 42"/>
                  <p:cNvSpPr>
                    <a:spLocks/>
                  </p:cNvSpPr>
                  <p:nvPr/>
                </p:nvSpPr>
                <p:spPr bwMode="auto">
                  <a:xfrm>
                    <a:off x="4314" y="1002"/>
                    <a:ext cx="16" cy="2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23" y="12"/>
                      </a:cxn>
                      <a:cxn ang="0">
                        <a:pos x="16" y="26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33" h="53">
                        <a:moveTo>
                          <a:pt x="33" y="0"/>
                        </a:moveTo>
                        <a:lnTo>
                          <a:pt x="23" y="12"/>
                        </a:lnTo>
                        <a:lnTo>
                          <a:pt x="16" y="26"/>
                        </a:lnTo>
                        <a:lnTo>
                          <a:pt x="0" y="5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87" name="Freeform 43"/>
                  <p:cNvSpPr>
                    <a:spLocks/>
                  </p:cNvSpPr>
                  <p:nvPr/>
                </p:nvSpPr>
                <p:spPr bwMode="auto">
                  <a:xfrm>
                    <a:off x="4162" y="1018"/>
                    <a:ext cx="8" cy="23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6" y="23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15" h="47">
                        <a:moveTo>
                          <a:pt x="15" y="0"/>
                        </a:moveTo>
                        <a:lnTo>
                          <a:pt x="6" y="23"/>
                        </a:lnTo>
                        <a:lnTo>
                          <a:pt x="0" y="4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88" name="Freeform 44"/>
                  <p:cNvSpPr>
                    <a:spLocks/>
                  </p:cNvSpPr>
                  <p:nvPr/>
                </p:nvSpPr>
                <p:spPr bwMode="auto">
                  <a:xfrm>
                    <a:off x="3986" y="1050"/>
                    <a:ext cx="28" cy="22"/>
                  </a:xfrm>
                  <a:custGeom>
                    <a:avLst/>
                    <a:gdLst/>
                    <a:ahLst/>
                    <a:cxnLst>
                      <a:cxn ang="0">
                        <a:pos x="57" y="46"/>
                      </a:cxn>
                      <a:cxn ang="0">
                        <a:pos x="29" y="2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7" h="46">
                        <a:moveTo>
                          <a:pt x="57" y="46"/>
                        </a:moveTo>
                        <a:lnTo>
                          <a:pt x="29" y="2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89" name="Freeform 45"/>
                  <p:cNvSpPr>
                    <a:spLocks/>
                  </p:cNvSpPr>
                  <p:nvPr/>
                </p:nvSpPr>
                <p:spPr bwMode="auto">
                  <a:xfrm>
                    <a:off x="3765" y="1203"/>
                    <a:ext cx="6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5"/>
                      </a:cxn>
                      <a:cxn ang="0">
                        <a:pos x="10" y="48"/>
                      </a:cxn>
                    </a:cxnLst>
                    <a:rect l="0" t="0" r="r" b="b"/>
                    <a:pathLst>
                      <a:path w="10" h="48">
                        <a:moveTo>
                          <a:pt x="0" y="0"/>
                        </a:moveTo>
                        <a:lnTo>
                          <a:pt x="4" y="25"/>
                        </a:lnTo>
                        <a:lnTo>
                          <a:pt x="10" y="4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9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3539" y="1379"/>
                    <a:ext cx="158" cy="121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91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434" y="1428"/>
                    <a:ext cx="105" cy="81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92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380" y="1466"/>
                    <a:ext cx="52" cy="40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1793" name="Rectangle 49"/>
                <p:cNvSpPr>
                  <a:spLocks noChangeArrowheads="1"/>
                </p:cNvSpPr>
                <p:nvPr/>
              </p:nvSpPr>
              <p:spPr bwMode="auto">
                <a:xfrm>
                  <a:off x="4508" y="1169"/>
                  <a:ext cx="351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Speech </a:t>
                  </a:r>
                  <a:endParaRPr lang="en-GB" sz="1800"/>
                </a:p>
              </p:txBody>
            </p:sp>
            <p:sp>
              <p:nvSpPr>
                <p:cNvPr id="671794" name="Rectangle 50"/>
                <p:cNvSpPr>
                  <a:spLocks noChangeArrowheads="1"/>
                </p:cNvSpPr>
                <p:nvPr/>
              </p:nvSpPr>
              <p:spPr bwMode="auto">
                <a:xfrm>
                  <a:off x="4443" y="1274"/>
                  <a:ext cx="49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Component</a:t>
                  </a:r>
                  <a:endParaRPr lang="en-GB" sz="1800"/>
                </a:p>
              </p:txBody>
            </p:sp>
            <p:sp>
              <p:nvSpPr>
                <p:cNvPr id="671795" name="Rectangle 51"/>
                <p:cNvSpPr>
                  <a:spLocks noChangeArrowheads="1"/>
                </p:cNvSpPr>
                <p:nvPr/>
              </p:nvSpPr>
              <p:spPr bwMode="auto">
                <a:xfrm>
                  <a:off x="4554" y="1481"/>
                  <a:ext cx="20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Java</a:t>
                  </a:r>
                  <a:endParaRPr lang="en-GB" sz="1800"/>
                </a:p>
              </p:txBody>
            </p:sp>
          </p:grpSp>
          <p:grpSp>
            <p:nvGrpSpPr>
              <p:cNvPr id="9" name="Group 52"/>
              <p:cNvGrpSpPr>
                <a:grpSpLocks/>
              </p:cNvGrpSpPr>
              <p:nvPr/>
            </p:nvGrpSpPr>
            <p:grpSpPr bwMode="auto">
              <a:xfrm>
                <a:off x="4973" y="2213"/>
                <a:ext cx="787" cy="681"/>
                <a:chOff x="4973" y="2213"/>
                <a:chExt cx="787" cy="681"/>
              </a:xfrm>
            </p:grpSpPr>
            <p:grpSp>
              <p:nvGrpSpPr>
                <p:cNvPr id="10" name="Group 53"/>
                <p:cNvGrpSpPr>
                  <a:grpSpLocks/>
                </p:cNvGrpSpPr>
                <p:nvPr/>
              </p:nvGrpSpPr>
              <p:grpSpPr bwMode="auto">
                <a:xfrm>
                  <a:off x="4973" y="2213"/>
                  <a:ext cx="787" cy="681"/>
                  <a:chOff x="4548" y="2288"/>
                  <a:chExt cx="984" cy="779"/>
                </a:xfrm>
              </p:grpSpPr>
              <p:sp>
                <p:nvSpPr>
                  <p:cNvPr id="671798" name="Freeform 54"/>
                  <p:cNvSpPr>
                    <a:spLocks/>
                  </p:cNvSpPr>
                  <p:nvPr/>
                </p:nvSpPr>
                <p:spPr bwMode="auto">
                  <a:xfrm>
                    <a:off x="4591" y="2344"/>
                    <a:ext cx="941" cy="723"/>
                  </a:xfrm>
                  <a:custGeom>
                    <a:avLst/>
                    <a:gdLst/>
                    <a:ahLst/>
                    <a:cxnLst>
                      <a:cxn ang="0">
                        <a:pos x="117" y="494"/>
                      </a:cxn>
                      <a:cxn ang="0">
                        <a:pos x="49" y="545"/>
                      </a:cxn>
                      <a:cxn ang="0">
                        <a:pos x="12" y="607"/>
                      </a:cxn>
                      <a:cxn ang="0">
                        <a:pos x="0" y="679"/>
                      </a:cxn>
                      <a:cxn ang="0">
                        <a:pos x="25" y="778"/>
                      </a:cxn>
                      <a:cxn ang="0">
                        <a:pos x="93" y="850"/>
                      </a:cxn>
                      <a:cxn ang="0">
                        <a:pos x="62" y="894"/>
                      </a:cxn>
                      <a:cxn ang="0">
                        <a:pos x="43" y="965"/>
                      </a:cxn>
                      <a:cxn ang="0">
                        <a:pos x="50" y="1042"/>
                      </a:cxn>
                      <a:cxn ang="0">
                        <a:pos x="84" y="1109"/>
                      </a:cxn>
                      <a:cxn ang="0">
                        <a:pos x="140" y="1159"/>
                      </a:cxn>
                      <a:cxn ang="0">
                        <a:pos x="212" y="1181"/>
                      </a:cxn>
                      <a:cxn ang="0">
                        <a:pos x="252" y="1182"/>
                      </a:cxn>
                      <a:cxn ang="0">
                        <a:pos x="375" y="1312"/>
                      </a:cxn>
                      <a:cxn ang="0">
                        <a:pos x="478" y="1352"/>
                      </a:cxn>
                      <a:cxn ang="0">
                        <a:pos x="566" y="1357"/>
                      </a:cxn>
                      <a:cxn ang="0">
                        <a:pos x="656" y="1339"/>
                      </a:cxn>
                      <a:cxn ang="0">
                        <a:pos x="717" y="1309"/>
                      </a:cxn>
                      <a:cxn ang="0">
                        <a:pos x="823" y="1409"/>
                      </a:cxn>
                      <a:cxn ang="0">
                        <a:pos x="961" y="1446"/>
                      </a:cxn>
                      <a:cxn ang="0">
                        <a:pos x="1054" y="1430"/>
                      </a:cxn>
                      <a:cxn ang="0">
                        <a:pos x="1136" y="1386"/>
                      </a:cxn>
                      <a:cxn ang="0">
                        <a:pos x="1201" y="1316"/>
                      </a:cxn>
                      <a:cxn ang="0">
                        <a:pos x="1243" y="1227"/>
                      </a:cxn>
                      <a:cxn ang="0">
                        <a:pos x="1341" y="1266"/>
                      </a:cxn>
                      <a:cxn ang="0">
                        <a:pos x="1451" y="1256"/>
                      </a:cxn>
                      <a:cxn ang="0">
                        <a:pos x="1536" y="1209"/>
                      </a:cxn>
                      <a:cxn ang="0">
                        <a:pos x="1597" y="1133"/>
                      </a:cxn>
                      <a:cxn ang="0">
                        <a:pos x="1627" y="1034"/>
                      </a:cxn>
                      <a:cxn ang="0">
                        <a:pos x="1680" y="993"/>
                      </a:cxn>
                      <a:cxn ang="0">
                        <a:pos x="1771" y="941"/>
                      </a:cxn>
                      <a:cxn ang="0">
                        <a:pos x="1840" y="860"/>
                      </a:cxn>
                      <a:cxn ang="0">
                        <a:pos x="1876" y="757"/>
                      </a:cxn>
                      <a:cxn ang="0">
                        <a:pos x="1878" y="650"/>
                      </a:cxn>
                      <a:cxn ang="0">
                        <a:pos x="1847" y="556"/>
                      </a:cxn>
                      <a:cxn ang="0">
                        <a:pos x="1828" y="490"/>
                      </a:cxn>
                      <a:cxn ang="0">
                        <a:pos x="1837" y="396"/>
                      </a:cxn>
                      <a:cxn ang="0">
                        <a:pos x="1819" y="319"/>
                      </a:cxn>
                      <a:cxn ang="0">
                        <a:pos x="1765" y="239"/>
                      </a:cxn>
                      <a:cxn ang="0">
                        <a:pos x="1685" y="189"/>
                      </a:cxn>
                      <a:cxn ang="0">
                        <a:pos x="1657" y="143"/>
                      </a:cxn>
                      <a:cxn ang="0">
                        <a:pos x="1621" y="78"/>
                      </a:cxn>
                      <a:cxn ang="0">
                        <a:pos x="1549" y="20"/>
                      </a:cxn>
                      <a:cxn ang="0">
                        <a:pos x="1478" y="1"/>
                      </a:cxn>
                      <a:cxn ang="0">
                        <a:pos x="1392" y="12"/>
                      </a:cxn>
                      <a:cxn ang="0">
                        <a:pos x="1315" y="60"/>
                      </a:cxn>
                      <a:cxn ang="0">
                        <a:pos x="1268" y="45"/>
                      </a:cxn>
                      <a:cxn ang="0">
                        <a:pos x="1191" y="5"/>
                      </a:cxn>
                      <a:cxn ang="0">
                        <a:pos x="1095" y="8"/>
                      </a:cxn>
                      <a:cxn ang="0">
                        <a:pos x="1007" y="64"/>
                      </a:cxn>
                      <a:cxn ang="0">
                        <a:pos x="961" y="97"/>
                      </a:cxn>
                      <a:cxn ang="0">
                        <a:pos x="882" y="53"/>
                      </a:cxn>
                      <a:cxn ang="0">
                        <a:pos x="784" y="46"/>
                      </a:cxn>
                      <a:cxn ang="0">
                        <a:pos x="670" y="97"/>
                      </a:cxn>
                      <a:cxn ang="0">
                        <a:pos x="609" y="174"/>
                      </a:cxn>
                      <a:cxn ang="0">
                        <a:pos x="480" y="132"/>
                      </a:cxn>
                      <a:cxn ang="0">
                        <a:pos x="373" y="145"/>
                      </a:cxn>
                      <a:cxn ang="0">
                        <a:pos x="274" y="201"/>
                      </a:cxn>
                      <a:cxn ang="0">
                        <a:pos x="202" y="293"/>
                      </a:cxn>
                      <a:cxn ang="0">
                        <a:pos x="168" y="408"/>
                      </a:cxn>
                    </a:cxnLst>
                    <a:rect l="0" t="0" r="r" b="b"/>
                    <a:pathLst>
                      <a:path w="1881" h="1446">
                        <a:moveTo>
                          <a:pt x="169" y="480"/>
                        </a:moveTo>
                        <a:lnTo>
                          <a:pt x="151" y="483"/>
                        </a:lnTo>
                        <a:lnTo>
                          <a:pt x="134" y="487"/>
                        </a:lnTo>
                        <a:lnTo>
                          <a:pt x="117" y="494"/>
                        </a:lnTo>
                        <a:lnTo>
                          <a:pt x="102" y="502"/>
                        </a:lnTo>
                        <a:lnTo>
                          <a:pt x="87" y="511"/>
                        </a:lnTo>
                        <a:lnTo>
                          <a:pt x="73" y="522"/>
                        </a:lnTo>
                        <a:lnTo>
                          <a:pt x="49" y="545"/>
                        </a:lnTo>
                        <a:lnTo>
                          <a:pt x="37" y="559"/>
                        </a:lnTo>
                        <a:lnTo>
                          <a:pt x="27" y="574"/>
                        </a:lnTo>
                        <a:lnTo>
                          <a:pt x="20" y="590"/>
                        </a:lnTo>
                        <a:lnTo>
                          <a:pt x="12" y="607"/>
                        </a:lnTo>
                        <a:lnTo>
                          <a:pt x="7" y="623"/>
                        </a:lnTo>
                        <a:lnTo>
                          <a:pt x="3" y="642"/>
                        </a:lnTo>
                        <a:lnTo>
                          <a:pt x="1" y="660"/>
                        </a:lnTo>
                        <a:lnTo>
                          <a:pt x="0" y="679"/>
                        </a:lnTo>
                        <a:lnTo>
                          <a:pt x="1" y="705"/>
                        </a:lnTo>
                        <a:lnTo>
                          <a:pt x="6" y="730"/>
                        </a:lnTo>
                        <a:lnTo>
                          <a:pt x="13" y="754"/>
                        </a:lnTo>
                        <a:lnTo>
                          <a:pt x="25" y="778"/>
                        </a:lnTo>
                        <a:lnTo>
                          <a:pt x="37" y="800"/>
                        </a:lnTo>
                        <a:lnTo>
                          <a:pt x="54" y="819"/>
                        </a:lnTo>
                        <a:lnTo>
                          <a:pt x="73" y="835"/>
                        </a:lnTo>
                        <a:lnTo>
                          <a:pt x="93" y="850"/>
                        </a:lnTo>
                        <a:lnTo>
                          <a:pt x="92" y="848"/>
                        </a:lnTo>
                        <a:lnTo>
                          <a:pt x="80" y="863"/>
                        </a:lnTo>
                        <a:lnTo>
                          <a:pt x="70" y="878"/>
                        </a:lnTo>
                        <a:lnTo>
                          <a:pt x="62" y="894"/>
                        </a:lnTo>
                        <a:lnTo>
                          <a:pt x="54" y="911"/>
                        </a:lnTo>
                        <a:lnTo>
                          <a:pt x="49" y="928"/>
                        </a:lnTo>
                        <a:lnTo>
                          <a:pt x="45" y="946"/>
                        </a:lnTo>
                        <a:lnTo>
                          <a:pt x="43" y="965"/>
                        </a:lnTo>
                        <a:lnTo>
                          <a:pt x="41" y="983"/>
                        </a:lnTo>
                        <a:lnTo>
                          <a:pt x="43" y="1004"/>
                        </a:lnTo>
                        <a:lnTo>
                          <a:pt x="45" y="1023"/>
                        </a:lnTo>
                        <a:lnTo>
                          <a:pt x="50" y="1042"/>
                        </a:lnTo>
                        <a:lnTo>
                          <a:pt x="56" y="1060"/>
                        </a:lnTo>
                        <a:lnTo>
                          <a:pt x="64" y="1078"/>
                        </a:lnTo>
                        <a:lnTo>
                          <a:pt x="74" y="1094"/>
                        </a:lnTo>
                        <a:lnTo>
                          <a:pt x="84" y="1109"/>
                        </a:lnTo>
                        <a:lnTo>
                          <a:pt x="97" y="1124"/>
                        </a:lnTo>
                        <a:lnTo>
                          <a:pt x="111" y="1137"/>
                        </a:lnTo>
                        <a:lnTo>
                          <a:pt x="125" y="1148"/>
                        </a:lnTo>
                        <a:lnTo>
                          <a:pt x="140" y="1159"/>
                        </a:lnTo>
                        <a:lnTo>
                          <a:pt x="158" y="1167"/>
                        </a:lnTo>
                        <a:lnTo>
                          <a:pt x="174" y="1174"/>
                        </a:lnTo>
                        <a:lnTo>
                          <a:pt x="193" y="1178"/>
                        </a:lnTo>
                        <a:lnTo>
                          <a:pt x="212" y="1181"/>
                        </a:lnTo>
                        <a:lnTo>
                          <a:pt x="231" y="1182"/>
                        </a:lnTo>
                        <a:lnTo>
                          <a:pt x="242" y="1182"/>
                        </a:lnTo>
                        <a:lnTo>
                          <a:pt x="252" y="1181"/>
                        </a:lnTo>
                        <a:lnTo>
                          <a:pt x="252" y="1182"/>
                        </a:lnTo>
                        <a:lnTo>
                          <a:pt x="278" y="1222"/>
                        </a:lnTo>
                        <a:lnTo>
                          <a:pt x="306" y="1256"/>
                        </a:lnTo>
                        <a:lnTo>
                          <a:pt x="338" y="1286"/>
                        </a:lnTo>
                        <a:lnTo>
                          <a:pt x="375" y="1312"/>
                        </a:lnTo>
                        <a:lnTo>
                          <a:pt x="414" y="1331"/>
                        </a:lnTo>
                        <a:lnTo>
                          <a:pt x="435" y="1339"/>
                        </a:lnTo>
                        <a:lnTo>
                          <a:pt x="456" y="1346"/>
                        </a:lnTo>
                        <a:lnTo>
                          <a:pt x="478" y="1352"/>
                        </a:lnTo>
                        <a:lnTo>
                          <a:pt x="499" y="1356"/>
                        </a:lnTo>
                        <a:lnTo>
                          <a:pt x="521" y="1357"/>
                        </a:lnTo>
                        <a:lnTo>
                          <a:pt x="543" y="1359"/>
                        </a:lnTo>
                        <a:lnTo>
                          <a:pt x="566" y="1357"/>
                        </a:lnTo>
                        <a:lnTo>
                          <a:pt x="589" y="1356"/>
                        </a:lnTo>
                        <a:lnTo>
                          <a:pt x="612" y="1352"/>
                        </a:lnTo>
                        <a:lnTo>
                          <a:pt x="634" y="1346"/>
                        </a:lnTo>
                        <a:lnTo>
                          <a:pt x="656" y="1339"/>
                        </a:lnTo>
                        <a:lnTo>
                          <a:pt x="676" y="1331"/>
                        </a:lnTo>
                        <a:lnTo>
                          <a:pt x="696" y="1320"/>
                        </a:lnTo>
                        <a:lnTo>
                          <a:pt x="717" y="1309"/>
                        </a:lnTo>
                        <a:lnTo>
                          <a:pt x="717" y="1309"/>
                        </a:lnTo>
                        <a:lnTo>
                          <a:pt x="739" y="1339"/>
                        </a:lnTo>
                        <a:lnTo>
                          <a:pt x="765" y="1367"/>
                        </a:lnTo>
                        <a:lnTo>
                          <a:pt x="792" y="1390"/>
                        </a:lnTo>
                        <a:lnTo>
                          <a:pt x="823" y="1409"/>
                        </a:lnTo>
                        <a:lnTo>
                          <a:pt x="854" y="1426"/>
                        </a:lnTo>
                        <a:lnTo>
                          <a:pt x="889" y="1437"/>
                        </a:lnTo>
                        <a:lnTo>
                          <a:pt x="924" y="1444"/>
                        </a:lnTo>
                        <a:lnTo>
                          <a:pt x="961" y="1446"/>
                        </a:lnTo>
                        <a:lnTo>
                          <a:pt x="985" y="1445"/>
                        </a:lnTo>
                        <a:lnTo>
                          <a:pt x="1009" y="1442"/>
                        </a:lnTo>
                        <a:lnTo>
                          <a:pt x="1031" y="1437"/>
                        </a:lnTo>
                        <a:lnTo>
                          <a:pt x="1054" y="1430"/>
                        </a:lnTo>
                        <a:lnTo>
                          <a:pt x="1076" y="1422"/>
                        </a:lnTo>
                        <a:lnTo>
                          <a:pt x="1097" y="1411"/>
                        </a:lnTo>
                        <a:lnTo>
                          <a:pt x="1117" y="1400"/>
                        </a:lnTo>
                        <a:lnTo>
                          <a:pt x="1136" y="1386"/>
                        </a:lnTo>
                        <a:lnTo>
                          <a:pt x="1154" y="1371"/>
                        </a:lnTo>
                        <a:lnTo>
                          <a:pt x="1171" y="1353"/>
                        </a:lnTo>
                        <a:lnTo>
                          <a:pt x="1187" y="1335"/>
                        </a:lnTo>
                        <a:lnTo>
                          <a:pt x="1201" y="1316"/>
                        </a:lnTo>
                        <a:lnTo>
                          <a:pt x="1214" y="1296"/>
                        </a:lnTo>
                        <a:lnTo>
                          <a:pt x="1225" y="1274"/>
                        </a:lnTo>
                        <a:lnTo>
                          <a:pt x="1235" y="1250"/>
                        </a:lnTo>
                        <a:lnTo>
                          <a:pt x="1243" y="1227"/>
                        </a:lnTo>
                        <a:lnTo>
                          <a:pt x="1243" y="1229"/>
                        </a:lnTo>
                        <a:lnTo>
                          <a:pt x="1274" y="1246"/>
                        </a:lnTo>
                        <a:lnTo>
                          <a:pt x="1307" y="1259"/>
                        </a:lnTo>
                        <a:lnTo>
                          <a:pt x="1341" y="1266"/>
                        </a:lnTo>
                        <a:lnTo>
                          <a:pt x="1377" y="1268"/>
                        </a:lnTo>
                        <a:lnTo>
                          <a:pt x="1402" y="1267"/>
                        </a:lnTo>
                        <a:lnTo>
                          <a:pt x="1427" y="1263"/>
                        </a:lnTo>
                        <a:lnTo>
                          <a:pt x="1451" y="1256"/>
                        </a:lnTo>
                        <a:lnTo>
                          <a:pt x="1474" y="1248"/>
                        </a:lnTo>
                        <a:lnTo>
                          <a:pt x="1496" y="1237"/>
                        </a:lnTo>
                        <a:lnTo>
                          <a:pt x="1517" y="1224"/>
                        </a:lnTo>
                        <a:lnTo>
                          <a:pt x="1536" y="1209"/>
                        </a:lnTo>
                        <a:lnTo>
                          <a:pt x="1554" y="1192"/>
                        </a:lnTo>
                        <a:lnTo>
                          <a:pt x="1570" y="1174"/>
                        </a:lnTo>
                        <a:lnTo>
                          <a:pt x="1584" y="1153"/>
                        </a:lnTo>
                        <a:lnTo>
                          <a:pt x="1597" y="1133"/>
                        </a:lnTo>
                        <a:lnTo>
                          <a:pt x="1608" y="1109"/>
                        </a:lnTo>
                        <a:lnTo>
                          <a:pt x="1617" y="1086"/>
                        </a:lnTo>
                        <a:lnTo>
                          <a:pt x="1623" y="1060"/>
                        </a:lnTo>
                        <a:lnTo>
                          <a:pt x="1627" y="1034"/>
                        </a:lnTo>
                        <a:lnTo>
                          <a:pt x="1628" y="1008"/>
                        </a:lnTo>
                        <a:lnTo>
                          <a:pt x="1627" y="1007"/>
                        </a:lnTo>
                        <a:lnTo>
                          <a:pt x="1654" y="1001"/>
                        </a:lnTo>
                        <a:lnTo>
                          <a:pt x="1680" y="993"/>
                        </a:lnTo>
                        <a:lnTo>
                          <a:pt x="1704" y="983"/>
                        </a:lnTo>
                        <a:lnTo>
                          <a:pt x="1728" y="971"/>
                        </a:lnTo>
                        <a:lnTo>
                          <a:pt x="1751" y="957"/>
                        </a:lnTo>
                        <a:lnTo>
                          <a:pt x="1771" y="941"/>
                        </a:lnTo>
                        <a:lnTo>
                          <a:pt x="1792" y="923"/>
                        </a:lnTo>
                        <a:lnTo>
                          <a:pt x="1809" y="904"/>
                        </a:lnTo>
                        <a:lnTo>
                          <a:pt x="1824" y="882"/>
                        </a:lnTo>
                        <a:lnTo>
                          <a:pt x="1840" y="860"/>
                        </a:lnTo>
                        <a:lnTo>
                          <a:pt x="1852" y="835"/>
                        </a:lnTo>
                        <a:lnTo>
                          <a:pt x="1862" y="811"/>
                        </a:lnTo>
                        <a:lnTo>
                          <a:pt x="1870" y="785"/>
                        </a:lnTo>
                        <a:lnTo>
                          <a:pt x="1876" y="757"/>
                        </a:lnTo>
                        <a:lnTo>
                          <a:pt x="1880" y="730"/>
                        </a:lnTo>
                        <a:lnTo>
                          <a:pt x="1881" y="701"/>
                        </a:lnTo>
                        <a:lnTo>
                          <a:pt x="1880" y="675"/>
                        </a:lnTo>
                        <a:lnTo>
                          <a:pt x="1878" y="650"/>
                        </a:lnTo>
                        <a:lnTo>
                          <a:pt x="1872" y="626"/>
                        </a:lnTo>
                        <a:lnTo>
                          <a:pt x="1866" y="601"/>
                        </a:lnTo>
                        <a:lnTo>
                          <a:pt x="1857" y="578"/>
                        </a:lnTo>
                        <a:lnTo>
                          <a:pt x="1847" y="556"/>
                        </a:lnTo>
                        <a:lnTo>
                          <a:pt x="1835" y="534"/>
                        </a:lnTo>
                        <a:lnTo>
                          <a:pt x="1821" y="513"/>
                        </a:lnTo>
                        <a:lnTo>
                          <a:pt x="1819" y="513"/>
                        </a:lnTo>
                        <a:lnTo>
                          <a:pt x="1828" y="490"/>
                        </a:lnTo>
                        <a:lnTo>
                          <a:pt x="1833" y="465"/>
                        </a:lnTo>
                        <a:lnTo>
                          <a:pt x="1837" y="441"/>
                        </a:lnTo>
                        <a:lnTo>
                          <a:pt x="1838" y="416"/>
                        </a:lnTo>
                        <a:lnTo>
                          <a:pt x="1837" y="396"/>
                        </a:lnTo>
                        <a:lnTo>
                          <a:pt x="1835" y="376"/>
                        </a:lnTo>
                        <a:lnTo>
                          <a:pt x="1831" y="356"/>
                        </a:lnTo>
                        <a:lnTo>
                          <a:pt x="1826" y="338"/>
                        </a:lnTo>
                        <a:lnTo>
                          <a:pt x="1819" y="319"/>
                        </a:lnTo>
                        <a:lnTo>
                          <a:pt x="1810" y="301"/>
                        </a:lnTo>
                        <a:lnTo>
                          <a:pt x="1802" y="285"/>
                        </a:lnTo>
                        <a:lnTo>
                          <a:pt x="1790" y="268"/>
                        </a:lnTo>
                        <a:lnTo>
                          <a:pt x="1765" y="239"/>
                        </a:lnTo>
                        <a:lnTo>
                          <a:pt x="1736" y="215"/>
                        </a:lnTo>
                        <a:lnTo>
                          <a:pt x="1719" y="205"/>
                        </a:lnTo>
                        <a:lnTo>
                          <a:pt x="1703" y="195"/>
                        </a:lnTo>
                        <a:lnTo>
                          <a:pt x="1685" y="189"/>
                        </a:lnTo>
                        <a:lnTo>
                          <a:pt x="1666" y="182"/>
                        </a:lnTo>
                        <a:lnTo>
                          <a:pt x="1668" y="182"/>
                        </a:lnTo>
                        <a:lnTo>
                          <a:pt x="1664" y="163"/>
                        </a:lnTo>
                        <a:lnTo>
                          <a:pt x="1657" y="143"/>
                        </a:lnTo>
                        <a:lnTo>
                          <a:pt x="1651" y="126"/>
                        </a:lnTo>
                        <a:lnTo>
                          <a:pt x="1642" y="109"/>
                        </a:lnTo>
                        <a:lnTo>
                          <a:pt x="1632" y="93"/>
                        </a:lnTo>
                        <a:lnTo>
                          <a:pt x="1621" y="78"/>
                        </a:lnTo>
                        <a:lnTo>
                          <a:pt x="1595" y="52"/>
                        </a:lnTo>
                        <a:lnTo>
                          <a:pt x="1580" y="39"/>
                        </a:lnTo>
                        <a:lnTo>
                          <a:pt x="1565" y="30"/>
                        </a:lnTo>
                        <a:lnTo>
                          <a:pt x="1549" y="20"/>
                        </a:lnTo>
                        <a:lnTo>
                          <a:pt x="1532" y="13"/>
                        </a:lnTo>
                        <a:lnTo>
                          <a:pt x="1515" y="8"/>
                        </a:lnTo>
                        <a:lnTo>
                          <a:pt x="1497" y="4"/>
                        </a:lnTo>
                        <a:lnTo>
                          <a:pt x="1478" y="1"/>
                        </a:lnTo>
                        <a:lnTo>
                          <a:pt x="1459" y="0"/>
                        </a:lnTo>
                        <a:lnTo>
                          <a:pt x="1436" y="1"/>
                        </a:lnTo>
                        <a:lnTo>
                          <a:pt x="1413" y="5"/>
                        </a:lnTo>
                        <a:lnTo>
                          <a:pt x="1392" y="12"/>
                        </a:lnTo>
                        <a:lnTo>
                          <a:pt x="1370" y="20"/>
                        </a:lnTo>
                        <a:lnTo>
                          <a:pt x="1350" y="31"/>
                        </a:lnTo>
                        <a:lnTo>
                          <a:pt x="1331" y="45"/>
                        </a:lnTo>
                        <a:lnTo>
                          <a:pt x="1315" y="60"/>
                        </a:lnTo>
                        <a:lnTo>
                          <a:pt x="1298" y="78"/>
                        </a:lnTo>
                        <a:lnTo>
                          <a:pt x="1298" y="78"/>
                        </a:lnTo>
                        <a:lnTo>
                          <a:pt x="1284" y="60"/>
                        </a:lnTo>
                        <a:lnTo>
                          <a:pt x="1268" y="45"/>
                        </a:lnTo>
                        <a:lnTo>
                          <a:pt x="1250" y="31"/>
                        </a:lnTo>
                        <a:lnTo>
                          <a:pt x="1231" y="20"/>
                        </a:lnTo>
                        <a:lnTo>
                          <a:pt x="1212" y="12"/>
                        </a:lnTo>
                        <a:lnTo>
                          <a:pt x="1191" y="5"/>
                        </a:lnTo>
                        <a:lnTo>
                          <a:pt x="1169" y="1"/>
                        </a:lnTo>
                        <a:lnTo>
                          <a:pt x="1148" y="0"/>
                        </a:lnTo>
                        <a:lnTo>
                          <a:pt x="1121" y="1"/>
                        </a:lnTo>
                        <a:lnTo>
                          <a:pt x="1095" y="8"/>
                        </a:lnTo>
                        <a:lnTo>
                          <a:pt x="1071" y="16"/>
                        </a:lnTo>
                        <a:lnTo>
                          <a:pt x="1048" y="30"/>
                        </a:lnTo>
                        <a:lnTo>
                          <a:pt x="1026" y="45"/>
                        </a:lnTo>
                        <a:lnTo>
                          <a:pt x="1007" y="64"/>
                        </a:lnTo>
                        <a:lnTo>
                          <a:pt x="991" y="86"/>
                        </a:lnTo>
                        <a:lnTo>
                          <a:pt x="977" y="109"/>
                        </a:lnTo>
                        <a:lnTo>
                          <a:pt x="978" y="113"/>
                        </a:lnTo>
                        <a:lnTo>
                          <a:pt x="961" y="97"/>
                        </a:lnTo>
                        <a:lnTo>
                          <a:pt x="943" y="83"/>
                        </a:lnTo>
                        <a:lnTo>
                          <a:pt x="923" y="71"/>
                        </a:lnTo>
                        <a:lnTo>
                          <a:pt x="902" y="61"/>
                        </a:lnTo>
                        <a:lnTo>
                          <a:pt x="882" y="53"/>
                        </a:lnTo>
                        <a:lnTo>
                          <a:pt x="861" y="48"/>
                        </a:lnTo>
                        <a:lnTo>
                          <a:pt x="838" y="45"/>
                        </a:lnTo>
                        <a:lnTo>
                          <a:pt x="815" y="43"/>
                        </a:lnTo>
                        <a:lnTo>
                          <a:pt x="784" y="46"/>
                        </a:lnTo>
                        <a:lnTo>
                          <a:pt x="752" y="53"/>
                        </a:lnTo>
                        <a:lnTo>
                          <a:pt x="723" y="63"/>
                        </a:lnTo>
                        <a:lnTo>
                          <a:pt x="695" y="78"/>
                        </a:lnTo>
                        <a:lnTo>
                          <a:pt x="670" y="97"/>
                        </a:lnTo>
                        <a:lnTo>
                          <a:pt x="646" y="119"/>
                        </a:lnTo>
                        <a:lnTo>
                          <a:pt x="626" y="143"/>
                        </a:lnTo>
                        <a:lnTo>
                          <a:pt x="609" y="172"/>
                        </a:lnTo>
                        <a:lnTo>
                          <a:pt x="609" y="174"/>
                        </a:lnTo>
                        <a:lnTo>
                          <a:pt x="574" y="156"/>
                        </a:lnTo>
                        <a:lnTo>
                          <a:pt x="537" y="142"/>
                        </a:lnTo>
                        <a:lnTo>
                          <a:pt x="499" y="134"/>
                        </a:lnTo>
                        <a:lnTo>
                          <a:pt x="480" y="132"/>
                        </a:lnTo>
                        <a:lnTo>
                          <a:pt x="460" y="131"/>
                        </a:lnTo>
                        <a:lnTo>
                          <a:pt x="430" y="132"/>
                        </a:lnTo>
                        <a:lnTo>
                          <a:pt x="400" y="138"/>
                        </a:lnTo>
                        <a:lnTo>
                          <a:pt x="373" y="145"/>
                        </a:lnTo>
                        <a:lnTo>
                          <a:pt x="346" y="156"/>
                        </a:lnTo>
                        <a:lnTo>
                          <a:pt x="321" y="168"/>
                        </a:lnTo>
                        <a:lnTo>
                          <a:pt x="295" y="185"/>
                        </a:lnTo>
                        <a:lnTo>
                          <a:pt x="274" y="201"/>
                        </a:lnTo>
                        <a:lnTo>
                          <a:pt x="252" y="222"/>
                        </a:lnTo>
                        <a:lnTo>
                          <a:pt x="233" y="243"/>
                        </a:lnTo>
                        <a:lnTo>
                          <a:pt x="217" y="267"/>
                        </a:lnTo>
                        <a:lnTo>
                          <a:pt x="202" y="293"/>
                        </a:lnTo>
                        <a:lnTo>
                          <a:pt x="189" y="320"/>
                        </a:lnTo>
                        <a:lnTo>
                          <a:pt x="179" y="348"/>
                        </a:lnTo>
                        <a:lnTo>
                          <a:pt x="173" y="378"/>
                        </a:lnTo>
                        <a:lnTo>
                          <a:pt x="168" y="408"/>
                        </a:lnTo>
                        <a:lnTo>
                          <a:pt x="166" y="439"/>
                        </a:lnTo>
                        <a:lnTo>
                          <a:pt x="166" y="460"/>
                        </a:lnTo>
                        <a:lnTo>
                          <a:pt x="169" y="480"/>
                        </a:lnTo>
                        <a:close/>
                      </a:path>
                    </a:pathLst>
                  </a:custGeom>
                  <a:solidFill>
                    <a:srgbClr val="BBE0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799" name="Freeform 55"/>
                  <p:cNvSpPr>
                    <a:spLocks/>
                  </p:cNvSpPr>
                  <p:nvPr/>
                </p:nvSpPr>
                <p:spPr bwMode="auto">
                  <a:xfrm>
                    <a:off x="4591" y="2344"/>
                    <a:ext cx="941" cy="723"/>
                  </a:xfrm>
                  <a:custGeom>
                    <a:avLst/>
                    <a:gdLst/>
                    <a:ahLst/>
                    <a:cxnLst>
                      <a:cxn ang="0">
                        <a:pos x="117" y="494"/>
                      </a:cxn>
                      <a:cxn ang="0">
                        <a:pos x="49" y="545"/>
                      </a:cxn>
                      <a:cxn ang="0">
                        <a:pos x="12" y="607"/>
                      </a:cxn>
                      <a:cxn ang="0">
                        <a:pos x="0" y="679"/>
                      </a:cxn>
                      <a:cxn ang="0">
                        <a:pos x="25" y="778"/>
                      </a:cxn>
                      <a:cxn ang="0">
                        <a:pos x="93" y="850"/>
                      </a:cxn>
                      <a:cxn ang="0">
                        <a:pos x="62" y="894"/>
                      </a:cxn>
                      <a:cxn ang="0">
                        <a:pos x="43" y="965"/>
                      </a:cxn>
                      <a:cxn ang="0">
                        <a:pos x="50" y="1042"/>
                      </a:cxn>
                      <a:cxn ang="0">
                        <a:pos x="84" y="1109"/>
                      </a:cxn>
                      <a:cxn ang="0">
                        <a:pos x="140" y="1159"/>
                      </a:cxn>
                      <a:cxn ang="0">
                        <a:pos x="212" y="1181"/>
                      </a:cxn>
                      <a:cxn ang="0">
                        <a:pos x="252" y="1182"/>
                      </a:cxn>
                      <a:cxn ang="0">
                        <a:pos x="375" y="1312"/>
                      </a:cxn>
                      <a:cxn ang="0">
                        <a:pos x="478" y="1352"/>
                      </a:cxn>
                      <a:cxn ang="0">
                        <a:pos x="566" y="1357"/>
                      </a:cxn>
                      <a:cxn ang="0">
                        <a:pos x="656" y="1339"/>
                      </a:cxn>
                      <a:cxn ang="0">
                        <a:pos x="717" y="1309"/>
                      </a:cxn>
                      <a:cxn ang="0">
                        <a:pos x="823" y="1409"/>
                      </a:cxn>
                      <a:cxn ang="0">
                        <a:pos x="961" y="1446"/>
                      </a:cxn>
                      <a:cxn ang="0">
                        <a:pos x="1054" y="1430"/>
                      </a:cxn>
                      <a:cxn ang="0">
                        <a:pos x="1136" y="1386"/>
                      </a:cxn>
                      <a:cxn ang="0">
                        <a:pos x="1201" y="1316"/>
                      </a:cxn>
                      <a:cxn ang="0">
                        <a:pos x="1243" y="1227"/>
                      </a:cxn>
                      <a:cxn ang="0">
                        <a:pos x="1341" y="1266"/>
                      </a:cxn>
                      <a:cxn ang="0">
                        <a:pos x="1451" y="1256"/>
                      </a:cxn>
                      <a:cxn ang="0">
                        <a:pos x="1536" y="1209"/>
                      </a:cxn>
                      <a:cxn ang="0">
                        <a:pos x="1597" y="1133"/>
                      </a:cxn>
                      <a:cxn ang="0">
                        <a:pos x="1627" y="1034"/>
                      </a:cxn>
                      <a:cxn ang="0">
                        <a:pos x="1680" y="993"/>
                      </a:cxn>
                      <a:cxn ang="0">
                        <a:pos x="1771" y="941"/>
                      </a:cxn>
                      <a:cxn ang="0">
                        <a:pos x="1840" y="860"/>
                      </a:cxn>
                      <a:cxn ang="0">
                        <a:pos x="1876" y="757"/>
                      </a:cxn>
                      <a:cxn ang="0">
                        <a:pos x="1878" y="650"/>
                      </a:cxn>
                      <a:cxn ang="0">
                        <a:pos x="1847" y="556"/>
                      </a:cxn>
                      <a:cxn ang="0">
                        <a:pos x="1828" y="490"/>
                      </a:cxn>
                      <a:cxn ang="0">
                        <a:pos x="1837" y="396"/>
                      </a:cxn>
                      <a:cxn ang="0">
                        <a:pos x="1819" y="319"/>
                      </a:cxn>
                      <a:cxn ang="0">
                        <a:pos x="1765" y="239"/>
                      </a:cxn>
                      <a:cxn ang="0">
                        <a:pos x="1685" y="189"/>
                      </a:cxn>
                      <a:cxn ang="0">
                        <a:pos x="1657" y="143"/>
                      </a:cxn>
                      <a:cxn ang="0">
                        <a:pos x="1621" y="78"/>
                      </a:cxn>
                      <a:cxn ang="0">
                        <a:pos x="1549" y="20"/>
                      </a:cxn>
                      <a:cxn ang="0">
                        <a:pos x="1478" y="1"/>
                      </a:cxn>
                      <a:cxn ang="0">
                        <a:pos x="1392" y="12"/>
                      </a:cxn>
                      <a:cxn ang="0">
                        <a:pos x="1315" y="60"/>
                      </a:cxn>
                      <a:cxn ang="0">
                        <a:pos x="1268" y="45"/>
                      </a:cxn>
                      <a:cxn ang="0">
                        <a:pos x="1191" y="5"/>
                      </a:cxn>
                      <a:cxn ang="0">
                        <a:pos x="1095" y="8"/>
                      </a:cxn>
                      <a:cxn ang="0">
                        <a:pos x="1007" y="64"/>
                      </a:cxn>
                      <a:cxn ang="0">
                        <a:pos x="961" y="97"/>
                      </a:cxn>
                      <a:cxn ang="0">
                        <a:pos x="882" y="53"/>
                      </a:cxn>
                      <a:cxn ang="0">
                        <a:pos x="784" y="46"/>
                      </a:cxn>
                      <a:cxn ang="0">
                        <a:pos x="670" y="97"/>
                      </a:cxn>
                      <a:cxn ang="0">
                        <a:pos x="609" y="174"/>
                      </a:cxn>
                      <a:cxn ang="0">
                        <a:pos x="480" y="132"/>
                      </a:cxn>
                      <a:cxn ang="0">
                        <a:pos x="373" y="145"/>
                      </a:cxn>
                      <a:cxn ang="0">
                        <a:pos x="274" y="201"/>
                      </a:cxn>
                      <a:cxn ang="0">
                        <a:pos x="202" y="293"/>
                      </a:cxn>
                      <a:cxn ang="0">
                        <a:pos x="168" y="408"/>
                      </a:cxn>
                    </a:cxnLst>
                    <a:rect l="0" t="0" r="r" b="b"/>
                    <a:pathLst>
                      <a:path w="1881" h="1446">
                        <a:moveTo>
                          <a:pt x="169" y="480"/>
                        </a:moveTo>
                        <a:lnTo>
                          <a:pt x="151" y="483"/>
                        </a:lnTo>
                        <a:lnTo>
                          <a:pt x="134" y="487"/>
                        </a:lnTo>
                        <a:lnTo>
                          <a:pt x="117" y="494"/>
                        </a:lnTo>
                        <a:lnTo>
                          <a:pt x="102" y="502"/>
                        </a:lnTo>
                        <a:lnTo>
                          <a:pt x="87" y="511"/>
                        </a:lnTo>
                        <a:lnTo>
                          <a:pt x="73" y="522"/>
                        </a:lnTo>
                        <a:lnTo>
                          <a:pt x="49" y="545"/>
                        </a:lnTo>
                        <a:lnTo>
                          <a:pt x="37" y="559"/>
                        </a:lnTo>
                        <a:lnTo>
                          <a:pt x="27" y="574"/>
                        </a:lnTo>
                        <a:lnTo>
                          <a:pt x="20" y="590"/>
                        </a:lnTo>
                        <a:lnTo>
                          <a:pt x="12" y="607"/>
                        </a:lnTo>
                        <a:lnTo>
                          <a:pt x="7" y="623"/>
                        </a:lnTo>
                        <a:lnTo>
                          <a:pt x="3" y="642"/>
                        </a:lnTo>
                        <a:lnTo>
                          <a:pt x="1" y="660"/>
                        </a:lnTo>
                        <a:lnTo>
                          <a:pt x="0" y="679"/>
                        </a:lnTo>
                        <a:lnTo>
                          <a:pt x="1" y="705"/>
                        </a:lnTo>
                        <a:lnTo>
                          <a:pt x="6" y="730"/>
                        </a:lnTo>
                        <a:lnTo>
                          <a:pt x="13" y="754"/>
                        </a:lnTo>
                        <a:lnTo>
                          <a:pt x="25" y="778"/>
                        </a:lnTo>
                        <a:lnTo>
                          <a:pt x="37" y="800"/>
                        </a:lnTo>
                        <a:lnTo>
                          <a:pt x="54" y="819"/>
                        </a:lnTo>
                        <a:lnTo>
                          <a:pt x="73" y="835"/>
                        </a:lnTo>
                        <a:lnTo>
                          <a:pt x="93" y="850"/>
                        </a:lnTo>
                        <a:lnTo>
                          <a:pt x="92" y="848"/>
                        </a:lnTo>
                        <a:lnTo>
                          <a:pt x="80" y="863"/>
                        </a:lnTo>
                        <a:lnTo>
                          <a:pt x="70" y="878"/>
                        </a:lnTo>
                        <a:lnTo>
                          <a:pt x="62" y="894"/>
                        </a:lnTo>
                        <a:lnTo>
                          <a:pt x="54" y="911"/>
                        </a:lnTo>
                        <a:lnTo>
                          <a:pt x="49" y="928"/>
                        </a:lnTo>
                        <a:lnTo>
                          <a:pt x="45" y="946"/>
                        </a:lnTo>
                        <a:lnTo>
                          <a:pt x="43" y="965"/>
                        </a:lnTo>
                        <a:lnTo>
                          <a:pt x="41" y="983"/>
                        </a:lnTo>
                        <a:lnTo>
                          <a:pt x="43" y="1004"/>
                        </a:lnTo>
                        <a:lnTo>
                          <a:pt x="45" y="1023"/>
                        </a:lnTo>
                        <a:lnTo>
                          <a:pt x="50" y="1042"/>
                        </a:lnTo>
                        <a:lnTo>
                          <a:pt x="56" y="1060"/>
                        </a:lnTo>
                        <a:lnTo>
                          <a:pt x="64" y="1078"/>
                        </a:lnTo>
                        <a:lnTo>
                          <a:pt x="74" y="1094"/>
                        </a:lnTo>
                        <a:lnTo>
                          <a:pt x="84" y="1109"/>
                        </a:lnTo>
                        <a:lnTo>
                          <a:pt x="97" y="1124"/>
                        </a:lnTo>
                        <a:lnTo>
                          <a:pt x="111" y="1137"/>
                        </a:lnTo>
                        <a:lnTo>
                          <a:pt x="125" y="1148"/>
                        </a:lnTo>
                        <a:lnTo>
                          <a:pt x="140" y="1159"/>
                        </a:lnTo>
                        <a:lnTo>
                          <a:pt x="158" y="1167"/>
                        </a:lnTo>
                        <a:lnTo>
                          <a:pt x="174" y="1174"/>
                        </a:lnTo>
                        <a:lnTo>
                          <a:pt x="193" y="1178"/>
                        </a:lnTo>
                        <a:lnTo>
                          <a:pt x="212" y="1181"/>
                        </a:lnTo>
                        <a:lnTo>
                          <a:pt x="231" y="1182"/>
                        </a:lnTo>
                        <a:lnTo>
                          <a:pt x="242" y="1182"/>
                        </a:lnTo>
                        <a:lnTo>
                          <a:pt x="252" y="1181"/>
                        </a:lnTo>
                        <a:lnTo>
                          <a:pt x="252" y="1182"/>
                        </a:lnTo>
                        <a:lnTo>
                          <a:pt x="278" y="1222"/>
                        </a:lnTo>
                        <a:lnTo>
                          <a:pt x="306" y="1256"/>
                        </a:lnTo>
                        <a:lnTo>
                          <a:pt x="338" y="1286"/>
                        </a:lnTo>
                        <a:lnTo>
                          <a:pt x="375" y="1312"/>
                        </a:lnTo>
                        <a:lnTo>
                          <a:pt x="414" y="1331"/>
                        </a:lnTo>
                        <a:lnTo>
                          <a:pt x="435" y="1339"/>
                        </a:lnTo>
                        <a:lnTo>
                          <a:pt x="456" y="1346"/>
                        </a:lnTo>
                        <a:lnTo>
                          <a:pt x="478" y="1352"/>
                        </a:lnTo>
                        <a:lnTo>
                          <a:pt x="499" y="1356"/>
                        </a:lnTo>
                        <a:lnTo>
                          <a:pt x="521" y="1357"/>
                        </a:lnTo>
                        <a:lnTo>
                          <a:pt x="543" y="1359"/>
                        </a:lnTo>
                        <a:lnTo>
                          <a:pt x="566" y="1357"/>
                        </a:lnTo>
                        <a:lnTo>
                          <a:pt x="589" y="1356"/>
                        </a:lnTo>
                        <a:lnTo>
                          <a:pt x="612" y="1352"/>
                        </a:lnTo>
                        <a:lnTo>
                          <a:pt x="634" y="1346"/>
                        </a:lnTo>
                        <a:lnTo>
                          <a:pt x="656" y="1339"/>
                        </a:lnTo>
                        <a:lnTo>
                          <a:pt x="676" y="1331"/>
                        </a:lnTo>
                        <a:lnTo>
                          <a:pt x="696" y="1320"/>
                        </a:lnTo>
                        <a:lnTo>
                          <a:pt x="717" y="1309"/>
                        </a:lnTo>
                        <a:lnTo>
                          <a:pt x="717" y="1309"/>
                        </a:lnTo>
                        <a:lnTo>
                          <a:pt x="739" y="1339"/>
                        </a:lnTo>
                        <a:lnTo>
                          <a:pt x="765" y="1367"/>
                        </a:lnTo>
                        <a:lnTo>
                          <a:pt x="792" y="1390"/>
                        </a:lnTo>
                        <a:lnTo>
                          <a:pt x="823" y="1409"/>
                        </a:lnTo>
                        <a:lnTo>
                          <a:pt x="854" y="1426"/>
                        </a:lnTo>
                        <a:lnTo>
                          <a:pt x="889" y="1437"/>
                        </a:lnTo>
                        <a:lnTo>
                          <a:pt x="924" y="1444"/>
                        </a:lnTo>
                        <a:lnTo>
                          <a:pt x="961" y="1446"/>
                        </a:lnTo>
                        <a:lnTo>
                          <a:pt x="985" y="1445"/>
                        </a:lnTo>
                        <a:lnTo>
                          <a:pt x="1009" y="1442"/>
                        </a:lnTo>
                        <a:lnTo>
                          <a:pt x="1031" y="1437"/>
                        </a:lnTo>
                        <a:lnTo>
                          <a:pt x="1054" y="1430"/>
                        </a:lnTo>
                        <a:lnTo>
                          <a:pt x="1076" y="1422"/>
                        </a:lnTo>
                        <a:lnTo>
                          <a:pt x="1097" y="1411"/>
                        </a:lnTo>
                        <a:lnTo>
                          <a:pt x="1117" y="1400"/>
                        </a:lnTo>
                        <a:lnTo>
                          <a:pt x="1136" y="1386"/>
                        </a:lnTo>
                        <a:lnTo>
                          <a:pt x="1154" y="1371"/>
                        </a:lnTo>
                        <a:lnTo>
                          <a:pt x="1171" y="1353"/>
                        </a:lnTo>
                        <a:lnTo>
                          <a:pt x="1187" y="1335"/>
                        </a:lnTo>
                        <a:lnTo>
                          <a:pt x="1201" y="1316"/>
                        </a:lnTo>
                        <a:lnTo>
                          <a:pt x="1214" y="1296"/>
                        </a:lnTo>
                        <a:lnTo>
                          <a:pt x="1225" y="1274"/>
                        </a:lnTo>
                        <a:lnTo>
                          <a:pt x="1235" y="1250"/>
                        </a:lnTo>
                        <a:lnTo>
                          <a:pt x="1243" y="1227"/>
                        </a:lnTo>
                        <a:lnTo>
                          <a:pt x="1243" y="1229"/>
                        </a:lnTo>
                        <a:lnTo>
                          <a:pt x="1274" y="1246"/>
                        </a:lnTo>
                        <a:lnTo>
                          <a:pt x="1307" y="1259"/>
                        </a:lnTo>
                        <a:lnTo>
                          <a:pt x="1341" y="1266"/>
                        </a:lnTo>
                        <a:lnTo>
                          <a:pt x="1377" y="1268"/>
                        </a:lnTo>
                        <a:lnTo>
                          <a:pt x="1402" y="1267"/>
                        </a:lnTo>
                        <a:lnTo>
                          <a:pt x="1427" y="1263"/>
                        </a:lnTo>
                        <a:lnTo>
                          <a:pt x="1451" y="1256"/>
                        </a:lnTo>
                        <a:lnTo>
                          <a:pt x="1474" y="1248"/>
                        </a:lnTo>
                        <a:lnTo>
                          <a:pt x="1496" y="1237"/>
                        </a:lnTo>
                        <a:lnTo>
                          <a:pt x="1517" y="1224"/>
                        </a:lnTo>
                        <a:lnTo>
                          <a:pt x="1536" y="1209"/>
                        </a:lnTo>
                        <a:lnTo>
                          <a:pt x="1554" y="1192"/>
                        </a:lnTo>
                        <a:lnTo>
                          <a:pt x="1570" y="1174"/>
                        </a:lnTo>
                        <a:lnTo>
                          <a:pt x="1584" y="1153"/>
                        </a:lnTo>
                        <a:lnTo>
                          <a:pt x="1597" y="1133"/>
                        </a:lnTo>
                        <a:lnTo>
                          <a:pt x="1608" y="1109"/>
                        </a:lnTo>
                        <a:lnTo>
                          <a:pt x="1617" y="1086"/>
                        </a:lnTo>
                        <a:lnTo>
                          <a:pt x="1623" y="1060"/>
                        </a:lnTo>
                        <a:lnTo>
                          <a:pt x="1627" y="1034"/>
                        </a:lnTo>
                        <a:lnTo>
                          <a:pt x="1628" y="1008"/>
                        </a:lnTo>
                        <a:lnTo>
                          <a:pt x="1627" y="1007"/>
                        </a:lnTo>
                        <a:lnTo>
                          <a:pt x="1654" y="1001"/>
                        </a:lnTo>
                        <a:lnTo>
                          <a:pt x="1680" y="993"/>
                        </a:lnTo>
                        <a:lnTo>
                          <a:pt x="1704" y="983"/>
                        </a:lnTo>
                        <a:lnTo>
                          <a:pt x="1728" y="971"/>
                        </a:lnTo>
                        <a:lnTo>
                          <a:pt x="1751" y="957"/>
                        </a:lnTo>
                        <a:lnTo>
                          <a:pt x="1771" y="941"/>
                        </a:lnTo>
                        <a:lnTo>
                          <a:pt x="1792" y="923"/>
                        </a:lnTo>
                        <a:lnTo>
                          <a:pt x="1809" y="904"/>
                        </a:lnTo>
                        <a:lnTo>
                          <a:pt x="1824" y="882"/>
                        </a:lnTo>
                        <a:lnTo>
                          <a:pt x="1840" y="860"/>
                        </a:lnTo>
                        <a:lnTo>
                          <a:pt x="1852" y="835"/>
                        </a:lnTo>
                        <a:lnTo>
                          <a:pt x="1862" y="811"/>
                        </a:lnTo>
                        <a:lnTo>
                          <a:pt x="1870" y="785"/>
                        </a:lnTo>
                        <a:lnTo>
                          <a:pt x="1876" y="757"/>
                        </a:lnTo>
                        <a:lnTo>
                          <a:pt x="1880" y="730"/>
                        </a:lnTo>
                        <a:lnTo>
                          <a:pt x="1881" y="701"/>
                        </a:lnTo>
                        <a:lnTo>
                          <a:pt x="1880" y="675"/>
                        </a:lnTo>
                        <a:lnTo>
                          <a:pt x="1878" y="650"/>
                        </a:lnTo>
                        <a:lnTo>
                          <a:pt x="1872" y="626"/>
                        </a:lnTo>
                        <a:lnTo>
                          <a:pt x="1866" y="601"/>
                        </a:lnTo>
                        <a:lnTo>
                          <a:pt x="1857" y="578"/>
                        </a:lnTo>
                        <a:lnTo>
                          <a:pt x="1847" y="556"/>
                        </a:lnTo>
                        <a:lnTo>
                          <a:pt x="1835" y="534"/>
                        </a:lnTo>
                        <a:lnTo>
                          <a:pt x="1821" y="513"/>
                        </a:lnTo>
                        <a:lnTo>
                          <a:pt x="1819" y="513"/>
                        </a:lnTo>
                        <a:lnTo>
                          <a:pt x="1828" y="490"/>
                        </a:lnTo>
                        <a:lnTo>
                          <a:pt x="1833" y="465"/>
                        </a:lnTo>
                        <a:lnTo>
                          <a:pt x="1837" y="441"/>
                        </a:lnTo>
                        <a:lnTo>
                          <a:pt x="1838" y="416"/>
                        </a:lnTo>
                        <a:lnTo>
                          <a:pt x="1837" y="396"/>
                        </a:lnTo>
                        <a:lnTo>
                          <a:pt x="1835" y="376"/>
                        </a:lnTo>
                        <a:lnTo>
                          <a:pt x="1831" y="356"/>
                        </a:lnTo>
                        <a:lnTo>
                          <a:pt x="1826" y="338"/>
                        </a:lnTo>
                        <a:lnTo>
                          <a:pt x="1819" y="319"/>
                        </a:lnTo>
                        <a:lnTo>
                          <a:pt x="1810" y="301"/>
                        </a:lnTo>
                        <a:lnTo>
                          <a:pt x="1802" y="285"/>
                        </a:lnTo>
                        <a:lnTo>
                          <a:pt x="1790" y="268"/>
                        </a:lnTo>
                        <a:lnTo>
                          <a:pt x="1765" y="239"/>
                        </a:lnTo>
                        <a:lnTo>
                          <a:pt x="1736" y="215"/>
                        </a:lnTo>
                        <a:lnTo>
                          <a:pt x="1719" y="205"/>
                        </a:lnTo>
                        <a:lnTo>
                          <a:pt x="1703" y="195"/>
                        </a:lnTo>
                        <a:lnTo>
                          <a:pt x="1685" y="189"/>
                        </a:lnTo>
                        <a:lnTo>
                          <a:pt x="1666" y="182"/>
                        </a:lnTo>
                        <a:lnTo>
                          <a:pt x="1668" y="182"/>
                        </a:lnTo>
                        <a:lnTo>
                          <a:pt x="1664" y="163"/>
                        </a:lnTo>
                        <a:lnTo>
                          <a:pt x="1657" y="143"/>
                        </a:lnTo>
                        <a:lnTo>
                          <a:pt x="1651" y="126"/>
                        </a:lnTo>
                        <a:lnTo>
                          <a:pt x="1642" y="109"/>
                        </a:lnTo>
                        <a:lnTo>
                          <a:pt x="1632" y="93"/>
                        </a:lnTo>
                        <a:lnTo>
                          <a:pt x="1621" y="78"/>
                        </a:lnTo>
                        <a:lnTo>
                          <a:pt x="1595" y="52"/>
                        </a:lnTo>
                        <a:lnTo>
                          <a:pt x="1580" y="39"/>
                        </a:lnTo>
                        <a:lnTo>
                          <a:pt x="1565" y="30"/>
                        </a:lnTo>
                        <a:lnTo>
                          <a:pt x="1549" y="20"/>
                        </a:lnTo>
                        <a:lnTo>
                          <a:pt x="1532" y="13"/>
                        </a:lnTo>
                        <a:lnTo>
                          <a:pt x="1515" y="8"/>
                        </a:lnTo>
                        <a:lnTo>
                          <a:pt x="1497" y="4"/>
                        </a:lnTo>
                        <a:lnTo>
                          <a:pt x="1478" y="1"/>
                        </a:lnTo>
                        <a:lnTo>
                          <a:pt x="1459" y="0"/>
                        </a:lnTo>
                        <a:lnTo>
                          <a:pt x="1436" y="1"/>
                        </a:lnTo>
                        <a:lnTo>
                          <a:pt x="1413" y="5"/>
                        </a:lnTo>
                        <a:lnTo>
                          <a:pt x="1392" y="12"/>
                        </a:lnTo>
                        <a:lnTo>
                          <a:pt x="1370" y="20"/>
                        </a:lnTo>
                        <a:lnTo>
                          <a:pt x="1350" y="31"/>
                        </a:lnTo>
                        <a:lnTo>
                          <a:pt x="1331" y="45"/>
                        </a:lnTo>
                        <a:lnTo>
                          <a:pt x="1315" y="60"/>
                        </a:lnTo>
                        <a:lnTo>
                          <a:pt x="1298" y="78"/>
                        </a:lnTo>
                        <a:lnTo>
                          <a:pt x="1298" y="78"/>
                        </a:lnTo>
                        <a:lnTo>
                          <a:pt x="1284" y="60"/>
                        </a:lnTo>
                        <a:lnTo>
                          <a:pt x="1268" y="45"/>
                        </a:lnTo>
                        <a:lnTo>
                          <a:pt x="1250" y="31"/>
                        </a:lnTo>
                        <a:lnTo>
                          <a:pt x="1231" y="20"/>
                        </a:lnTo>
                        <a:lnTo>
                          <a:pt x="1212" y="12"/>
                        </a:lnTo>
                        <a:lnTo>
                          <a:pt x="1191" y="5"/>
                        </a:lnTo>
                        <a:lnTo>
                          <a:pt x="1169" y="1"/>
                        </a:lnTo>
                        <a:lnTo>
                          <a:pt x="1148" y="0"/>
                        </a:lnTo>
                        <a:lnTo>
                          <a:pt x="1121" y="1"/>
                        </a:lnTo>
                        <a:lnTo>
                          <a:pt x="1095" y="8"/>
                        </a:lnTo>
                        <a:lnTo>
                          <a:pt x="1071" y="16"/>
                        </a:lnTo>
                        <a:lnTo>
                          <a:pt x="1048" y="30"/>
                        </a:lnTo>
                        <a:lnTo>
                          <a:pt x="1026" y="45"/>
                        </a:lnTo>
                        <a:lnTo>
                          <a:pt x="1007" y="64"/>
                        </a:lnTo>
                        <a:lnTo>
                          <a:pt x="991" y="86"/>
                        </a:lnTo>
                        <a:lnTo>
                          <a:pt x="977" y="109"/>
                        </a:lnTo>
                        <a:lnTo>
                          <a:pt x="978" y="113"/>
                        </a:lnTo>
                        <a:lnTo>
                          <a:pt x="961" y="97"/>
                        </a:lnTo>
                        <a:lnTo>
                          <a:pt x="943" y="83"/>
                        </a:lnTo>
                        <a:lnTo>
                          <a:pt x="923" y="71"/>
                        </a:lnTo>
                        <a:lnTo>
                          <a:pt x="902" y="61"/>
                        </a:lnTo>
                        <a:lnTo>
                          <a:pt x="882" y="53"/>
                        </a:lnTo>
                        <a:lnTo>
                          <a:pt x="861" y="48"/>
                        </a:lnTo>
                        <a:lnTo>
                          <a:pt x="838" y="45"/>
                        </a:lnTo>
                        <a:lnTo>
                          <a:pt x="815" y="43"/>
                        </a:lnTo>
                        <a:lnTo>
                          <a:pt x="784" y="46"/>
                        </a:lnTo>
                        <a:lnTo>
                          <a:pt x="752" y="53"/>
                        </a:lnTo>
                        <a:lnTo>
                          <a:pt x="723" y="63"/>
                        </a:lnTo>
                        <a:lnTo>
                          <a:pt x="695" y="78"/>
                        </a:lnTo>
                        <a:lnTo>
                          <a:pt x="670" y="97"/>
                        </a:lnTo>
                        <a:lnTo>
                          <a:pt x="646" y="119"/>
                        </a:lnTo>
                        <a:lnTo>
                          <a:pt x="626" y="143"/>
                        </a:lnTo>
                        <a:lnTo>
                          <a:pt x="609" y="172"/>
                        </a:lnTo>
                        <a:lnTo>
                          <a:pt x="609" y="174"/>
                        </a:lnTo>
                        <a:lnTo>
                          <a:pt x="574" y="156"/>
                        </a:lnTo>
                        <a:lnTo>
                          <a:pt x="537" y="142"/>
                        </a:lnTo>
                        <a:lnTo>
                          <a:pt x="499" y="134"/>
                        </a:lnTo>
                        <a:lnTo>
                          <a:pt x="480" y="132"/>
                        </a:lnTo>
                        <a:lnTo>
                          <a:pt x="460" y="131"/>
                        </a:lnTo>
                        <a:lnTo>
                          <a:pt x="430" y="132"/>
                        </a:lnTo>
                        <a:lnTo>
                          <a:pt x="400" y="138"/>
                        </a:lnTo>
                        <a:lnTo>
                          <a:pt x="373" y="145"/>
                        </a:lnTo>
                        <a:lnTo>
                          <a:pt x="346" y="156"/>
                        </a:lnTo>
                        <a:lnTo>
                          <a:pt x="321" y="168"/>
                        </a:lnTo>
                        <a:lnTo>
                          <a:pt x="295" y="185"/>
                        </a:lnTo>
                        <a:lnTo>
                          <a:pt x="274" y="201"/>
                        </a:lnTo>
                        <a:lnTo>
                          <a:pt x="252" y="222"/>
                        </a:lnTo>
                        <a:lnTo>
                          <a:pt x="233" y="243"/>
                        </a:lnTo>
                        <a:lnTo>
                          <a:pt x="217" y="267"/>
                        </a:lnTo>
                        <a:lnTo>
                          <a:pt x="202" y="293"/>
                        </a:lnTo>
                        <a:lnTo>
                          <a:pt x="189" y="320"/>
                        </a:lnTo>
                        <a:lnTo>
                          <a:pt x="179" y="348"/>
                        </a:lnTo>
                        <a:lnTo>
                          <a:pt x="173" y="378"/>
                        </a:lnTo>
                        <a:lnTo>
                          <a:pt x="168" y="408"/>
                        </a:lnTo>
                        <a:lnTo>
                          <a:pt x="166" y="439"/>
                        </a:lnTo>
                        <a:lnTo>
                          <a:pt x="166" y="460"/>
                        </a:lnTo>
                        <a:lnTo>
                          <a:pt x="169" y="48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00" name="Freeform 56"/>
                  <p:cNvSpPr>
                    <a:spLocks/>
                  </p:cNvSpPr>
                  <p:nvPr/>
                </p:nvSpPr>
                <p:spPr bwMode="auto">
                  <a:xfrm>
                    <a:off x="4638" y="2769"/>
                    <a:ext cx="55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13"/>
                      </a:cxn>
                      <a:cxn ang="0">
                        <a:pos x="47" y="21"/>
                      </a:cxn>
                      <a:cxn ang="0">
                        <a:pos x="71" y="26"/>
                      </a:cxn>
                      <a:cxn ang="0">
                        <a:pos x="96" y="28"/>
                      </a:cxn>
                      <a:cxn ang="0">
                        <a:pos x="103" y="28"/>
                      </a:cxn>
                      <a:cxn ang="0">
                        <a:pos x="110" y="26"/>
                      </a:cxn>
                    </a:cxnLst>
                    <a:rect l="0" t="0" r="r" b="b"/>
                    <a:pathLst>
                      <a:path w="110" h="28">
                        <a:moveTo>
                          <a:pt x="0" y="0"/>
                        </a:moveTo>
                        <a:lnTo>
                          <a:pt x="23" y="13"/>
                        </a:lnTo>
                        <a:lnTo>
                          <a:pt x="47" y="21"/>
                        </a:lnTo>
                        <a:lnTo>
                          <a:pt x="71" y="26"/>
                        </a:lnTo>
                        <a:lnTo>
                          <a:pt x="96" y="28"/>
                        </a:lnTo>
                        <a:lnTo>
                          <a:pt x="103" y="28"/>
                        </a:lnTo>
                        <a:lnTo>
                          <a:pt x="110" y="2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01" name="Freeform 57"/>
                  <p:cNvSpPr>
                    <a:spLocks/>
                  </p:cNvSpPr>
                  <p:nvPr/>
                </p:nvSpPr>
                <p:spPr bwMode="auto">
                  <a:xfrm>
                    <a:off x="4718" y="2928"/>
                    <a:ext cx="24" cy="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6" y="7"/>
                      </a:cxn>
                      <a:cxn ang="0">
                        <a:pos x="50" y="0"/>
                      </a:cxn>
                    </a:cxnLst>
                    <a:rect l="0" t="0" r="r" b="b"/>
                    <a:pathLst>
                      <a:path w="50" h="13">
                        <a:moveTo>
                          <a:pt x="0" y="13"/>
                        </a:moveTo>
                        <a:lnTo>
                          <a:pt x="26" y="7"/>
                        </a:lnTo>
                        <a:lnTo>
                          <a:pt x="5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02" name="Freeform 58"/>
                  <p:cNvSpPr>
                    <a:spLocks/>
                  </p:cNvSpPr>
                  <p:nvPr/>
                </p:nvSpPr>
                <p:spPr bwMode="auto">
                  <a:xfrm>
                    <a:off x="4935" y="2969"/>
                    <a:ext cx="15" cy="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31"/>
                      </a:cxn>
                      <a:cxn ang="0">
                        <a:pos x="30" y="59"/>
                      </a:cxn>
                    </a:cxnLst>
                    <a:rect l="0" t="0" r="r" b="b"/>
                    <a:pathLst>
                      <a:path w="30" h="59">
                        <a:moveTo>
                          <a:pt x="0" y="0"/>
                        </a:moveTo>
                        <a:lnTo>
                          <a:pt x="13" y="31"/>
                        </a:lnTo>
                        <a:lnTo>
                          <a:pt x="30" y="5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03" name="Freeform 59"/>
                  <p:cNvSpPr>
                    <a:spLocks/>
                  </p:cNvSpPr>
                  <p:nvPr/>
                </p:nvSpPr>
                <p:spPr bwMode="auto">
                  <a:xfrm>
                    <a:off x="5213" y="2925"/>
                    <a:ext cx="6" cy="33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7" y="33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64">
                        <a:moveTo>
                          <a:pt x="0" y="64"/>
                        </a:moveTo>
                        <a:lnTo>
                          <a:pt x="7" y="33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04" name="Freeform 60"/>
                  <p:cNvSpPr>
                    <a:spLocks/>
                  </p:cNvSpPr>
                  <p:nvPr/>
                </p:nvSpPr>
                <p:spPr bwMode="auto">
                  <a:xfrm>
                    <a:off x="5335" y="2728"/>
                    <a:ext cx="71" cy="120"/>
                  </a:xfrm>
                  <a:custGeom>
                    <a:avLst/>
                    <a:gdLst/>
                    <a:ahLst/>
                    <a:cxnLst>
                      <a:cxn ang="0">
                        <a:pos x="141" y="240"/>
                      </a:cxn>
                      <a:cxn ang="0">
                        <a:pos x="141" y="239"/>
                      </a:cxn>
                      <a:cxn ang="0">
                        <a:pos x="141" y="237"/>
                      </a:cxn>
                      <a:cxn ang="0">
                        <a:pos x="141" y="218"/>
                      </a:cxn>
                      <a:cxn ang="0">
                        <a:pos x="139" y="200"/>
                      </a:cxn>
                      <a:cxn ang="0">
                        <a:pos x="131" y="163"/>
                      </a:cxn>
                      <a:cxn ang="0">
                        <a:pos x="120" y="129"/>
                      </a:cxn>
                      <a:cxn ang="0">
                        <a:pos x="103" y="97"/>
                      </a:cxn>
                      <a:cxn ang="0">
                        <a:pos x="82" y="67"/>
                      </a:cxn>
                      <a:cxn ang="0">
                        <a:pos x="58" y="41"/>
                      </a:cxn>
                      <a:cxn ang="0">
                        <a:pos x="30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1" h="240">
                        <a:moveTo>
                          <a:pt x="141" y="240"/>
                        </a:moveTo>
                        <a:lnTo>
                          <a:pt x="141" y="239"/>
                        </a:lnTo>
                        <a:lnTo>
                          <a:pt x="141" y="237"/>
                        </a:lnTo>
                        <a:lnTo>
                          <a:pt x="141" y="218"/>
                        </a:lnTo>
                        <a:lnTo>
                          <a:pt x="139" y="200"/>
                        </a:lnTo>
                        <a:lnTo>
                          <a:pt x="131" y="163"/>
                        </a:lnTo>
                        <a:lnTo>
                          <a:pt x="120" y="129"/>
                        </a:lnTo>
                        <a:lnTo>
                          <a:pt x="103" y="97"/>
                        </a:lnTo>
                        <a:lnTo>
                          <a:pt x="82" y="67"/>
                        </a:lnTo>
                        <a:lnTo>
                          <a:pt x="58" y="41"/>
                        </a:lnTo>
                        <a:lnTo>
                          <a:pt x="30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05" name="Freeform 61"/>
                  <p:cNvSpPr>
                    <a:spLocks/>
                  </p:cNvSpPr>
                  <p:nvPr/>
                </p:nvSpPr>
                <p:spPr bwMode="auto">
                  <a:xfrm>
                    <a:off x="5470" y="2601"/>
                    <a:ext cx="31" cy="44"/>
                  </a:xfrm>
                  <a:custGeom>
                    <a:avLst/>
                    <a:gdLst/>
                    <a:ahLst/>
                    <a:cxnLst>
                      <a:cxn ang="0">
                        <a:pos x="0" y="89"/>
                      </a:cxn>
                      <a:cxn ang="0">
                        <a:pos x="20" y="70"/>
                      </a:cxn>
                      <a:cxn ang="0">
                        <a:pos x="37" y="48"/>
                      </a:cxn>
                      <a:cxn ang="0">
                        <a:pos x="52" y="25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63" h="89">
                        <a:moveTo>
                          <a:pt x="0" y="89"/>
                        </a:moveTo>
                        <a:lnTo>
                          <a:pt x="20" y="70"/>
                        </a:lnTo>
                        <a:lnTo>
                          <a:pt x="37" y="48"/>
                        </a:lnTo>
                        <a:lnTo>
                          <a:pt x="52" y="25"/>
                        </a:lnTo>
                        <a:lnTo>
                          <a:pt x="6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06" name="Freeform 62"/>
                  <p:cNvSpPr>
                    <a:spLocks/>
                  </p:cNvSpPr>
                  <p:nvPr/>
                </p:nvSpPr>
                <p:spPr bwMode="auto">
                  <a:xfrm>
                    <a:off x="5425" y="2435"/>
                    <a:ext cx="2" cy="20"/>
                  </a:xfrm>
                  <a:custGeom>
                    <a:avLst/>
                    <a:gdLst/>
                    <a:ahLst/>
                    <a:cxnLst>
                      <a:cxn ang="0">
                        <a:pos x="3" y="41"/>
                      </a:cxn>
                      <a:cxn ang="0">
                        <a:pos x="3" y="40"/>
                      </a:cxn>
                      <a:cxn ang="0">
                        <a:pos x="3" y="38"/>
                      </a:cxn>
                      <a:cxn ang="0">
                        <a:pos x="2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" h="41">
                        <a:moveTo>
                          <a:pt x="3" y="41"/>
                        </a:moveTo>
                        <a:lnTo>
                          <a:pt x="3" y="40"/>
                        </a:lnTo>
                        <a:lnTo>
                          <a:pt x="3" y="38"/>
                        </a:lnTo>
                        <a:lnTo>
                          <a:pt x="2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07" name="Freeform 63"/>
                  <p:cNvSpPr>
                    <a:spLocks/>
                  </p:cNvSpPr>
                  <p:nvPr/>
                </p:nvSpPr>
                <p:spPr bwMode="auto">
                  <a:xfrm>
                    <a:off x="5224" y="2383"/>
                    <a:ext cx="17" cy="2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23" y="12"/>
                      </a:cxn>
                      <a:cxn ang="0">
                        <a:pos x="16" y="26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33" h="53">
                        <a:moveTo>
                          <a:pt x="33" y="0"/>
                        </a:moveTo>
                        <a:lnTo>
                          <a:pt x="23" y="12"/>
                        </a:lnTo>
                        <a:lnTo>
                          <a:pt x="16" y="26"/>
                        </a:lnTo>
                        <a:lnTo>
                          <a:pt x="0" y="5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08" name="Freeform 64"/>
                  <p:cNvSpPr>
                    <a:spLocks/>
                  </p:cNvSpPr>
                  <p:nvPr/>
                </p:nvSpPr>
                <p:spPr bwMode="auto">
                  <a:xfrm>
                    <a:off x="5072" y="2399"/>
                    <a:ext cx="8" cy="23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6" y="23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15" h="47">
                        <a:moveTo>
                          <a:pt x="15" y="0"/>
                        </a:moveTo>
                        <a:lnTo>
                          <a:pt x="6" y="23"/>
                        </a:lnTo>
                        <a:lnTo>
                          <a:pt x="0" y="4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09" name="Freeform 65"/>
                  <p:cNvSpPr>
                    <a:spLocks/>
                  </p:cNvSpPr>
                  <p:nvPr/>
                </p:nvSpPr>
                <p:spPr bwMode="auto">
                  <a:xfrm>
                    <a:off x="4896" y="2431"/>
                    <a:ext cx="28" cy="22"/>
                  </a:xfrm>
                  <a:custGeom>
                    <a:avLst/>
                    <a:gdLst/>
                    <a:ahLst/>
                    <a:cxnLst>
                      <a:cxn ang="0">
                        <a:pos x="57" y="45"/>
                      </a:cxn>
                      <a:cxn ang="0">
                        <a:pos x="29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7" h="45">
                        <a:moveTo>
                          <a:pt x="57" y="45"/>
                        </a:moveTo>
                        <a:lnTo>
                          <a:pt x="29" y="2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10" name="Freeform 66"/>
                  <p:cNvSpPr>
                    <a:spLocks/>
                  </p:cNvSpPr>
                  <p:nvPr/>
                </p:nvSpPr>
                <p:spPr bwMode="auto">
                  <a:xfrm>
                    <a:off x="4676" y="2584"/>
                    <a:ext cx="5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5"/>
                      </a:cxn>
                      <a:cxn ang="0">
                        <a:pos x="10" y="48"/>
                      </a:cxn>
                    </a:cxnLst>
                    <a:rect l="0" t="0" r="r" b="b"/>
                    <a:pathLst>
                      <a:path w="10" h="48">
                        <a:moveTo>
                          <a:pt x="0" y="0"/>
                        </a:moveTo>
                        <a:lnTo>
                          <a:pt x="4" y="25"/>
                        </a:lnTo>
                        <a:lnTo>
                          <a:pt x="10" y="4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1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618" y="2347"/>
                    <a:ext cx="157" cy="121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1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4565" y="2303"/>
                    <a:ext cx="105" cy="81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1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548" y="2288"/>
                    <a:ext cx="53" cy="40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1814" name="Rectangle 70"/>
                <p:cNvSpPr>
                  <a:spLocks noChangeArrowheads="1"/>
                </p:cNvSpPr>
                <p:nvPr/>
              </p:nvSpPr>
              <p:spPr bwMode="auto">
                <a:xfrm>
                  <a:off x="5137" y="2377"/>
                  <a:ext cx="61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Image Viewer </a:t>
                  </a:r>
                  <a:endParaRPr lang="en-GB" sz="1800"/>
                </a:p>
              </p:txBody>
            </p:sp>
            <p:sp>
              <p:nvSpPr>
                <p:cNvPr id="671815" name="Rectangle 71"/>
                <p:cNvSpPr>
                  <a:spLocks noChangeArrowheads="1"/>
                </p:cNvSpPr>
                <p:nvPr/>
              </p:nvSpPr>
              <p:spPr bwMode="auto">
                <a:xfrm>
                  <a:off x="5172" y="2481"/>
                  <a:ext cx="49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Component</a:t>
                  </a:r>
                  <a:endParaRPr lang="en-GB" sz="1800"/>
                </a:p>
              </p:txBody>
            </p:sp>
            <p:sp>
              <p:nvSpPr>
                <p:cNvPr id="671816" name="Rectangle 72"/>
                <p:cNvSpPr>
                  <a:spLocks noChangeArrowheads="1"/>
                </p:cNvSpPr>
                <p:nvPr/>
              </p:nvSpPr>
              <p:spPr bwMode="auto">
                <a:xfrm>
                  <a:off x="5283" y="2689"/>
                  <a:ext cx="20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Java</a:t>
                  </a:r>
                  <a:endParaRPr lang="en-GB" sz="1800"/>
                </a:p>
              </p:txBody>
            </p:sp>
          </p:grpSp>
          <p:grpSp>
            <p:nvGrpSpPr>
              <p:cNvPr id="11" name="Group 73"/>
              <p:cNvGrpSpPr>
                <a:grpSpLocks/>
              </p:cNvGrpSpPr>
              <p:nvPr/>
            </p:nvGrpSpPr>
            <p:grpSpPr bwMode="auto">
              <a:xfrm>
                <a:off x="4042" y="3015"/>
                <a:ext cx="787" cy="681"/>
                <a:chOff x="4042" y="3015"/>
                <a:chExt cx="787" cy="681"/>
              </a:xfrm>
            </p:grpSpPr>
            <p:grpSp>
              <p:nvGrpSpPr>
                <p:cNvPr id="12" name="Group 74"/>
                <p:cNvGrpSpPr>
                  <a:grpSpLocks/>
                </p:cNvGrpSpPr>
                <p:nvPr/>
              </p:nvGrpSpPr>
              <p:grpSpPr bwMode="auto">
                <a:xfrm>
                  <a:off x="4042" y="3015"/>
                  <a:ext cx="787" cy="681"/>
                  <a:chOff x="4548" y="2288"/>
                  <a:chExt cx="984" cy="779"/>
                </a:xfrm>
              </p:grpSpPr>
              <p:sp>
                <p:nvSpPr>
                  <p:cNvPr id="671819" name="Freeform 75"/>
                  <p:cNvSpPr>
                    <a:spLocks/>
                  </p:cNvSpPr>
                  <p:nvPr/>
                </p:nvSpPr>
                <p:spPr bwMode="auto">
                  <a:xfrm>
                    <a:off x="4591" y="2344"/>
                    <a:ext cx="941" cy="723"/>
                  </a:xfrm>
                  <a:custGeom>
                    <a:avLst/>
                    <a:gdLst/>
                    <a:ahLst/>
                    <a:cxnLst>
                      <a:cxn ang="0">
                        <a:pos x="117" y="494"/>
                      </a:cxn>
                      <a:cxn ang="0">
                        <a:pos x="49" y="545"/>
                      </a:cxn>
                      <a:cxn ang="0">
                        <a:pos x="12" y="607"/>
                      </a:cxn>
                      <a:cxn ang="0">
                        <a:pos x="0" y="679"/>
                      </a:cxn>
                      <a:cxn ang="0">
                        <a:pos x="25" y="778"/>
                      </a:cxn>
                      <a:cxn ang="0">
                        <a:pos x="93" y="850"/>
                      </a:cxn>
                      <a:cxn ang="0">
                        <a:pos x="62" y="894"/>
                      </a:cxn>
                      <a:cxn ang="0">
                        <a:pos x="43" y="965"/>
                      </a:cxn>
                      <a:cxn ang="0">
                        <a:pos x="50" y="1042"/>
                      </a:cxn>
                      <a:cxn ang="0">
                        <a:pos x="84" y="1109"/>
                      </a:cxn>
                      <a:cxn ang="0">
                        <a:pos x="140" y="1159"/>
                      </a:cxn>
                      <a:cxn ang="0">
                        <a:pos x="212" y="1181"/>
                      </a:cxn>
                      <a:cxn ang="0">
                        <a:pos x="252" y="1182"/>
                      </a:cxn>
                      <a:cxn ang="0">
                        <a:pos x="375" y="1312"/>
                      </a:cxn>
                      <a:cxn ang="0">
                        <a:pos x="478" y="1352"/>
                      </a:cxn>
                      <a:cxn ang="0">
                        <a:pos x="566" y="1357"/>
                      </a:cxn>
                      <a:cxn ang="0">
                        <a:pos x="656" y="1339"/>
                      </a:cxn>
                      <a:cxn ang="0">
                        <a:pos x="717" y="1309"/>
                      </a:cxn>
                      <a:cxn ang="0">
                        <a:pos x="823" y="1409"/>
                      </a:cxn>
                      <a:cxn ang="0">
                        <a:pos x="961" y="1446"/>
                      </a:cxn>
                      <a:cxn ang="0">
                        <a:pos x="1054" y="1430"/>
                      </a:cxn>
                      <a:cxn ang="0">
                        <a:pos x="1136" y="1386"/>
                      </a:cxn>
                      <a:cxn ang="0">
                        <a:pos x="1201" y="1316"/>
                      </a:cxn>
                      <a:cxn ang="0">
                        <a:pos x="1243" y="1227"/>
                      </a:cxn>
                      <a:cxn ang="0">
                        <a:pos x="1341" y="1266"/>
                      </a:cxn>
                      <a:cxn ang="0">
                        <a:pos x="1451" y="1256"/>
                      </a:cxn>
                      <a:cxn ang="0">
                        <a:pos x="1536" y="1209"/>
                      </a:cxn>
                      <a:cxn ang="0">
                        <a:pos x="1597" y="1133"/>
                      </a:cxn>
                      <a:cxn ang="0">
                        <a:pos x="1627" y="1034"/>
                      </a:cxn>
                      <a:cxn ang="0">
                        <a:pos x="1680" y="993"/>
                      </a:cxn>
                      <a:cxn ang="0">
                        <a:pos x="1771" y="941"/>
                      </a:cxn>
                      <a:cxn ang="0">
                        <a:pos x="1840" y="860"/>
                      </a:cxn>
                      <a:cxn ang="0">
                        <a:pos x="1876" y="757"/>
                      </a:cxn>
                      <a:cxn ang="0">
                        <a:pos x="1878" y="650"/>
                      </a:cxn>
                      <a:cxn ang="0">
                        <a:pos x="1847" y="556"/>
                      </a:cxn>
                      <a:cxn ang="0">
                        <a:pos x="1828" y="490"/>
                      </a:cxn>
                      <a:cxn ang="0">
                        <a:pos x="1837" y="396"/>
                      </a:cxn>
                      <a:cxn ang="0">
                        <a:pos x="1819" y="319"/>
                      </a:cxn>
                      <a:cxn ang="0">
                        <a:pos x="1765" y="239"/>
                      </a:cxn>
                      <a:cxn ang="0">
                        <a:pos x="1685" y="189"/>
                      </a:cxn>
                      <a:cxn ang="0">
                        <a:pos x="1657" y="143"/>
                      </a:cxn>
                      <a:cxn ang="0">
                        <a:pos x="1621" y="78"/>
                      </a:cxn>
                      <a:cxn ang="0">
                        <a:pos x="1549" y="20"/>
                      </a:cxn>
                      <a:cxn ang="0">
                        <a:pos x="1478" y="1"/>
                      </a:cxn>
                      <a:cxn ang="0">
                        <a:pos x="1392" y="12"/>
                      </a:cxn>
                      <a:cxn ang="0">
                        <a:pos x="1315" y="60"/>
                      </a:cxn>
                      <a:cxn ang="0">
                        <a:pos x="1268" y="45"/>
                      </a:cxn>
                      <a:cxn ang="0">
                        <a:pos x="1191" y="5"/>
                      </a:cxn>
                      <a:cxn ang="0">
                        <a:pos x="1095" y="8"/>
                      </a:cxn>
                      <a:cxn ang="0">
                        <a:pos x="1007" y="64"/>
                      </a:cxn>
                      <a:cxn ang="0">
                        <a:pos x="961" y="97"/>
                      </a:cxn>
                      <a:cxn ang="0">
                        <a:pos x="882" y="53"/>
                      </a:cxn>
                      <a:cxn ang="0">
                        <a:pos x="784" y="46"/>
                      </a:cxn>
                      <a:cxn ang="0">
                        <a:pos x="670" y="97"/>
                      </a:cxn>
                      <a:cxn ang="0">
                        <a:pos x="609" y="174"/>
                      </a:cxn>
                      <a:cxn ang="0">
                        <a:pos x="480" y="132"/>
                      </a:cxn>
                      <a:cxn ang="0">
                        <a:pos x="373" y="145"/>
                      </a:cxn>
                      <a:cxn ang="0">
                        <a:pos x="274" y="201"/>
                      </a:cxn>
                      <a:cxn ang="0">
                        <a:pos x="202" y="293"/>
                      </a:cxn>
                      <a:cxn ang="0">
                        <a:pos x="168" y="408"/>
                      </a:cxn>
                    </a:cxnLst>
                    <a:rect l="0" t="0" r="r" b="b"/>
                    <a:pathLst>
                      <a:path w="1881" h="1446">
                        <a:moveTo>
                          <a:pt x="169" y="480"/>
                        </a:moveTo>
                        <a:lnTo>
                          <a:pt x="151" y="483"/>
                        </a:lnTo>
                        <a:lnTo>
                          <a:pt x="134" y="487"/>
                        </a:lnTo>
                        <a:lnTo>
                          <a:pt x="117" y="494"/>
                        </a:lnTo>
                        <a:lnTo>
                          <a:pt x="102" y="502"/>
                        </a:lnTo>
                        <a:lnTo>
                          <a:pt x="87" y="511"/>
                        </a:lnTo>
                        <a:lnTo>
                          <a:pt x="73" y="522"/>
                        </a:lnTo>
                        <a:lnTo>
                          <a:pt x="49" y="545"/>
                        </a:lnTo>
                        <a:lnTo>
                          <a:pt x="37" y="559"/>
                        </a:lnTo>
                        <a:lnTo>
                          <a:pt x="27" y="574"/>
                        </a:lnTo>
                        <a:lnTo>
                          <a:pt x="20" y="590"/>
                        </a:lnTo>
                        <a:lnTo>
                          <a:pt x="12" y="607"/>
                        </a:lnTo>
                        <a:lnTo>
                          <a:pt x="7" y="623"/>
                        </a:lnTo>
                        <a:lnTo>
                          <a:pt x="3" y="642"/>
                        </a:lnTo>
                        <a:lnTo>
                          <a:pt x="1" y="660"/>
                        </a:lnTo>
                        <a:lnTo>
                          <a:pt x="0" y="679"/>
                        </a:lnTo>
                        <a:lnTo>
                          <a:pt x="1" y="705"/>
                        </a:lnTo>
                        <a:lnTo>
                          <a:pt x="6" y="730"/>
                        </a:lnTo>
                        <a:lnTo>
                          <a:pt x="13" y="754"/>
                        </a:lnTo>
                        <a:lnTo>
                          <a:pt x="25" y="778"/>
                        </a:lnTo>
                        <a:lnTo>
                          <a:pt x="37" y="800"/>
                        </a:lnTo>
                        <a:lnTo>
                          <a:pt x="54" y="819"/>
                        </a:lnTo>
                        <a:lnTo>
                          <a:pt x="73" y="835"/>
                        </a:lnTo>
                        <a:lnTo>
                          <a:pt x="93" y="850"/>
                        </a:lnTo>
                        <a:lnTo>
                          <a:pt x="92" y="848"/>
                        </a:lnTo>
                        <a:lnTo>
                          <a:pt x="80" y="863"/>
                        </a:lnTo>
                        <a:lnTo>
                          <a:pt x="70" y="878"/>
                        </a:lnTo>
                        <a:lnTo>
                          <a:pt x="62" y="894"/>
                        </a:lnTo>
                        <a:lnTo>
                          <a:pt x="54" y="911"/>
                        </a:lnTo>
                        <a:lnTo>
                          <a:pt x="49" y="928"/>
                        </a:lnTo>
                        <a:lnTo>
                          <a:pt x="45" y="946"/>
                        </a:lnTo>
                        <a:lnTo>
                          <a:pt x="43" y="965"/>
                        </a:lnTo>
                        <a:lnTo>
                          <a:pt x="41" y="983"/>
                        </a:lnTo>
                        <a:lnTo>
                          <a:pt x="43" y="1004"/>
                        </a:lnTo>
                        <a:lnTo>
                          <a:pt x="45" y="1023"/>
                        </a:lnTo>
                        <a:lnTo>
                          <a:pt x="50" y="1042"/>
                        </a:lnTo>
                        <a:lnTo>
                          <a:pt x="56" y="1060"/>
                        </a:lnTo>
                        <a:lnTo>
                          <a:pt x="64" y="1078"/>
                        </a:lnTo>
                        <a:lnTo>
                          <a:pt x="74" y="1094"/>
                        </a:lnTo>
                        <a:lnTo>
                          <a:pt x="84" y="1109"/>
                        </a:lnTo>
                        <a:lnTo>
                          <a:pt x="97" y="1124"/>
                        </a:lnTo>
                        <a:lnTo>
                          <a:pt x="111" y="1137"/>
                        </a:lnTo>
                        <a:lnTo>
                          <a:pt x="125" y="1148"/>
                        </a:lnTo>
                        <a:lnTo>
                          <a:pt x="140" y="1159"/>
                        </a:lnTo>
                        <a:lnTo>
                          <a:pt x="158" y="1167"/>
                        </a:lnTo>
                        <a:lnTo>
                          <a:pt x="174" y="1174"/>
                        </a:lnTo>
                        <a:lnTo>
                          <a:pt x="193" y="1178"/>
                        </a:lnTo>
                        <a:lnTo>
                          <a:pt x="212" y="1181"/>
                        </a:lnTo>
                        <a:lnTo>
                          <a:pt x="231" y="1182"/>
                        </a:lnTo>
                        <a:lnTo>
                          <a:pt x="242" y="1182"/>
                        </a:lnTo>
                        <a:lnTo>
                          <a:pt x="252" y="1181"/>
                        </a:lnTo>
                        <a:lnTo>
                          <a:pt x="252" y="1182"/>
                        </a:lnTo>
                        <a:lnTo>
                          <a:pt x="278" y="1222"/>
                        </a:lnTo>
                        <a:lnTo>
                          <a:pt x="306" y="1256"/>
                        </a:lnTo>
                        <a:lnTo>
                          <a:pt x="338" y="1286"/>
                        </a:lnTo>
                        <a:lnTo>
                          <a:pt x="375" y="1312"/>
                        </a:lnTo>
                        <a:lnTo>
                          <a:pt x="414" y="1331"/>
                        </a:lnTo>
                        <a:lnTo>
                          <a:pt x="435" y="1339"/>
                        </a:lnTo>
                        <a:lnTo>
                          <a:pt x="456" y="1346"/>
                        </a:lnTo>
                        <a:lnTo>
                          <a:pt x="478" y="1352"/>
                        </a:lnTo>
                        <a:lnTo>
                          <a:pt x="499" y="1356"/>
                        </a:lnTo>
                        <a:lnTo>
                          <a:pt x="521" y="1357"/>
                        </a:lnTo>
                        <a:lnTo>
                          <a:pt x="543" y="1359"/>
                        </a:lnTo>
                        <a:lnTo>
                          <a:pt x="566" y="1357"/>
                        </a:lnTo>
                        <a:lnTo>
                          <a:pt x="589" y="1356"/>
                        </a:lnTo>
                        <a:lnTo>
                          <a:pt x="612" y="1352"/>
                        </a:lnTo>
                        <a:lnTo>
                          <a:pt x="634" y="1346"/>
                        </a:lnTo>
                        <a:lnTo>
                          <a:pt x="656" y="1339"/>
                        </a:lnTo>
                        <a:lnTo>
                          <a:pt x="676" y="1331"/>
                        </a:lnTo>
                        <a:lnTo>
                          <a:pt x="696" y="1320"/>
                        </a:lnTo>
                        <a:lnTo>
                          <a:pt x="717" y="1309"/>
                        </a:lnTo>
                        <a:lnTo>
                          <a:pt x="717" y="1309"/>
                        </a:lnTo>
                        <a:lnTo>
                          <a:pt x="739" y="1339"/>
                        </a:lnTo>
                        <a:lnTo>
                          <a:pt x="765" y="1367"/>
                        </a:lnTo>
                        <a:lnTo>
                          <a:pt x="792" y="1390"/>
                        </a:lnTo>
                        <a:lnTo>
                          <a:pt x="823" y="1409"/>
                        </a:lnTo>
                        <a:lnTo>
                          <a:pt x="854" y="1426"/>
                        </a:lnTo>
                        <a:lnTo>
                          <a:pt x="889" y="1437"/>
                        </a:lnTo>
                        <a:lnTo>
                          <a:pt x="924" y="1444"/>
                        </a:lnTo>
                        <a:lnTo>
                          <a:pt x="961" y="1446"/>
                        </a:lnTo>
                        <a:lnTo>
                          <a:pt x="985" y="1445"/>
                        </a:lnTo>
                        <a:lnTo>
                          <a:pt x="1009" y="1442"/>
                        </a:lnTo>
                        <a:lnTo>
                          <a:pt x="1031" y="1437"/>
                        </a:lnTo>
                        <a:lnTo>
                          <a:pt x="1054" y="1430"/>
                        </a:lnTo>
                        <a:lnTo>
                          <a:pt x="1076" y="1422"/>
                        </a:lnTo>
                        <a:lnTo>
                          <a:pt x="1097" y="1411"/>
                        </a:lnTo>
                        <a:lnTo>
                          <a:pt x="1117" y="1400"/>
                        </a:lnTo>
                        <a:lnTo>
                          <a:pt x="1136" y="1386"/>
                        </a:lnTo>
                        <a:lnTo>
                          <a:pt x="1154" y="1371"/>
                        </a:lnTo>
                        <a:lnTo>
                          <a:pt x="1171" y="1353"/>
                        </a:lnTo>
                        <a:lnTo>
                          <a:pt x="1187" y="1335"/>
                        </a:lnTo>
                        <a:lnTo>
                          <a:pt x="1201" y="1316"/>
                        </a:lnTo>
                        <a:lnTo>
                          <a:pt x="1214" y="1296"/>
                        </a:lnTo>
                        <a:lnTo>
                          <a:pt x="1225" y="1274"/>
                        </a:lnTo>
                        <a:lnTo>
                          <a:pt x="1235" y="1250"/>
                        </a:lnTo>
                        <a:lnTo>
                          <a:pt x="1243" y="1227"/>
                        </a:lnTo>
                        <a:lnTo>
                          <a:pt x="1243" y="1229"/>
                        </a:lnTo>
                        <a:lnTo>
                          <a:pt x="1274" y="1246"/>
                        </a:lnTo>
                        <a:lnTo>
                          <a:pt x="1307" y="1259"/>
                        </a:lnTo>
                        <a:lnTo>
                          <a:pt x="1341" y="1266"/>
                        </a:lnTo>
                        <a:lnTo>
                          <a:pt x="1377" y="1268"/>
                        </a:lnTo>
                        <a:lnTo>
                          <a:pt x="1402" y="1267"/>
                        </a:lnTo>
                        <a:lnTo>
                          <a:pt x="1427" y="1263"/>
                        </a:lnTo>
                        <a:lnTo>
                          <a:pt x="1451" y="1256"/>
                        </a:lnTo>
                        <a:lnTo>
                          <a:pt x="1474" y="1248"/>
                        </a:lnTo>
                        <a:lnTo>
                          <a:pt x="1496" y="1237"/>
                        </a:lnTo>
                        <a:lnTo>
                          <a:pt x="1517" y="1224"/>
                        </a:lnTo>
                        <a:lnTo>
                          <a:pt x="1536" y="1209"/>
                        </a:lnTo>
                        <a:lnTo>
                          <a:pt x="1554" y="1192"/>
                        </a:lnTo>
                        <a:lnTo>
                          <a:pt x="1570" y="1174"/>
                        </a:lnTo>
                        <a:lnTo>
                          <a:pt x="1584" y="1153"/>
                        </a:lnTo>
                        <a:lnTo>
                          <a:pt x="1597" y="1133"/>
                        </a:lnTo>
                        <a:lnTo>
                          <a:pt x="1608" y="1109"/>
                        </a:lnTo>
                        <a:lnTo>
                          <a:pt x="1617" y="1086"/>
                        </a:lnTo>
                        <a:lnTo>
                          <a:pt x="1623" y="1060"/>
                        </a:lnTo>
                        <a:lnTo>
                          <a:pt x="1627" y="1034"/>
                        </a:lnTo>
                        <a:lnTo>
                          <a:pt x="1628" y="1008"/>
                        </a:lnTo>
                        <a:lnTo>
                          <a:pt x="1627" y="1007"/>
                        </a:lnTo>
                        <a:lnTo>
                          <a:pt x="1654" y="1001"/>
                        </a:lnTo>
                        <a:lnTo>
                          <a:pt x="1680" y="993"/>
                        </a:lnTo>
                        <a:lnTo>
                          <a:pt x="1704" y="983"/>
                        </a:lnTo>
                        <a:lnTo>
                          <a:pt x="1728" y="971"/>
                        </a:lnTo>
                        <a:lnTo>
                          <a:pt x="1751" y="957"/>
                        </a:lnTo>
                        <a:lnTo>
                          <a:pt x="1771" y="941"/>
                        </a:lnTo>
                        <a:lnTo>
                          <a:pt x="1792" y="923"/>
                        </a:lnTo>
                        <a:lnTo>
                          <a:pt x="1809" y="904"/>
                        </a:lnTo>
                        <a:lnTo>
                          <a:pt x="1824" y="882"/>
                        </a:lnTo>
                        <a:lnTo>
                          <a:pt x="1840" y="860"/>
                        </a:lnTo>
                        <a:lnTo>
                          <a:pt x="1852" y="835"/>
                        </a:lnTo>
                        <a:lnTo>
                          <a:pt x="1862" y="811"/>
                        </a:lnTo>
                        <a:lnTo>
                          <a:pt x="1870" y="785"/>
                        </a:lnTo>
                        <a:lnTo>
                          <a:pt x="1876" y="757"/>
                        </a:lnTo>
                        <a:lnTo>
                          <a:pt x="1880" y="730"/>
                        </a:lnTo>
                        <a:lnTo>
                          <a:pt x="1881" y="701"/>
                        </a:lnTo>
                        <a:lnTo>
                          <a:pt x="1880" y="675"/>
                        </a:lnTo>
                        <a:lnTo>
                          <a:pt x="1878" y="650"/>
                        </a:lnTo>
                        <a:lnTo>
                          <a:pt x="1872" y="626"/>
                        </a:lnTo>
                        <a:lnTo>
                          <a:pt x="1866" y="601"/>
                        </a:lnTo>
                        <a:lnTo>
                          <a:pt x="1857" y="578"/>
                        </a:lnTo>
                        <a:lnTo>
                          <a:pt x="1847" y="556"/>
                        </a:lnTo>
                        <a:lnTo>
                          <a:pt x="1835" y="534"/>
                        </a:lnTo>
                        <a:lnTo>
                          <a:pt x="1821" y="513"/>
                        </a:lnTo>
                        <a:lnTo>
                          <a:pt x="1819" y="513"/>
                        </a:lnTo>
                        <a:lnTo>
                          <a:pt x="1828" y="490"/>
                        </a:lnTo>
                        <a:lnTo>
                          <a:pt x="1833" y="465"/>
                        </a:lnTo>
                        <a:lnTo>
                          <a:pt x="1837" y="441"/>
                        </a:lnTo>
                        <a:lnTo>
                          <a:pt x="1838" y="416"/>
                        </a:lnTo>
                        <a:lnTo>
                          <a:pt x="1837" y="396"/>
                        </a:lnTo>
                        <a:lnTo>
                          <a:pt x="1835" y="376"/>
                        </a:lnTo>
                        <a:lnTo>
                          <a:pt x="1831" y="356"/>
                        </a:lnTo>
                        <a:lnTo>
                          <a:pt x="1826" y="338"/>
                        </a:lnTo>
                        <a:lnTo>
                          <a:pt x="1819" y="319"/>
                        </a:lnTo>
                        <a:lnTo>
                          <a:pt x="1810" y="301"/>
                        </a:lnTo>
                        <a:lnTo>
                          <a:pt x="1802" y="285"/>
                        </a:lnTo>
                        <a:lnTo>
                          <a:pt x="1790" y="268"/>
                        </a:lnTo>
                        <a:lnTo>
                          <a:pt x="1765" y="239"/>
                        </a:lnTo>
                        <a:lnTo>
                          <a:pt x="1736" y="215"/>
                        </a:lnTo>
                        <a:lnTo>
                          <a:pt x="1719" y="205"/>
                        </a:lnTo>
                        <a:lnTo>
                          <a:pt x="1703" y="195"/>
                        </a:lnTo>
                        <a:lnTo>
                          <a:pt x="1685" y="189"/>
                        </a:lnTo>
                        <a:lnTo>
                          <a:pt x="1666" y="182"/>
                        </a:lnTo>
                        <a:lnTo>
                          <a:pt x="1668" y="182"/>
                        </a:lnTo>
                        <a:lnTo>
                          <a:pt x="1664" y="163"/>
                        </a:lnTo>
                        <a:lnTo>
                          <a:pt x="1657" y="143"/>
                        </a:lnTo>
                        <a:lnTo>
                          <a:pt x="1651" y="126"/>
                        </a:lnTo>
                        <a:lnTo>
                          <a:pt x="1642" y="109"/>
                        </a:lnTo>
                        <a:lnTo>
                          <a:pt x="1632" y="93"/>
                        </a:lnTo>
                        <a:lnTo>
                          <a:pt x="1621" y="78"/>
                        </a:lnTo>
                        <a:lnTo>
                          <a:pt x="1595" y="52"/>
                        </a:lnTo>
                        <a:lnTo>
                          <a:pt x="1580" y="39"/>
                        </a:lnTo>
                        <a:lnTo>
                          <a:pt x="1565" y="30"/>
                        </a:lnTo>
                        <a:lnTo>
                          <a:pt x="1549" y="20"/>
                        </a:lnTo>
                        <a:lnTo>
                          <a:pt x="1532" y="13"/>
                        </a:lnTo>
                        <a:lnTo>
                          <a:pt x="1515" y="8"/>
                        </a:lnTo>
                        <a:lnTo>
                          <a:pt x="1497" y="4"/>
                        </a:lnTo>
                        <a:lnTo>
                          <a:pt x="1478" y="1"/>
                        </a:lnTo>
                        <a:lnTo>
                          <a:pt x="1459" y="0"/>
                        </a:lnTo>
                        <a:lnTo>
                          <a:pt x="1436" y="1"/>
                        </a:lnTo>
                        <a:lnTo>
                          <a:pt x="1413" y="5"/>
                        </a:lnTo>
                        <a:lnTo>
                          <a:pt x="1392" y="12"/>
                        </a:lnTo>
                        <a:lnTo>
                          <a:pt x="1370" y="20"/>
                        </a:lnTo>
                        <a:lnTo>
                          <a:pt x="1350" y="31"/>
                        </a:lnTo>
                        <a:lnTo>
                          <a:pt x="1331" y="45"/>
                        </a:lnTo>
                        <a:lnTo>
                          <a:pt x="1315" y="60"/>
                        </a:lnTo>
                        <a:lnTo>
                          <a:pt x="1298" y="78"/>
                        </a:lnTo>
                        <a:lnTo>
                          <a:pt x="1298" y="78"/>
                        </a:lnTo>
                        <a:lnTo>
                          <a:pt x="1284" y="60"/>
                        </a:lnTo>
                        <a:lnTo>
                          <a:pt x="1268" y="45"/>
                        </a:lnTo>
                        <a:lnTo>
                          <a:pt x="1250" y="31"/>
                        </a:lnTo>
                        <a:lnTo>
                          <a:pt x="1231" y="20"/>
                        </a:lnTo>
                        <a:lnTo>
                          <a:pt x="1212" y="12"/>
                        </a:lnTo>
                        <a:lnTo>
                          <a:pt x="1191" y="5"/>
                        </a:lnTo>
                        <a:lnTo>
                          <a:pt x="1169" y="1"/>
                        </a:lnTo>
                        <a:lnTo>
                          <a:pt x="1148" y="0"/>
                        </a:lnTo>
                        <a:lnTo>
                          <a:pt x="1121" y="1"/>
                        </a:lnTo>
                        <a:lnTo>
                          <a:pt x="1095" y="8"/>
                        </a:lnTo>
                        <a:lnTo>
                          <a:pt x="1071" y="16"/>
                        </a:lnTo>
                        <a:lnTo>
                          <a:pt x="1048" y="30"/>
                        </a:lnTo>
                        <a:lnTo>
                          <a:pt x="1026" y="45"/>
                        </a:lnTo>
                        <a:lnTo>
                          <a:pt x="1007" y="64"/>
                        </a:lnTo>
                        <a:lnTo>
                          <a:pt x="991" y="86"/>
                        </a:lnTo>
                        <a:lnTo>
                          <a:pt x="977" y="109"/>
                        </a:lnTo>
                        <a:lnTo>
                          <a:pt x="978" y="113"/>
                        </a:lnTo>
                        <a:lnTo>
                          <a:pt x="961" y="97"/>
                        </a:lnTo>
                        <a:lnTo>
                          <a:pt x="943" y="83"/>
                        </a:lnTo>
                        <a:lnTo>
                          <a:pt x="923" y="71"/>
                        </a:lnTo>
                        <a:lnTo>
                          <a:pt x="902" y="61"/>
                        </a:lnTo>
                        <a:lnTo>
                          <a:pt x="882" y="53"/>
                        </a:lnTo>
                        <a:lnTo>
                          <a:pt x="861" y="48"/>
                        </a:lnTo>
                        <a:lnTo>
                          <a:pt x="838" y="45"/>
                        </a:lnTo>
                        <a:lnTo>
                          <a:pt x="815" y="43"/>
                        </a:lnTo>
                        <a:lnTo>
                          <a:pt x="784" y="46"/>
                        </a:lnTo>
                        <a:lnTo>
                          <a:pt x="752" y="53"/>
                        </a:lnTo>
                        <a:lnTo>
                          <a:pt x="723" y="63"/>
                        </a:lnTo>
                        <a:lnTo>
                          <a:pt x="695" y="78"/>
                        </a:lnTo>
                        <a:lnTo>
                          <a:pt x="670" y="97"/>
                        </a:lnTo>
                        <a:lnTo>
                          <a:pt x="646" y="119"/>
                        </a:lnTo>
                        <a:lnTo>
                          <a:pt x="626" y="143"/>
                        </a:lnTo>
                        <a:lnTo>
                          <a:pt x="609" y="172"/>
                        </a:lnTo>
                        <a:lnTo>
                          <a:pt x="609" y="174"/>
                        </a:lnTo>
                        <a:lnTo>
                          <a:pt x="574" y="156"/>
                        </a:lnTo>
                        <a:lnTo>
                          <a:pt x="537" y="142"/>
                        </a:lnTo>
                        <a:lnTo>
                          <a:pt x="499" y="134"/>
                        </a:lnTo>
                        <a:lnTo>
                          <a:pt x="480" y="132"/>
                        </a:lnTo>
                        <a:lnTo>
                          <a:pt x="460" y="131"/>
                        </a:lnTo>
                        <a:lnTo>
                          <a:pt x="430" y="132"/>
                        </a:lnTo>
                        <a:lnTo>
                          <a:pt x="400" y="138"/>
                        </a:lnTo>
                        <a:lnTo>
                          <a:pt x="373" y="145"/>
                        </a:lnTo>
                        <a:lnTo>
                          <a:pt x="346" y="156"/>
                        </a:lnTo>
                        <a:lnTo>
                          <a:pt x="321" y="168"/>
                        </a:lnTo>
                        <a:lnTo>
                          <a:pt x="295" y="185"/>
                        </a:lnTo>
                        <a:lnTo>
                          <a:pt x="274" y="201"/>
                        </a:lnTo>
                        <a:lnTo>
                          <a:pt x="252" y="222"/>
                        </a:lnTo>
                        <a:lnTo>
                          <a:pt x="233" y="243"/>
                        </a:lnTo>
                        <a:lnTo>
                          <a:pt x="217" y="267"/>
                        </a:lnTo>
                        <a:lnTo>
                          <a:pt x="202" y="293"/>
                        </a:lnTo>
                        <a:lnTo>
                          <a:pt x="189" y="320"/>
                        </a:lnTo>
                        <a:lnTo>
                          <a:pt x="179" y="348"/>
                        </a:lnTo>
                        <a:lnTo>
                          <a:pt x="173" y="378"/>
                        </a:lnTo>
                        <a:lnTo>
                          <a:pt x="168" y="408"/>
                        </a:lnTo>
                        <a:lnTo>
                          <a:pt x="166" y="439"/>
                        </a:lnTo>
                        <a:lnTo>
                          <a:pt x="166" y="460"/>
                        </a:lnTo>
                        <a:lnTo>
                          <a:pt x="169" y="480"/>
                        </a:lnTo>
                        <a:close/>
                      </a:path>
                    </a:pathLst>
                  </a:custGeom>
                  <a:solidFill>
                    <a:srgbClr val="BBE0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20" name="Freeform 76"/>
                  <p:cNvSpPr>
                    <a:spLocks/>
                  </p:cNvSpPr>
                  <p:nvPr/>
                </p:nvSpPr>
                <p:spPr bwMode="auto">
                  <a:xfrm>
                    <a:off x="4591" y="2344"/>
                    <a:ext cx="941" cy="723"/>
                  </a:xfrm>
                  <a:custGeom>
                    <a:avLst/>
                    <a:gdLst/>
                    <a:ahLst/>
                    <a:cxnLst>
                      <a:cxn ang="0">
                        <a:pos x="117" y="494"/>
                      </a:cxn>
                      <a:cxn ang="0">
                        <a:pos x="49" y="545"/>
                      </a:cxn>
                      <a:cxn ang="0">
                        <a:pos x="12" y="607"/>
                      </a:cxn>
                      <a:cxn ang="0">
                        <a:pos x="0" y="679"/>
                      </a:cxn>
                      <a:cxn ang="0">
                        <a:pos x="25" y="778"/>
                      </a:cxn>
                      <a:cxn ang="0">
                        <a:pos x="93" y="850"/>
                      </a:cxn>
                      <a:cxn ang="0">
                        <a:pos x="62" y="894"/>
                      </a:cxn>
                      <a:cxn ang="0">
                        <a:pos x="43" y="965"/>
                      </a:cxn>
                      <a:cxn ang="0">
                        <a:pos x="50" y="1042"/>
                      </a:cxn>
                      <a:cxn ang="0">
                        <a:pos x="84" y="1109"/>
                      </a:cxn>
                      <a:cxn ang="0">
                        <a:pos x="140" y="1159"/>
                      </a:cxn>
                      <a:cxn ang="0">
                        <a:pos x="212" y="1181"/>
                      </a:cxn>
                      <a:cxn ang="0">
                        <a:pos x="252" y="1182"/>
                      </a:cxn>
                      <a:cxn ang="0">
                        <a:pos x="375" y="1312"/>
                      </a:cxn>
                      <a:cxn ang="0">
                        <a:pos x="478" y="1352"/>
                      </a:cxn>
                      <a:cxn ang="0">
                        <a:pos x="566" y="1357"/>
                      </a:cxn>
                      <a:cxn ang="0">
                        <a:pos x="656" y="1339"/>
                      </a:cxn>
                      <a:cxn ang="0">
                        <a:pos x="717" y="1309"/>
                      </a:cxn>
                      <a:cxn ang="0">
                        <a:pos x="823" y="1409"/>
                      </a:cxn>
                      <a:cxn ang="0">
                        <a:pos x="961" y="1446"/>
                      </a:cxn>
                      <a:cxn ang="0">
                        <a:pos x="1054" y="1430"/>
                      </a:cxn>
                      <a:cxn ang="0">
                        <a:pos x="1136" y="1386"/>
                      </a:cxn>
                      <a:cxn ang="0">
                        <a:pos x="1201" y="1316"/>
                      </a:cxn>
                      <a:cxn ang="0">
                        <a:pos x="1243" y="1227"/>
                      </a:cxn>
                      <a:cxn ang="0">
                        <a:pos x="1341" y="1266"/>
                      </a:cxn>
                      <a:cxn ang="0">
                        <a:pos x="1451" y="1256"/>
                      </a:cxn>
                      <a:cxn ang="0">
                        <a:pos x="1536" y="1209"/>
                      </a:cxn>
                      <a:cxn ang="0">
                        <a:pos x="1597" y="1133"/>
                      </a:cxn>
                      <a:cxn ang="0">
                        <a:pos x="1627" y="1034"/>
                      </a:cxn>
                      <a:cxn ang="0">
                        <a:pos x="1680" y="993"/>
                      </a:cxn>
                      <a:cxn ang="0">
                        <a:pos x="1771" y="941"/>
                      </a:cxn>
                      <a:cxn ang="0">
                        <a:pos x="1840" y="860"/>
                      </a:cxn>
                      <a:cxn ang="0">
                        <a:pos x="1876" y="757"/>
                      </a:cxn>
                      <a:cxn ang="0">
                        <a:pos x="1878" y="650"/>
                      </a:cxn>
                      <a:cxn ang="0">
                        <a:pos x="1847" y="556"/>
                      </a:cxn>
                      <a:cxn ang="0">
                        <a:pos x="1828" y="490"/>
                      </a:cxn>
                      <a:cxn ang="0">
                        <a:pos x="1837" y="396"/>
                      </a:cxn>
                      <a:cxn ang="0">
                        <a:pos x="1819" y="319"/>
                      </a:cxn>
                      <a:cxn ang="0">
                        <a:pos x="1765" y="239"/>
                      </a:cxn>
                      <a:cxn ang="0">
                        <a:pos x="1685" y="189"/>
                      </a:cxn>
                      <a:cxn ang="0">
                        <a:pos x="1657" y="143"/>
                      </a:cxn>
                      <a:cxn ang="0">
                        <a:pos x="1621" y="78"/>
                      </a:cxn>
                      <a:cxn ang="0">
                        <a:pos x="1549" y="20"/>
                      </a:cxn>
                      <a:cxn ang="0">
                        <a:pos x="1478" y="1"/>
                      </a:cxn>
                      <a:cxn ang="0">
                        <a:pos x="1392" y="12"/>
                      </a:cxn>
                      <a:cxn ang="0">
                        <a:pos x="1315" y="60"/>
                      </a:cxn>
                      <a:cxn ang="0">
                        <a:pos x="1268" y="45"/>
                      </a:cxn>
                      <a:cxn ang="0">
                        <a:pos x="1191" y="5"/>
                      </a:cxn>
                      <a:cxn ang="0">
                        <a:pos x="1095" y="8"/>
                      </a:cxn>
                      <a:cxn ang="0">
                        <a:pos x="1007" y="64"/>
                      </a:cxn>
                      <a:cxn ang="0">
                        <a:pos x="961" y="97"/>
                      </a:cxn>
                      <a:cxn ang="0">
                        <a:pos x="882" y="53"/>
                      </a:cxn>
                      <a:cxn ang="0">
                        <a:pos x="784" y="46"/>
                      </a:cxn>
                      <a:cxn ang="0">
                        <a:pos x="670" y="97"/>
                      </a:cxn>
                      <a:cxn ang="0">
                        <a:pos x="609" y="174"/>
                      </a:cxn>
                      <a:cxn ang="0">
                        <a:pos x="480" y="132"/>
                      </a:cxn>
                      <a:cxn ang="0">
                        <a:pos x="373" y="145"/>
                      </a:cxn>
                      <a:cxn ang="0">
                        <a:pos x="274" y="201"/>
                      </a:cxn>
                      <a:cxn ang="0">
                        <a:pos x="202" y="293"/>
                      </a:cxn>
                      <a:cxn ang="0">
                        <a:pos x="168" y="408"/>
                      </a:cxn>
                    </a:cxnLst>
                    <a:rect l="0" t="0" r="r" b="b"/>
                    <a:pathLst>
                      <a:path w="1881" h="1446">
                        <a:moveTo>
                          <a:pt x="169" y="480"/>
                        </a:moveTo>
                        <a:lnTo>
                          <a:pt x="151" y="483"/>
                        </a:lnTo>
                        <a:lnTo>
                          <a:pt x="134" y="487"/>
                        </a:lnTo>
                        <a:lnTo>
                          <a:pt x="117" y="494"/>
                        </a:lnTo>
                        <a:lnTo>
                          <a:pt x="102" y="502"/>
                        </a:lnTo>
                        <a:lnTo>
                          <a:pt x="87" y="511"/>
                        </a:lnTo>
                        <a:lnTo>
                          <a:pt x="73" y="522"/>
                        </a:lnTo>
                        <a:lnTo>
                          <a:pt x="49" y="545"/>
                        </a:lnTo>
                        <a:lnTo>
                          <a:pt x="37" y="559"/>
                        </a:lnTo>
                        <a:lnTo>
                          <a:pt x="27" y="574"/>
                        </a:lnTo>
                        <a:lnTo>
                          <a:pt x="20" y="590"/>
                        </a:lnTo>
                        <a:lnTo>
                          <a:pt x="12" y="607"/>
                        </a:lnTo>
                        <a:lnTo>
                          <a:pt x="7" y="623"/>
                        </a:lnTo>
                        <a:lnTo>
                          <a:pt x="3" y="642"/>
                        </a:lnTo>
                        <a:lnTo>
                          <a:pt x="1" y="660"/>
                        </a:lnTo>
                        <a:lnTo>
                          <a:pt x="0" y="679"/>
                        </a:lnTo>
                        <a:lnTo>
                          <a:pt x="1" y="705"/>
                        </a:lnTo>
                        <a:lnTo>
                          <a:pt x="6" y="730"/>
                        </a:lnTo>
                        <a:lnTo>
                          <a:pt x="13" y="754"/>
                        </a:lnTo>
                        <a:lnTo>
                          <a:pt x="25" y="778"/>
                        </a:lnTo>
                        <a:lnTo>
                          <a:pt x="37" y="800"/>
                        </a:lnTo>
                        <a:lnTo>
                          <a:pt x="54" y="819"/>
                        </a:lnTo>
                        <a:lnTo>
                          <a:pt x="73" y="835"/>
                        </a:lnTo>
                        <a:lnTo>
                          <a:pt x="93" y="850"/>
                        </a:lnTo>
                        <a:lnTo>
                          <a:pt x="92" y="848"/>
                        </a:lnTo>
                        <a:lnTo>
                          <a:pt x="80" y="863"/>
                        </a:lnTo>
                        <a:lnTo>
                          <a:pt x="70" y="878"/>
                        </a:lnTo>
                        <a:lnTo>
                          <a:pt x="62" y="894"/>
                        </a:lnTo>
                        <a:lnTo>
                          <a:pt x="54" y="911"/>
                        </a:lnTo>
                        <a:lnTo>
                          <a:pt x="49" y="928"/>
                        </a:lnTo>
                        <a:lnTo>
                          <a:pt x="45" y="946"/>
                        </a:lnTo>
                        <a:lnTo>
                          <a:pt x="43" y="965"/>
                        </a:lnTo>
                        <a:lnTo>
                          <a:pt x="41" y="983"/>
                        </a:lnTo>
                        <a:lnTo>
                          <a:pt x="43" y="1004"/>
                        </a:lnTo>
                        <a:lnTo>
                          <a:pt x="45" y="1023"/>
                        </a:lnTo>
                        <a:lnTo>
                          <a:pt x="50" y="1042"/>
                        </a:lnTo>
                        <a:lnTo>
                          <a:pt x="56" y="1060"/>
                        </a:lnTo>
                        <a:lnTo>
                          <a:pt x="64" y="1078"/>
                        </a:lnTo>
                        <a:lnTo>
                          <a:pt x="74" y="1094"/>
                        </a:lnTo>
                        <a:lnTo>
                          <a:pt x="84" y="1109"/>
                        </a:lnTo>
                        <a:lnTo>
                          <a:pt x="97" y="1124"/>
                        </a:lnTo>
                        <a:lnTo>
                          <a:pt x="111" y="1137"/>
                        </a:lnTo>
                        <a:lnTo>
                          <a:pt x="125" y="1148"/>
                        </a:lnTo>
                        <a:lnTo>
                          <a:pt x="140" y="1159"/>
                        </a:lnTo>
                        <a:lnTo>
                          <a:pt x="158" y="1167"/>
                        </a:lnTo>
                        <a:lnTo>
                          <a:pt x="174" y="1174"/>
                        </a:lnTo>
                        <a:lnTo>
                          <a:pt x="193" y="1178"/>
                        </a:lnTo>
                        <a:lnTo>
                          <a:pt x="212" y="1181"/>
                        </a:lnTo>
                        <a:lnTo>
                          <a:pt x="231" y="1182"/>
                        </a:lnTo>
                        <a:lnTo>
                          <a:pt x="242" y="1182"/>
                        </a:lnTo>
                        <a:lnTo>
                          <a:pt x="252" y="1181"/>
                        </a:lnTo>
                        <a:lnTo>
                          <a:pt x="252" y="1182"/>
                        </a:lnTo>
                        <a:lnTo>
                          <a:pt x="278" y="1222"/>
                        </a:lnTo>
                        <a:lnTo>
                          <a:pt x="306" y="1256"/>
                        </a:lnTo>
                        <a:lnTo>
                          <a:pt x="338" y="1286"/>
                        </a:lnTo>
                        <a:lnTo>
                          <a:pt x="375" y="1312"/>
                        </a:lnTo>
                        <a:lnTo>
                          <a:pt x="414" y="1331"/>
                        </a:lnTo>
                        <a:lnTo>
                          <a:pt x="435" y="1339"/>
                        </a:lnTo>
                        <a:lnTo>
                          <a:pt x="456" y="1346"/>
                        </a:lnTo>
                        <a:lnTo>
                          <a:pt x="478" y="1352"/>
                        </a:lnTo>
                        <a:lnTo>
                          <a:pt x="499" y="1356"/>
                        </a:lnTo>
                        <a:lnTo>
                          <a:pt x="521" y="1357"/>
                        </a:lnTo>
                        <a:lnTo>
                          <a:pt x="543" y="1359"/>
                        </a:lnTo>
                        <a:lnTo>
                          <a:pt x="566" y="1357"/>
                        </a:lnTo>
                        <a:lnTo>
                          <a:pt x="589" y="1356"/>
                        </a:lnTo>
                        <a:lnTo>
                          <a:pt x="612" y="1352"/>
                        </a:lnTo>
                        <a:lnTo>
                          <a:pt x="634" y="1346"/>
                        </a:lnTo>
                        <a:lnTo>
                          <a:pt x="656" y="1339"/>
                        </a:lnTo>
                        <a:lnTo>
                          <a:pt x="676" y="1331"/>
                        </a:lnTo>
                        <a:lnTo>
                          <a:pt x="696" y="1320"/>
                        </a:lnTo>
                        <a:lnTo>
                          <a:pt x="717" y="1309"/>
                        </a:lnTo>
                        <a:lnTo>
                          <a:pt x="717" y="1309"/>
                        </a:lnTo>
                        <a:lnTo>
                          <a:pt x="739" y="1339"/>
                        </a:lnTo>
                        <a:lnTo>
                          <a:pt x="765" y="1367"/>
                        </a:lnTo>
                        <a:lnTo>
                          <a:pt x="792" y="1390"/>
                        </a:lnTo>
                        <a:lnTo>
                          <a:pt x="823" y="1409"/>
                        </a:lnTo>
                        <a:lnTo>
                          <a:pt x="854" y="1426"/>
                        </a:lnTo>
                        <a:lnTo>
                          <a:pt x="889" y="1437"/>
                        </a:lnTo>
                        <a:lnTo>
                          <a:pt x="924" y="1444"/>
                        </a:lnTo>
                        <a:lnTo>
                          <a:pt x="961" y="1446"/>
                        </a:lnTo>
                        <a:lnTo>
                          <a:pt x="985" y="1445"/>
                        </a:lnTo>
                        <a:lnTo>
                          <a:pt x="1009" y="1442"/>
                        </a:lnTo>
                        <a:lnTo>
                          <a:pt x="1031" y="1437"/>
                        </a:lnTo>
                        <a:lnTo>
                          <a:pt x="1054" y="1430"/>
                        </a:lnTo>
                        <a:lnTo>
                          <a:pt x="1076" y="1422"/>
                        </a:lnTo>
                        <a:lnTo>
                          <a:pt x="1097" y="1411"/>
                        </a:lnTo>
                        <a:lnTo>
                          <a:pt x="1117" y="1400"/>
                        </a:lnTo>
                        <a:lnTo>
                          <a:pt x="1136" y="1386"/>
                        </a:lnTo>
                        <a:lnTo>
                          <a:pt x="1154" y="1371"/>
                        </a:lnTo>
                        <a:lnTo>
                          <a:pt x="1171" y="1353"/>
                        </a:lnTo>
                        <a:lnTo>
                          <a:pt x="1187" y="1335"/>
                        </a:lnTo>
                        <a:lnTo>
                          <a:pt x="1201" y="1316"/>
                        </a:lnTo>
                        <a:lnTo>
                          <a:pt x="1214" y="1296"/>
                        </a:lnTo>
                        <a:lnTo>
                          <a:pt x="1225" y="1274"/>
                        </a:lnTo>
                        <a:lnTo>
                          <a:pt x="1235" y="1250"/>
                        </a:lnTo>
                        <a:lnTo>
                          <a:pt x="1243" y="1227"/>
                        </a:lnTo>
                        <a:lnTo>
                          <a:pt x="1243" y="1229"/>
                        </a:lnTo>
                        <a:lnTo>
                          <a:pt x="1274" y="1246"/>
                        </a:lnTo>
                        <a:lnTo>
                          <a:pt x="1307" y="1259"/>
                        </a:lnTo>
                        <a:lnTo>
                          <a:pt x="1341" y="1266"/>
                        </a:lnTo>
                        <a:lnTo>
                          <a:pt x="1377" y="1268"/>
                        </a:lnTo>
                        <a:lnTo>
                          <a:pt x="1402" y="1267"/>
                        </a:lnTo>
                        <a:lnTo>
                          <a:pt x="1427" y="1263"/>
                        </a:lnTo>
                        <a:lnTo>
                          <a:pt x="1451" y="1256"/>
                        </a:lnTo>
                        <a:lnTo>
                          <a:pt x="1474" y="1248"/>
                        </a:lnTo>
                        <a:lnTo>
                          <a:pt x="1496" y="1237"/>
                        </a:lnTo>
                        <a:lnTo>
                          <a:pt x="1517" y="1224"/>
                        </a:lnTo>
                        <a:lnTo>
                          <a:pt x="1536" y="1209"/>
                        </a:lnTo>
                        <a:lnTo>
                          <a:pt x="1554" y="1192"/>
                        </a:lnTo>
                        <a:lnTo>
                          <a:pt x="1570" y="1174"/>
                        </a:lnTo>
                        <a:lnTo>
                          <a:pt x="1584" y="1153"/>
                        </a:lnTo>
                        <a:lnTo>
                          <a:pt x="1597" y="1133"/>
                        </a:lnTo>
                        <a:lnTo>
                          <a:pt x="1608" y="1109"/>
                        </a:lnTo>
                        <a:lnTo>
                          <a:pt x="1617" y="1086"/>
                        </a:lnTo>
                        <a:lnTo>
                          <a:pt x="1623" y="1060"/>
                        </a:lnTo>
                        <a:lnTo>
                          <a:pt x="1627" y="1034"/>
                        </a:lnTo>
                        <a:lnTo>
                          <a:pt x="1628" y="1008"/>
                        </a:lnTo>
                        <a:lnTo>
                          <a:pt x="1627" y="1007"/>
                        </a:lnTo>
                        <a:lnTo>
                          <a:pt x="1654" y="1001"/>
                        </a:lnTo>
                        <a:lnTo>
                          <a:pt x="1680" y="993"/>
                        </a:lnTo>
                        <a:lnTo>
                          <a:pt x="1704" y="983"/>
                        </a:lnTo>
                        <a:lnTo>
                          <a:pt x="1728" y="971"/>
                        </a:lnTo>
                        <a:lnTo>
                          <a:pt x="1751" y="957"/>
                        </a:lnTo>
                        <a:lnTo>
                          <a:pt x="1771" y="941"/>
                        </a:lnTo>
                        <a:lnTo>
                          <a:pt x="1792" y="923"/>
                        </a:lnTo>
                        <a:lnTo>
                          <a:pt x="1809" y="904"/>
                        </a:lnTo>
                        <a:lnTo>
                          <a:pt x="1824" y="882"/>
                        </a:lnTo>
                        <a:lnTo>
                          <a:pt x="1840" y="860"/>
                        </a:lnTo>
                        <a:lnTo>
                          <a:pt x="1852" y="835"/>
                        </a:lnTo>
                        <a:lnTo>
                          <a:pt x="1862" y="811"/>
                        </a:lnTo>
                        <a:lnTo>
                          <a:pt x="1870" y="785"/>
                        </a:lnTo>
                        <a:lnTo>
                          <a:pt x="1876" y="757"/>
                        </a:lnTo>
                        <a:lnTo>
                          <a:pt x="1880" y="730"/>
                        </a:lnTo>
                        <a:lnTo>
                          <a:pt x="1881" y="701"/>
                        </a:lnTo>
                        <a:lnTo>
                          <a:pt x="1880" y="675"/>
                        </a:lnTo>
                        <a:lnTo>
                          <a:pt x="1878" y="650"/>
                        </a:lnTo>
                        <a:lnTo>
                          <a:pt x="1872" y="626"/>
                        </a:lnTo>
                        <a:lnTo>
                          <a:pt x="1866" y="601"/>
                        </a:lnTo>
                        <a:lnTo>
                          <a:pt x="1857" y="578"/>
                        </a:lnTo>
                        <a:lnTo>
                          <a:pt x="1847" y="556"/>
                        </a:lnTo>
                        <a:lnTo>
                          <a:pt x="1835" y="534"/>
                        </a:lnTo>
                        <a:lnTo>
                          <a:pt x="1821" y="513"/>
                        </a:lnTo>
                        <a:lnTo>
                          <a:pt x="1819" y="513"/>
                        </a:lnTo>
                        <a:lnTo>
                          <a:pt x="1828" y="490"/>
                        </a:lnTo>
                        <a:lnTo>
                          <a:pt x="1833" y="465"/>
                        </a:lnTo>
                        <a:lnTo>
                          <a:pt x="1837" y="441"/>
                        </a:lnTo>
                        <a:lnTo>
                          <a:pt x="1838" y="416"/>
                        </a:lnTo>
                        <a:lnTo>
                          <a:pt x="1837" y="396"/>
                        </a:lnTo>
                        <a:lnTo>
                          <a:pt x="1835" y="376"/>
                        </a:lnTo>
                        <a:lnTo>
                          <a:pt x="1831" y="356"/>
                        </a:lnTo>
                        <a:lnTo>
                          <a:pt x="1826" y="338"/>
                        </a:lnTo>
                        <a:lnTo>
                          <a:pt x="1819" y="319"/>
                        </a:lnTo>
                        <a:lnTo>
                          <a:pt x="1810" y="301"/>
                        </a:lnTo>
                        <a:lnTo>
                          <a:pt x="1802" y="285"/>
                        </a:lnTo>
                        <a:lnTo>
                          <a:pt x="1790" y="268"/>
                        </a:lnTo>
                        <a:lnTo>
                          <a:pt x="1765" y="239"/>
                        </a:lnTo>
                        <a:lnTo>
                          <a:pt x="1736" y="215"/>
                        </a:lnTo>
                        <a:lnTo>
                          <a:pt x="1719" y="205"/>
                        </a:lnTo>
                        <a:lnTo>
                          <a:pt x="1703" y="195"/>
                        </a:lnTo>
                        <a:lnTo>
                          <a:pt x="1685" y="189"/>
                        </a:lnTo>
                        <a:lnTo>
                          <a:pt x="1666" y="182"/>
                        </a:lnTo>
                        <a:lnTo>
                          <a:pt x="1668" y="182"/>
                        </a:lnTo>
                        <a:lnTo>
                          <a:pt x="1664" y="163"/>
                        </a:lnTo>
                        <a:lnTo>
                          <a:pt x="1657" y="143"/>
                        </a:lnTo>
                        <a:lnTo>
                          <a:pt x="1651" y="126"/>
                        </a:lnTo>
                        <a:lnTo>
                          <a:pt x="1642" y="109"/>
                        </a:lnTo>
                        <a:lnTo>
                          <a:pt x="1632" y="93"/>
                        </a:lnTo>
                        <a:lnTo>
                          <a:pt x="1621" y="78"/>
                        </a:lnTo>
                        <a:lnTo>
                          <a:pt x="1595" y="52"/>
                        </a:lnTo>
                        <a:lnTo>
                          <a:pt x="1580" y="39"/>
                        </a:lnTo>
                        <a:lnTo>
                          <a:pt x="1565" y="30"/>
                        </a:lnTo>
                        <a:lnTo>
                          <a:pt x="1549" y="20"/>
                        </a:lnTo>
                        <a:lnTo>
                          <a:pt x="1532" y="13"/>
                        </a:lnTo>
                        <a:lnTo>
                          <a:pt x="1515" y="8"/>
                        </a:lnTo>
                        <a:lnTo>
                          <a:pt x="1497" y="4"/>
                        </a:lnTo>
                        <a:lnTo>
                          <a:pt x="1478" y="1"/>
                        </a:lnTo>
                        <a:lnTo>
                          <a:pt x="1459" y="0"/>
                        </a:lnTo>
                        <a:lnTo>
                          <a:pt x="1436" y="1"/>
                        </a:lnTo>
                        <a:lnTo>
                          <a:pt x="1413" y="5"/>
                        </a:lnTo>
                        <a:lnTo>
                          <a:pt x="1392" y="12"/>
                        </a:lnTo>
                        <a:lnTo>
                          <a:pt x="1370" y="20"/>
                        </a:lnTo>
                        <a:lnTo>
                          <a:pt x="1350" y="31"/>
                        </a:lnTo>
                        <a:lnTo>
                          <a:pt x="1331" y="45"/>
                        </a:lnTo>
                        <a:lnTo>
                          <a:pt x="1315" y="60"/>
                        </a:lnTo>
                        <a:lnTo>
                          <a:pt x="1298" y="78"/>
                        </a:lnTo>
                        <a:lnTo>
                          <a:pt x="1298" y="78"/>
                        </a:lnTo>
                        <a:lnTo>
                          <a:pt x="1284" y="60"/>
                        </a:lnTo>
                        <a:lnTo>
                          <a:pt x="1268" y="45"/>
                        </a:lnTo>
                        <a:lnTo>
                          <a:pt x="1250" y="31"/>
                        </a:lnTo>
                        <a:lnTo>
                          <a:pt x="1231" y="20"/>
                        </a:lnTo>
                        <a:lnTo>
                          <a:pt x="1212" y="12"/>
                        </a:lnTo>
                        <a:lnTo>
                          <a:pt x="1191" y="5"/>
                        </a:lnTo>
                        <a:lnTo>
                          <a:pt x="1169" y="1"/>
                        </a:lnTo>
                        <a:lnTo>
                          <a:pt x="1148" y="0"/>
                        </a:lnTo>
                        <a:lnTo>
                          <a:pt x="1121" y="1"/>
                        </a:lnTo>
                        <a:lnTo>
                          <a:pt x="1095" y="8"/>
                        </a:lnTo>
                        <a:lnTo>
                          <a:pt x="1071" y="16"/>
                        </a:lnTo>
                        <a:lnTo>
                          <a:pt x="1048" y="30"/>
                        </a:lnTo>
                        <a:lnTo>
                          <a:pt x="1026" y="45"/>
                        </a:lnTo>
                        <a:lnTo>
                          <a:pt x="1007" y="64"/>
                        </a:lnTo>
                        <a:lnTo>
                          <a:pt x="991" y="86"/>
                        </a:lnTo>
                        <a:lnTo>
                          <a:pt x="977" y="109"/>
                        </a:lnTo>
                        <a:lnTo>
                          <a:pt x="978" y="113"/>
                        </a:lnTo>
                        <a:lnTo>
                          <a:pt x="961" y="97"/>
                        </a:lnTo>
                        <a:lnTo>
                          <a:pt x="943" y="83"/>
                        </a:lnTo>
                        <a:lnTo>
                          <a:pt x="923" y="71"/>
                        </a:lnTo>
                        <a:lnTo>
                          <a:pt x="902" y="61"/>
                        </a:lnTo>
                        <a:lnTo>
                          <a:pt x="882" y="53"/>
                        </a:lnTo>
                        <a:lnTo>
                          <a:pt x="861" y="48"/>
                        </a:lnTo>
                        <a:lnTo>
                          <a:pt x="838" y="45"/>
                        </a:lnTo>
                        <a:lnTo>
                          <a:pt x="815" y="43"/>
                        </a:lnTo>
                        <a:lnTo>
                          <a:pt x="784" y="46"/>
                        </a:lnTo>
                        <a:lnTo>
                          <a:pt x="752" y="53"/>
                        </a:lnTo>
                        <a:lnTo>
                          <a:pt x="723" y="63"/>
                        </a:lnTo>
                        <a:lnTo>
                          <a:pt x="695" y="78"/>
                        </a:lnTo>
                        <a:lnTo>
                          <a:pt x="670" y="97"/>
                        </a:lnTo>
                        <a:lnTo>
                          <a:pt x="646" y="119"/>
                        </a:lnTo>
                        <a:lnTo>
                          <a:pt x="626" y="143"/>
                        </a:lnTo>
                        <a:lnTo>
                          <a:pt x="609" y="172"/>
                        </a:lnTo>
                        <a:lnTo>
                          <a:pt x="609" y="174"/>
                        </a:lnTo>
                        <a:lnTo>
                          <a:pt x="574" y="156"/>
                        </a:lnTo>
                        <a:lnTo>
                          <a:pt x="537" y="142"/>
                        </a:lnTo>
                        <a:lnTo>
                          <a:pt x="499" y="134"/>
                        </a:lnTo>
                        <a:lnTo>
                          <a:pt x="480" y="132"/>
                        </a:lnTo>
                        <a:lnTo>
                          <a:pt x="460" y="131"/>
                        </a:lnTo>
                        <a:lnTo>
                          <a:pt x="430" y="132"/>
                        </a:lnTo>
                        <a:lnTo>
                          <a:pt x="400" y="138"/>
                        </a:lnTo>
                        <a:lnTo>
                          <a:pt x="373" y="145"/>
                        </a:lnTo>
                        <a:lnTo>
                          <a:pt x="346" y="156"/>
                        </a:lnTo>
                        <a:lnTo>
                          <a:pt x="321" y="168"/>
                        </a:lnTo>
                        <a:lnTo>
                          <a:pt x="295" y="185"/>
                        </a:lnTo>
                        <a:lnTo>
                          <a:pt x="274" y="201"/>
                        </a:lnTo>
                        <a:lnTo>
                          <a:pt x="252" y="222"/>
                        </a:lnTo>
                        <a:lnTo>
                          <a:pt x="233" y="243"/>
                        </a:lnTo>
                        <a:lnTo>
                          <a:pt x="217" y="267"/>
                        </a:lnTo>
                        <a:lnTo>
                          <a:pt x="202" y="293"/>
                        </a:lnTo>
                        <a:lnTo>
                          <a:pt x="189" y="320"/>
                        </a:lnTo>
                        <a:lnTo>
                          <a:pt x="179" y="348"/>
                        </a:lnTo>
                        <a:lnTo>
                          <a:pt x="173" y="378"/>
                        </a:lnTo>
                        <a:lnTo>
                          <a:pt x="168" y="408"/>
                        </a:lnTo>
                        <a:lnTo>
                          <a:pt x="166" y="439"/>
                        </a:lnTo>
                        <a:lnTo>
                          <a:pt x="166" y="460"/>
                        </a:lnTo>
                        <a:lnTo>
                          <a:pt x="169" y="48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21" name="Freeform 77"/>
                  <p:cNvSpPr>
                    <a:spLocks/>
                  </p:cNvSpPr>
                  <p:nvPr/>
                </p:nvSpPr>
                <p:spPr bwMode="auto">
                  <a:xfrm>
                    <a:off x="4638" y="2769"/>
                    <a:ext cx="55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13"/>
                      </a:cxn>
                      <a:cxn ang="0">
                        <a:pos x="47" y="21"/>
                      </a:cxn>
                      <a:cxn ang="0">
                        <a:pos x="71" y="26"/>
                      </a:cxn>
                      <a:cxn ang="0">
                        <a:pos x="96" y="28"/>
                      </a:cxn>
                      <a:cxn ang="0">
                        <a:pos x="103" y="28"/>
                      </a:cxn>
                      <a:cxn ang="0">
                        <a:pos x="110" y="26"/>
                      </a:cxn>
                    </a:cxnLst>
                    <a:rect l="0" t="0" r="r" b="b"/>
                    <a:pathLst>
                      <a:path w="110" h="28">
                        <a:moveTo>
                          <a:pt x="0" y="0"/>
                        </a:moveTo>
                        <a:lnTo>
                          <a:pt x="23" y="13"/>
                        </a:lnTo>
                        <a:lnTo>
                          <a:pt x="47" y="21"/>
                        </a:lnTo>
                        <a:lnTo>
                          <a:pt x="71" y="26"/>
                        </a:lnTo>
                        <a:lnTo>
                          <a:pt x="96" y="28"/>
                        </a:lnTo>
                        <a:lnTo>
                          <a:pt x="103" y="28"/>
                        </a:lnTo>
                        <a:lnTo>
                          <a:pt x="110" y="2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22" name="Freeform 78"/>
                  <p:cNvSpPr>
                    <a:spLocks/>
                  </p:cNvSpPr>
                  <p:nvPr/>
                </p:nvSpPr>
                <p:spPr bwMode="auto">
                  <a:xfrm>
                    <a:off x="4718" y="2928"/>
                    <a:ext cx="24" cy="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6" y="7"/>
                      </a:cxn>
                      <a:cxn ang="0">
                        <a:pos x="50" y="0"/>
                      </a:cxn>
                    </a:cxnLst>
                    <a:rect l="0" t="0" r="r" b="b"/>
                    <a:pathLst>
                      <a:path w="50" h="13">
                        <a:moveTo>
                          <a:pt x="0" y="13"/>
                        </a:moveTo>
                        <a:lnTo>
                          <a:pt x="26" y="7"/>
                        </a:lnTo>
                        <a:lnTo>
                          <a:pt x="5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23" name="Freeform 79"/>
                  <p:cNvSpPr>
                    <a:spLocks/>
                  </p:cNvSpPr>
                  <p:nvPr/>
                </p:nvSpPr>
                <p:spPr bwMode="auto">
                  <a:xfrm>
                    <a:off x="4935" y="2969"/>
                    <a:ext cx="15" cy="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31"/>
                      </a:cxn>
                      <a:cxn ang="0">
                        <a:pos x="30" y="59"/>
                      </a:cxn>
                    </a:cxnLst>
                    <a:rect l="0" t="0" r="r" b="b"/>
                    <a:pathLst>
                      <a:path w="30" h="59">
                        <a:moveTo>
                          <a:pt x="0" y="0"/>
                        </a:moveTo>
                        <a:lnTo>
                          <a:pt x="13" y="31"/>
                        </a:lnTo>
                        <a:lnTo>
                          <a:pt x="30" y="59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24" name="Freeform 80"/>
                  <p:cNvSpPr>
                    <a:spLocks/>
                  </p:cNvSpPr>
                  <p:nvPr/>
                </p:nvSpPr>
                <p:spPr bwMode="auto">
                  <a:xfrm>
                    <a:off x="5213" y="2925"/>
                    <a:ext cx="6" cy="33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7" y="33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64">
                        <a:moveTo>
                          <a:pt x="0" y="64"/>
                        </a:moveTo>
                        <a:lnTo>
                          <a:pt x="7" y="33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25" name="Freeform 81"/>
                  <p:cNvSpPr>
                    <a:spLocks/>
                  </p:cNvSpPr>
                  <p:nvPr/>
                </p:nvSpPr>
                <p:spPr bwMode="auto">
                  <a:xfrm>
                    <a:off x="5335" y="2728"/>
                    <a:ext cx="71" cy="120"/>
                  </a:xfrm>
                  <a:custGeom>
                    <a:avLst/>
                    <a:gdLst/>
                    <a:ahLst/>
                    <a:cxnLst>
                      <a:cxn ang="0">
                        <a:pos x="141" y="240"/>
                      </a:cxn>
                      <a:cxn ang="0">
                        <a:pos x="141" y="239"/>
                      </a:cxn>
                      <a:cxn ang="0">
                        <a:pos x="141" y="237"/>
                      </a:cxn>
                      <a:cxn ang="0">
                        <a:pos x="141" y="218"/>
                      </a:cxn>
                      <a:cxn ang="0">
                        <a:pos x="139" y="200"/>
                      </a:cxn>
                      <a:cxn ang="0">
                        <a:pos x="131" y="163"/>
                      </a:cxn>
                      <a:cxn ang="0">
                        <a:pos x="120" y="129"/>
                      </a:cxn>
                      <a:cxn ang="0">
                        <a:pos x="103" y="97"/>
                      </a:cxn>
                      <a:cxn ang="0">
                        <a:pos x="82" y="67"/>
                      </a:cxn>
                      <a:cxn ang="0">
                        <a:pos x="58" y="41"/>
                      </a:cxn>
                      <a:cxn ang="0">
                        <a:pos x="30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1" h="240">
                        <a:moveTo>
                          <a:pt x="141" y="240"/>
                        </a:moveTo>
                        <a:lnTo>
                          <a:pt x="141" y="239"/>
                        </a:lnTo>
                        <a:lnTo>
                          <a:pt x="141" y="237"/>
                        </a:lnTo>
                        <a:lnTo>
                          <a:pt x="141" y="218"/>
                        </a:lnTo>
                        <a:lnTo>
                          <a:pt x="139" y="200"/>
                        </a:lnTo>
                        <a:lnTo>
                          <a:pt x="131" y="163"/>
                        </a:lnTo>
                        <a:lnTo>
                          <a:pt x="120" y="129"/>
                        </a:lnTo>
                        <a:lnTo>
                          <a:pt x="103" y="97"/>
                        </a:lnTo>
                        <a:lnTo>
                          <a:pt x="82" y="67"/>
                        </a:lnTo>
                        <a:lnTo>
                          <a:pt x="58" y="41"/>
                        </a:lnTo>
                        <a:lnTo>
                          <a:pt x="30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26" name="Freeform 82"/>
                  <p:cNvSpPr>
                    <a:spLocks/>
                  </p:cNvSpPr>
                  <p:nvPr/>
                </p:nvSpPr>
                <p:spPr bwMode="auto">
                  <a:xfrm>
                    <a:off x="5470" y="2601"/>
                    <a:ext cx="31" cy="44"/>
                  </a:xfrm>
                  <a:custGeom>
                    <a:avLst/>
                    <a:gdLst/>
                    <a:ahLst/>
                    <a:cxnLst>
                      <a:cxn ang="0">
                        <a:pos x="0" y="89"/>
                      </a:cxn>
                      <a:cxn ang="0">
                        <a:pos x="20" y="70"/>
                      </a:cxn>
                      <a:cxn ang="0">
                        <a:pos x="37" y="48"/>
                      </a:cxn>
                      <a:cxn ang="0">
                        <a:pos x="52" y="25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63" h="89">
                        <a:moveTo>
                          <a:pt x="0" y="89"/>
                        </a:moveTo>
                        <a:lnTo>
                          <a:pt x="20" y="70"/>
                        </a:lnTo>
                        <a:lnTo>
                          <a:pt x="37" y="48"/>
                        </a:lnTo>
                        <a:lnTo>
                          <a:pt x="52" y="25"/>
                        </a:lnTo>
                        <a:lnTo>
                          <a:pt x="63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27" name="Freeform 83"/>
                  <p:cNvSpPr>
                    <a:spLocks/>
                  </p:cNvSpPr>
                  <p:nvPr/>
                </p:nvSpPr>
                <p:spPr bwMode="auto">
                  <a:xfrm>
                    <a:off x="5425" y="2435"/>
                    <a:ext cx="2" cy="20"/>
                  </a:xfrm>
                  <a:custGeom>
                    <a:avLst/>
                    <a:gdLst/>
                    <a:ahLst/>
                    <a:cxnLst>
                      <a:cxn ang="0">
                        <a:pos x="3" y="41"/>
                      </a:cxn>
                      <a:cxn ang="0">
                        <a:pos x="3" y="40"/>
                      </a:cxn>
                      <a:cxn ang="0">
                        <a:pos x="3" y="38"/>
                      </a:cxn>
                      <a:cxn ang="0">
                        <a:pos x="2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" h="41">
                        <a:moveTo>
                          <a:pt x="3" y="41"/>
                        </a:moveTo>
                        <a:lnTo>
                          <a:pt x="3" y="40"/>
                        </a:lnTo>
                        <a:lnTo>
                          <a:pt x="3" y="38"/>
                        </a:lnTo>
                        <a:lnTo>
                          <a:pt x="2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28" name="Freeform 84"/>
                  <p:cNvSpPr>
                    <a:spLocks/>
                  </p:cNvSpPr>
                  <p:nvPr/>
                </p:nvSpPr>
                <p:spPr bwMode="auto">
                  <a:xfrm>
                    <a:off x="5224" y="2383"/>
                    <a:ext cx="17" cy="2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23" y="12"/>
                      </a:cxn>
                      <a:cxn ang="0">
                        <a:pos x="16" y="26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33" h="53">
                        <a:moveTo>
                          <a:pt x="33" y="0"/>
                        </a:moveTo>
                        <a:lnTo>
                          <a:pt x="23" y="12"/>
                        </a:lnTo>
                        <a:lnTo>
                          <a:pt x="16" y="26"/>
                        </a:lnTo>
                        <a:lnTo>
                          <a:pt x="0" y="5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29" name="Freeform 85"/>
                  <p:cNvSpPr>
                    <a:spLocks/>
                  </p:cNvSpPr>
                  <p:nvPr/>
                </p:nvSpPr>
                <p:spPr bwMode="auto">
                  <a:xfrm>
                    <a:off x="5072" y="2399"/>
                    <a:ext cx="8" cy="23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6" y="23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15" h="47">
                        <a:moveTo>
                          <a:pt x="15" y="0"/>
                        </a:moveTo>
                        <a:lnTo>
                          <a:pt x="6" y="23"/>
                        </a:lnTo>
                        <a:lnTo>
                          <a:pt x="0" y="4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30" name="Freeform 86"/>
                  <p:cNvSpPr>
                    <a:spLocks/>
                  </p:cNvSpPr>
                  <p:nvPr/>
                </p:nvSpPr>
                <p:spPr bwMode="auto">
                  <a:xfrm>
                    <a:off x="4896" y="2431"/>
                    <a:ext cx="28" cy="22"/>
                  </a:xfrm>
                  <a:custGeom>
                    <a:avLst/>
                    <a:gdLst/>
                    <a:ahLst/>
                    <a:cxnLst>
                      <a:cxn ang="0">
                        <a:pos x="57" y="45"/>
                      </a:cxn>
                      <a:cxn ang="0">
                        <a:pos x="29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7" h="45">
                        <a:moveTo>
                          <a:pt x="57" y="45"/>
                        </a:moveTo>
                        <a:lnTo>
                          <a:pt x="29" y="2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31" name="Freeform 87"/>
                  <p:cNvSpPr>
                    <a:spLocks/>
                  </p:cNvSpPr>
                  <p:nvPr/>
                </p:nvSpPr>
                <p:spPr bwMode="auto">
                  <a:xfrm>
                    <a:off x="4676" y="2584"/>
                    <a:ext cx="5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5"/>
                      </a:cxn>
                      <a:cxn ang="0">
                        <a:pos x="10" y="48"/>
                      </a:cxn>
                    </a:cxnLst>
                    <a:rect l="0" t="0" r="r" b="b"/>
                    <a:pathLst>
                      <a:path w="10" h="48">
                        <a:moveTo>
                          <a:pt x="0" y="0"/>
                        </a:moveTo>
                        <a:lnTo>
                          <a:pt x="4" y="25"/>
                        </a:lnTo>
                        <a:lnTo>
                          <a:pt x="10" y="4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32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618" y="2347"/>
                    <a:ext cx="157" cy="121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33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565" y="2303"/>
                    <a:ext cx="105" cy="81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83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548" y="2288"/>
                    <a:ext cx="53" cy="40"/>
                  </a:xfrm>
                  <a:prstGeom prst="ellipse">
                    <a:avLst/>
                  </a:prstGeom>
                  <a:solidFill>
                    <a:srgbClr val="BBE0E3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1835" name="Rectangle 91"/>
                <p:cNvSpPr>
                  <a:spLocks noChangeArrowheads="1"/>
                </p:cNvSpPr>
                <p:nvPr/>
              </p:nvSpPr>
              <p:spPr bwMode="auto">
                <a:xfrm>
                  <a:off x="4206" y="3179"/>
                  <a:ext cx="581" cy="1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 dirty="0">
                      <a:solidFill>
                        <a:srgbClr val="000000"/>
                      </a:solidFill>
                    </a:rPr>
                    <a:t>Image</a:t>
                  </a:r>
                  <a:r>
                    <a:rPr lang="fr-BE" sz="1200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fr-BE" sz="1200" dirty="0" smtClean="0">
                      <a:solidFill>
                        <a:srgbClr val="000000"/>
                      </a:solidFill>
                    </a:rPr>
                    <a:t>Server</a:t>
                  </a:r>
                  <a:endParaRPr lang="en-GB" sz="1800" dirty="0"/>
                </a:p>
              </p:txBody>
            </p:sp>
            <p:sp>
              <p:nvSpPr>
                <p:cNvPr id="671836" name="Rectangle 92"/>
                <p:cNvSpPr>
                  <a:spLocks noChangeArrowheads="1"/>
                </p:cNvSpPr>
                <p:nvPr/>
              </p:nvSpPr>
              <p:spPr bwMode="auto">
                <a:xfrm>
                  <a:off x="4240" y="3283"/>
                  <a:ext cx="49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Component</a:t>
                  </a:r>
                  <a:endParaRPr lang="en-GB" sz="1800"/>
                </a:p>
              </p:txBody>
            </p:sp>
            <p:sp>
              <p:nvSpPr>
                <p:cNvPr id="671837" name="Rectangle 93"/>
                <p:cNvSpPr>
                  <a:spLocks noChangeArrowheads="1"/>
                </p:cNvSpPr>
                <p:nvPr/>
              </p:nvSpPr>
              <p:spPr bwMode="auto">
                <a:xfrm>
                  <a:off x="4351" y="3490"/>
                  <a:ext cx="290" cy="1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BE" sz="1200" dirty="0" err="1">
                      <a:solidFill>
                        <a:schemeClr val="tx1"/>
                      </a:solidFill>
                    </a:rPr>
                    <a:t>Matlab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1838" name="Rectangle 94"/>
                <p:cNvSpPr>
                  <a:spLocks noChangeArrowheads="1"/>
                </p:cNvSpPr>
                <p:nvPr/>
              </p:nvSpPr>
              <p:spPr bwMode="auto">
                <a:xfrm>
                  <a:off x="4240" y="3283"/>
                  <a:ext cx="49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Component</a:t>
                  </a:r>
                  <a:endParaRPr lang="en-GB" sz="1800"/>
                </a:p>
              </p:txBody>
            </p:sp>
          </p:grpSp>
        </p:grpSp>
      </p:grp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4483100" y="2241550"/>
            <a:ext cx="3411538" cy="2759075"/>
            <a:chOff x="2824" y="1412"/>
            <a:chExt cx="2149" cy="1738"/>
          </a:xfrm>
        </p:grpSpPr>
        <p:sp>
          <p:nvSpPr>
            <p:cNvPr id="671840" name="Rectangle 96"/>
            <p:cNvSpPr>
              <a:spLocks noChangeArrowheads="1"/>
            </p:cNvSpPr>
            <p:nvPr/>
          </p:nvSpPr>
          <p:spPr bwMode="auto">
            <a:xfrm>
              <a:off x="2824" y="2089"/>
              <a:ext cx="243" cy="246"/>
            </a:xfrm>
            <a:prstGeom prst="rect">
              <a:avLst/>
            </a:prstGeom>
            <a:solidFill>
              <a:srgbClr val="BBE0E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41" name="Rectangle 97"/>
            <p:cNvSpPr>
              <a:spLocks noChangeArrowheads="1"/>
            </p:cNvSpPr>
            <p:nvPr/>
          </p:nvSpPr>
          <p:spPr bwMode="auto">
            <a:xfrm>
              <a:off x="2863" y="2115"/>
              <a:ext cx="21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CIDL</a:t>
              </a:r>
              <a:endParaRPr lang="en-GB" sz="1800"/>
            </a:p>
          </p:txBody>
        </p:sp>
        <p:sp>
          <p:nvSpPr>
            <p:cNvPr id="671842" name="Rectangle 98"/>
            <p:cNvSpPr>
              <a:spLocks noChangeArrowheads="1"/>
            </p:cNvSpPr>
            <p:nvPr/>
          </p:nvSpPr>
          <p:spPr bwMode="auto">
            <a:xfrm>
              <a:off x="2871" y="2219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XML</a:t>
              </a:r>
              <a:endParaRPr lang="en-GB" sz="1800"/>
            </a:p>
          </p:txBody>
        </p:sp>
        <p:sp>
          <p:nvSpPr>
            <p:cNvPr id="671843" name="Rectangle 99"/>
            <p:cNvSpPr>
              <a:spLocks noChangeArrowheads="1"/>
            </p:cNvSpPr>
            <p:nvPr/>
          </p:nvSpPr>
          <p:spPr bwMode="auto">
            <a:xfrm>
              <a:off x="3770" y="1412"/>
              <a:ext cx="244" cy="246"/>
            </a:xfrm>
            <a:prstGeom prst="rect">
              <a:avLst/>
            </a:prstGeom>
            <a:solidFill>
              <a:srgbClr val="BBE0E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44" name="Rectangle 100"/>
            <p:cNvSpPr>
              <a:spLocks noChangeArrowheads="1"/>
            </p:cNvSpPr>
            <p:nvPr/>
          </p:nvSpPr>
          <p:spPr bwMode="auto">
            <a:xfrm>
              <a:off x="3808" y="1438"/>
              <a:ext cx="21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CIDL</a:t>
              </a:r>
              <a:endParaRPr lang="en-GB" sz="1800"/>
            </a:p>
          </p:txBody>
        </p:sp>
        <p:sp>
          <p:nvSpPr>
            <p:cNvPr id="671845" name="Rectangle 101"/>
            <p:cNvSpPr>
              <a:spLocks noChangeArrowheads="1"/>
            </p:cNvSpPr>
            <p:nvPr/>
          </p:nvSpPr>
          <p:spPr bwMode="auto">
            <a:xfrm>
              <a:off x="3817" y="1542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XML</a:t>
              </a:r>
              <a:endParaRPr lang="en-GB" sz="1800"/>
            </a:p>
          </p:txBody>
        </p:sp>
        <p:sp>
          <p:nvSpPr>
            <p:cNvPr id="671846" name="Rectangle 102"/>
            <p:cNvSpPr>
              <a:spLocks noChangeArrowheads="1"/>
            </p:cNvSpPr>
            <p:nvPr/>
          </p:nvSpPr>
          <p:spPr bwMode="auto">
            <a:xfrm>
              <a:off x="4717" y="2103"/>
              <a:ext cx="243" cy="245"/>
            </a:xfrm>
            <a:prstGeom prst="rect">
              <a:avLst/>
            </a:prstGeom>
            <a:solidFill>
              <a:srgbClr val="BBE0E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47" name="Rectangle 103"/>
            <p:cNvSpPr>
              <a:spLocks noChangeArrowheads="1"/>
            </p:cNvSpPr>
            <p:nvPr/>
          </p:nvSpPr>
          <p:spPr bwMode="auto">
            <a:xfrm>
              <a:off x="4755" y="2128"/>
              <a:ext cx="21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CIDL</a:t>
              </a:r>
              <a:endParaRPr lang="en-GB" sz="1800"/>
            </a:p>
          </p:txBody>
        </p:sp>
        <p:sp>
          <p:nvSpPr>
            <p:cNvPr id="671848" name="Rectangle 104"/>
            <p:cNvSpPr>
              <a:spLocks noChangeArrowheads="1"/>
            </p:cNvSpPr>
            <p:nvPr/>
          </p:nvSpPr>
          <p:spPr bwMode="auto">
            <a:xfrm>
              <a:off x="4763" y="2232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XML</a:t>
              </a:r>
              <a:endParaRPr lang="en-GB" sz="1800"/>
            </a:p>
          </p:txBody>
        </p:sp>
        <p:sp>
          <p:nvSpPr>
            <p:cNvPr id="671849" name="Rectangle 105"/>
            <p:cNvSpPr>
              <a:spLocks noChangeArrowheads="1"/>
            </p:cNvSpPr>
            <p:nvPr/>
          </p:nvSpPr>
          <p:spPr bwMode="auto">
            <a:xfrm>
              <a:off x="2824" y="2089"/>
              <a:ext cx="243" cy="246"/>
            </a:xfrm>
            <a:prstGeom prst="rect">
              <a:avLst/>
            </a:prstGeom>
            <a:solidFill>
              <a:srgbClr val="BBE0E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50" name="Rectangle 106"/>
            <p:cNvSpPr>
              <a:spLocks noChangeArrowheads="1"/>
            </p:cNvSpPr>
            <p:nvPr/>
          </p:nvSpPr>
          <p:spPr bwMode="auto">
            <a:xfrm>
              <a:off x="2863" y="2115"/>
              <a:ext cx="21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CIDL</a:t>
              </a:r>
              <a:endParaRPr lang="en-GB" sz="1800"/>
            </a:p>
          </p:txBody>
        </p:sp>
        <p:sp>
          <p:nvSpPr>
            <p:cNvPr id="671851" name="Rectangle 107"/>
            <p:cNvSpPr>
              <a:spLocks noChangeArrowheads="1"/>
            </p:cNvSpPr>
            <p:nvPr/>
          </p:nvSpPr>
          <p:spPr bwMode="auto">
            <a:xfrm>
              <a:off x="2871" y="2219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XML</a:t>
              </a:r>
              <a:endParaRPr lang="en-GB" sz="1800"/>
            </a:p>
          </p:txBody>
        </p:sp>
        <p:sp>
          <p:nvSpPr>
            <p:cNvPr id="671852" name="Rectangle 108"/>
            <p:cNvSpPr>
              <a:spLocks noChangeArrowheads="1"/>
            </p:cNvSpPr>
            <p:nvPr/>
          </p:nvSpPr>
          <p:spPr bwMode="auto">
            <a:xfrm>
              <a:off x="3785" y="2905"/>
              <a:ext cx="243" cy="245"/>
            </a:xfrm>
            <a:prstGeom prst="rect">
              <a:avLst/>
            </a:prstGeom>
            <a:solidFill>
              <a:srgbClr val="BBE0E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53" name="Rectangle 109"/>
            <p:cNvSpPr>
              <a:spLocks noChangeArrowheads="1"/>
            </p:cNvSpPr>
            <p:nvPr/>
          </p:nvSpPr>
          <p:spPr bwMode="auto">
            <a:xfrm>
              <a:off x="3824" y="2930"/>
              <a:ext cx="21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CIDL</a:t>
              </a:r>
              <a:endParaRPr lang="en-GB" sz="1800"/>
            </a:p>
          </p:txBody>
        </p:sp>
        <p:sp>
          <p:nvSpPr>
            <p:cNvPr id="671854" name="Rectangle 110"/>
            <p:cNvSpPr>
              <a:spLocks noChangeArrowheads="1"/>
            </p:cNvSpPr>
            <p:nvPr/>
          </p:nvSpPr>
          <p:spPr bwMode="auto">
            <a:xfrm>
              <a:off x="3832" y="3034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XML</a:t>
              </a:r>
              <a:endParaRPr lang="en-GB" sz="1800"/>
            </a:p>
          </p:txBody>
        </p:sp>
        <p:sp>
          <p:nvSpPr>
            <p:cNvPr id="671855" name="Rectangle 111"/>
            <p:cNvSpPr>
              <a:spLocks noChangeArrowheads="1"/>
            </p:cNvSpPr>
            <p:nvPr/>
          </p:nvSpPr>
          <p:spPr bwMode="auto">
            <a:xfrm>
              <a:off x="3785" y="2905"/>
              <a:ext cx="243" cy="245"/>
            </a:xfrm>
            <a:prstGeom prst="rect">
              <a:avLst/>
            </a:prstGeom>
            <a:solidFill>
              <a:srgbClr val="BBE0E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56" name="Rectangle 112"/>
            <p:cNvSpPr>
              <a:spLocks noChangeArrowheads="1"/>
            </p:cNvSpPr>
            <p:nvPr/>
          </p:nvSpPr>
          <p:spPr bwMode="auto">
            <a:xfrm>
              <a:off x="3824" y="2930"/>
              <a:ext cx="21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CIDL</a:t>
              </a:r>
              <a:endParaRPr lang="en-GB" sz="1800"/>
            </a:p>
          </p:txBody>
        </p:sp>
        <p:sp>
          <p:nvSpPr>
            <p:cNvPr id="671857" name="Rectangle 113"/>
            <p:cNvSpPr>
              <a:spLocks noChangeArrowheads="1"/>
            </p:cNvSpPr>
            <p:nvPr/>
          </p:nvSpPr>
          <p:spPr bwMode="auto">
            <a:xfrm>
              <a:off x="3832" y="3034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XML</a:t>
              </a:r>
              <a:endParaRPr lang="en-GB" sz="1800"/>
            </a:p>
          </p:txBody>
        </p:sp>
      </p:grpSp>
      <p:grpSp>
        <p:nvGrpSpPr>
          <p:cNvPr id="14" name="Group 114"/>
          <p:cNvGrpSpPr>
            <a:grpSpLocks/>
          </p:cNvGrpSpPr>
          <p:nvPr/>
        </p:nvGrpSpPr>
        <p:grpSpPr bwMode="auto">
          <a:xfrm>
            <a:off x="4945063" y="2676525"/>
            <a:ext cx="2505075" cy="1857375"/>
            <a:chOff x="3115" y="1686"/>
            <a:chExt cx="1578" cy="1170"/>
          </a:xfrm>
        </p:grpSpPr>
        <p:sp>
          <p:nvSpPr>
            <p:cNvPr id="671859" name="Rectangle 115"/>
            <p:cNvSpPr>
              <a:spLocks noChangeArrowheads="1"/>
            </p:cNvSpPr>
            <p:nvPr/>
          </p:nvSpPr>
          <p:spPr bwMode="auto">
            <a:xfrm>
              <a:off x="3755" y="1958"/>
              <a:ext cx="292" cy="143"/>
            </a:xfrm>
            <a:prstGeom prst="rect">
              <a:avLst/>
            </a:prstGeom>
            <a:solidFill>
              <a:srgbClr val="E4FF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60" name="Rectangle 116"/>
            <p:cNvSpPr>
              <a:spLocks noChangeArrowheads="1"/>
            </p:cNvSpPr>
            <p:nvPr/>
          </p:nvSpPr>
          <p:spPr bwMode="auto">
            <a:xfrm>
              <a:off x="3832" y="1985"/>
              <a:ext cx="1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C++</a:t>
              </a:r>
              <a:endParaRPr lang="en-GB" sz="1800"/>
            </a:p>
          </p:txBody>
        </p:sp>
        <p:sp>
          <p:nvSpPr>
            <p:cNvPr id="671861" name="Rectangle 117"/>
            <p:cNvSpPr>
              <a:spLocks noChangeArrowheads="1"/>
            </p:cNvSpPr>
            <p:nvPr/>
          </p:nvSpPr>
          <p:spPr bwMode="auto">
            <a:xfrm>
              <a:off x="3334" y="2206"/>
              <a:ext cx="267" cy="142"/>
            </a:xfrm>
            <a:prstGeom prst="rect">
              <a:avLst/>
            </a:prstGeom>
            <a:solidFill>
              <a:srgbClr val="E4FF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62" name="Rectangle 118"/>
            <p:cNvSpPr>
              <a:spLocks noChangeArrowheads="1"/>
            </p:cNvSpPr>
            <p:nvPr/>
          </p:nvSpPr>
          <p:spPr bwMode="auto">
            <a:xfrm>
              <a:off x="3398" y="2232"/>
              <a:ext cx="1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C++</a:t>
              </a:r>
              <a:endParaRPr lang="en-GB" sz="1800"/>
            </a:p>
          </p:txBody>
        </p:sp>
        <p:sp>
          <p:nvSpPr>
            <p:cNvPr id="671863" name="Rectangle 119"/>
            <p:cNvSpPr>
              <a:spLocks noChangeArrowheads="1"/>
            </p:cNvSpPr>
            <p:nvPr/>
          </p:nvSpPr>
          <p:spPr bwMode="auto">
            <a:xfrm>
              <a:off x="4231" y="2210"/>
              <a:ext cx="243" cy="143"/>
            </a:xfrm>
            <a:prstGeom prst="rect">
              <a:avLst/>
            </a:prstGeom>
            <a:solidFill>
              <a:srgbClr val="E4FF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64" name="Rectangle 120"/>
            <p:cNvSpPr>
              <a:spLocks noChangeArrowheads="1"/>
            </p:cNvSpPr>
            <p:nvPr/>
          </p:nvSpPr>
          <p:spPr bwMode="auto">
            <a:xfrm>
              <a:off x="4284" y="2236"/>
              <a:ext cx="1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C++</a:t>
              </a:r>
              <a:endParaRPr lang="en-GB" sz="1800"/>
            </a:p>
          </p:txBody>
        </p:sp>
        <p:grpSp>
          <p:nvGrpSpPr>
            <p:cNvPr id="15" name="Group 121"/>
            <p:cNvGrpSpPr>
              <a:grpSpLocks/>
            </p:cNvGrpSpPr>
            <p:nvPr/>
          </p:nvGrpSpPr>
          <p:grpSpPr bwMode="auto">
            <a:xfrm>
              <a:off x="3115" y="1686"/>
              <a:ext cx="1578" cy="1170"/>
              <a:chOff x="3115" y="1686"/>
              <a:chExt cx="1578" cy="1170"/>
            </a:xfrm>
          </p:grpSpPr>
          <p:sp>
            <p:nvSpPr>
              <p:cNvPr id="671866" name="Freeform 122"/>
              <p:cNvSpPr>
                <a:spLocks/>
              </p:cNvSpPr>
              <p:nvPr/>
            </p:nvSpPr>
            <p:spPr bwMode="auto">
              <a:xfrm>
                <a:off x="4547" y="2204"/>
                <a:ext cx="146" cy="115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1" y="66"/>
                  </a:cxn>
                  <a:cxn ang="0">
                    <a:pos x="364" y="66"/>
                  </a:cxn>
                  <a:cxn ang="0">
                    <a:pos x="364" y="197"/>
                  </a:cxn>
                  <a:cxn ang="0">
                    <a:pos x="91" y="197"/>
                  </a:cxn>
                  <a:cxn ang="0">
                    <a:pos x="91" y="263"/>
                  </a:cxn>
                  <a:cxn ang="0">
                    <a:pos x="0" y="132"/>
                  </a:cxn>
                  <a:cxn ang="0">
                    <a:pos x="91" y="0"/>
                  </a:cxn>
                </a:cxnLst>
                <a:rect l="0" t="0" r="r" b="b"/>
                <a:pathLst>
                  <a:path w="364" h="263">
                    <a:moveTo>
                      <a:pt x="91" y="0"/>
                    </a:moveTo>
                    <a:lnTo>
                      <a:pt x="91" y="66"/>
                    </a:lnTo>
                    <a:lnTo>
                      <a:pt x="364" y="66"/>
                    </a:lnTo>
                    <a:lnTo>
                      <a:pt x="364" y="197"/>
                    </a:lnTo>
                    <a:lnTo>
                      <a:pt x="91" y="197"/>
                    </a:lnTo>
                    <a:lnTo>
                      <a:pt x="91" y="263"/>
                    </a:lnTo>
                    <a:lnTo>
                      <a:pt x="0" y="13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BE0E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867" name="Freeform 123"/>
              <p:cNvSpPr>
                <a:spLocks/>
              </p:cNvSpPr>
              <p:nvPr/>
            </p:nvSpPr>
            <p:spPr bwMode="auto">
              <a:xfrm>
                <a:off x="3843" y="1686"/>
                <a:ext cx="97" cy="173"/>
              </a:xfrm>
              <a:custGeom>
                <a:avLst/>
                <a:gdLst/>
                <a:ahLst/>
                <a:cxnLst>
                  <a:cxn ang="0">
                    <a:pos x="0" y="296"/>
                  </a:cxn>
                  <a:cxn ang="0">
                    <a:pos x="61" y="296"/>
                  </a:cxn>
                  <a:cxn ang="0">
                    <a:pos x="61" y="0"/>
                  </a:cxn>
                  <a:cxn ang="0">
                    <a:pos x="182" y="0"/>
                  </a:cxn>
                  <a:cxn ang="0">
                    <a:pos x="182" y="296"/>
                  </a:cxn>
                  <a:cxn ang="0">
                    <a:pos x="243" y="296"/>
                  </a:cxn>
                  <a:cxn ang="0">
                    <a:pos x="121" y="395"/>
                  </a:cxn>
                  <a:cxn ang="0">
                    <a:pos x="0" y="296"/>
                  </a:cxn>
                </a:cxnLst>
                <a:rect l="0" t="0" r="r" b="b"/>
                <a:pathLst>
                  <a:path w="243" h="395">
                    <a:moveTo>
                      <a:pt x="0" y="296"/>
                    </a:moveTo>
                    <a:lnTo>
                      <a:pt x="61" y="296"/>
                    </a:lnTo>
                    <a:lnTo>
                      <a:pt x="61" y="0"/>
                    </a:lnTo>
                    <a:lnTo>
                      <a:pt x="182" y="0"/>
                    </a:lnTo>
                    <a:lnTo>
                      <a:pt x="182" y="296"/>
                    </a:lnTo>
                    <a:lnTo>
                      <a:pt x="243" y="296"/>
                    </a:lnTo>
                    <a:lnTo>
                      <a:pt x="121" y="395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BBE0E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868" name="Freeform 124"/>
              <p:cNvSpPr>
                <a:spLocks/>
              </p:cNvSpPr>
              <p:nvPr/>
            </p:nvSpPr>
            <p:spPr bwMode="auto">
              <a:xfrm>
                <a:off x="3115" y="2175"/>
                <a:ext cx="146" cy="116"/>
              </a:xfrm>
              <a:custGeom>
                <a:avLst/>
                <a:gdLst/>
                <a:ahLst/>
                <a:cxnLst>
                  <a:cxn ang="0">
                    <a:pos x="273" y="0"/>
                  </a:cxn>
                  <a:cxn ang="0">
                    <a:pos x="273" y="66"/>
                  </a:cxn>
                  <a:cxn ang="0">
                    <a:pos x="0" y="66"/>
                  </a:cxn>
                  <a:cxn ang="0">
                    <a:pos x="0" y="198"/>
                  </a:cxn>
                  <a:cxn ang="0">
                    <a:pos x="273" y="198"/>
                  </a:cxn>
                  <a:cxn ang="0">
                    <a:pos x="273" y="263"/>
                  </a:cxn>
                  <a:cxn ang="0">
                    <a:pos x="364" y="132"/>
                  </a:cxn>
                  <a:cxn ang="0">
                    <a:pos x="273" y="0"/>
                  </a:cxn>
                </a:cxnLst>
                <a:rect l="0" t="0" r="r" b="b"/>
                <a:pathLst>
                  <a:path w="364" h="263">
                    <a:moveTo>
                      <a:pt x="273" y="0"/>
                    </a:moveTo>
                    <a:lnTo>
                      <a:pt x="273" y="66"/>
                    </a:lnTo>
                    <a:lnTo>
                      <a:pt x="0" y="66"/>
                    </a:lnTo>
                    <a:lnTo>
                      <a:pt x="0" y="198"/>
                    </a:lnTo>
                    <a:lnTo>
                      <a:pt x="273" y="198"/>
                    </a:lnTo>
                    <a:lnTo>
                      <a:pt x="273" y="263"/>
                    </a:lnTo>
                    <a:lnTo>
                      <a:pt x="364" y="132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BBE0E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869" name="Freeform 125"/>
              <p:cNvSpPr>
                <a:spLocks/>
              </p:cNvSpPr>
              <p:nvPr/>
            </p:nvSpPr>
            <p:spPr bwMode="auto">
              <a:xfrm rot="10800000">
                <a:off x="3849" y="2684"/>
                <a:ext cx="98" cy="172"/>
              </a:xfrm>
              <a:custGeom>
                <a:avLst/>
                <a:gdLst/>
                <a:ahLst/>
                <a:cxnLst>
                  <a:cxn ang="0">
                    <a:pos x="0" y="296"/>
                  </a:cxn>
                  <a:cxn ang="0">
                    <a:pos x="61" y="296"/>
                  </a:cxn>
                  <a:cxn ang="0">
                    <a:pos x="61" y="0"/>
                  </a:cxn>
                  <a:cxn ang="0">
                    <a:pos x="182" y="0"/>
                  </a:cxn>
                  <a:cxn ang="0">
                    <a:pos x="182" y="296"/>
                  </a:cxn>
                  <a:cxn ang="0">
                    <a:pos x="243" y="296"/>
                  </a:cxn>
                  <a:cxn ang="0">
                    <a:pos x="121" y="395"/>
                  </a:cxn>
                  <a:cxn ang="0">
                    <a:pos x="0" y="296"/>
                  </a:cxn>
                </a:cxnLst>
                <a:rect l="0" t="0" r="r" b="b"/>
                <a:pathLst>
                  <a:path w="243" h="395">
                    <a:moveTo>
                      <a:pt x="0" y="296"/>
                    </a:moveTo>
                    <a:lnTo>
                      <a:pt x="61" y="296"/>
                    </a:lnTo>
                    <a:lnTo>
                      <a:pt x="61" y="0"/>
                    </a:lnTo>
                    <a:lnTo>
                      <a:pt x="182" y="0"/>
                    </a:lnTo>
                    <a:lnTo>
                      <a:pt x="182" y="296"/>
                    </a:lnTo>
                    <a:lnTo>
                      <a:pt x="243" y="296"/>
                    </a:lnTo>
                    <a:lnTo>
                      <a:pt x="121" y="395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BBE0E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1870" name="Rectangle 126"/>
            <p:cNvSpPr>
              <a:spLocks noChangeArrowheads="1"/>
            </p:cNvSpPr>
            <p:nvPr/>
          </p:nvSpPr>
          <p:spPr bwMode="auto">
            <a:xfrm>
              <a:off x="3755" y="2437"/>
              <a:ext cx="292" cy="142"/>
            </a:xfrm>
            <a:prstGeom prst="rect">
              <a:avLst/>
            </a:prstGeom>
            <a:solidFill>
              <a:srgbClr val="E4FF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71" name="Rectangle 127"/>
            <p:cNvSpPr>
              <a:spLocks noChangeArrowheads="1"/>
            </p:cNvSpPr>
            <p:nvPr/>
          </p:nvSpPr>
          <p:spPr bwMode="auto">
            <a:xfrm>
              <a:off x="3832" y="2463"/>
              <a:ext cx="1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C++</a:t>
              </a:r>
              <a:endParaRPr lang="en-GB" sz="1800"/>
            </a:p>
          </p:txBody>
        </p:sp>
      </p:grpSp>
      <p:sp>
        <p:nvSpPr>
          <p:cNvPr id="671872" name="Rectangle 128"/>
          <p:cNvSpPr>
            <a:spLocks noGrp="1" noChangeArrowheads="1"/>
          </p:cNvSpPr>
          <p:nvPr>
            <p:ph type="body" idx="1"/>
          </p:nvPr>
        </p:nvSpPr>
        <p:spPr>
          <a:xfrm>
            <a:off x="652463" y="1958975"/>
            <a:ext cx="3503612" cy="1271588"/>
          </a:xfrm>
          <a:noFill/>
          <a:ln/>
        </p:spPr>
        <p:txBody>
          <a:bodyPr/>
          <a:lstStyle/>
          <a:p>
            <a:pPr marL="342900" indent="-342900"/>
            <a:r>
              <a:rPr lang="en-US" sz="2400"/>
              <a:t>Standard description of interfaces and properties.</a:t>
            </a:r>
          </a:p>
          <a:p>
            <a:pPr marL="342900" indent="-342900"/>
            <a:endParaRPr lang="en-US"/>
          </a:p>
        </p:txBody>
      </p:sp>
      <p:sp>
        <p:nvSpPr>
          <p:cNvPr id="671873" name="Rectangle 129"/>
          <p:cNvSpPr>
            <a:spLocks noChangeArrowheads="1"/>
          </p:cNvSpPr>
          <p:nvPr/>
        </p:nvSpPr>
        <p:spPr bwMode="auto">
          <a:xfrm>
            <a:off x="819150" y="3429000"/>
            <a:ext cx="3600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Automatic </a:t>
            </a:r>
            <a:r>
              <a:rPr lang="en-US" sz="2400" dirty="0" smtClean="0">
                <a:solidFill>
                  <a:schemeClr val="tx1"/>
                </a:solidFill>
              </a:rPr>
              <a:t>conversion of data </a:t>
            </a:r>
            <a:r>
              <a:rPr lang="en-US" sz="2400" dirty="0">
                <a:solidFill>
                  <a:schemeClr val="tx1"/>
                </a:solidFill>
              </a:rPr>
              <a:t>towards a common language.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87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31D0C8A0-85D9-49DC-97FF-08954E7D5730}" type="slidenum">
              <a:rPr lang="en-GB"/>
              <a:pPr/>
              <a:t>14</a:t>
            </a:fld>
            <a:r>
              <a:rPr lang="en-GB"/>
              <a:t> 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OpenInterface</a:t>
            </a:r>
            <a:r>
              <a:rPr lang="en-GB" dirty="0" smtClean="0"/>
              <a:t> Runtime Kernel: Design </a:t>
            </a:r>
            <a:r>
              <a:rPr lang="en-GB" dirty="0"/>
              <a:t>Overview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00600"/>
          </a:xfrm>
          <a:ln/>
        </p:spPr>
        <p:txBody>
          <a:bodyPr lIns="91440" tIns="45720" rIns="91440" bIns="45720">
            <a:noAutofit/>
          </a:bodyPr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Component Oriented.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ea typeface="SimSun" pitchFamily="2" charset="-122"/>
              </a:rPr>
              <a:t>Semi-Automatic </a:t>
            </a:r>
            <a:r>
              <a:rPr lang="en-GB" sz="2000" dirty="0">
                <a:ea typeface="SimSun" pitchFamily="2" charset="-122"/>
              </a:rPr>
              <a:t>Heterogeneous Components Integration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Component Interface Description </a:t>
            </a:r>
            <a:r>
              <a:rPr lang="en-GB" sz="1800" dirty="0" smtClean="0"/>
              <a:t>Language</a:t>
            </a:r>
          </a:p>
          <a:p>
            <a:pPr lvl="2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Generated from source code</a:t>
            </a:r>
            <a:endParaRPr lang="en-GB" sz="1800" dirty="0"/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Proxies and </a:t>
            </a:r>
            <a:r>
              <a:rPr lang="en-GB" sz="1800" dirty="0" smtClean="0"/>
              <a:t>Stubs</a:t>
            </a:r>
          </a:p>
          <a:p>
            <a:pPr lvl="2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Generated from CIDL</a:t>
            </a:r>
            <a:endParaRPr lang="en-GB" sz="1800" dirty="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Multimodal interaction and </a:t>
            </a:r>
            <a:r>
              <a:rPr lang="en-GB" sz="2000" dirty="0" smtClean="0"/>
              <a:t>data </a:t>
            </a:r>
            <a:r>
              <a:rPr lang="en-GB" sz="2000" dirty="0"/>
              <a:t>oriented </a:t>
            </a:r>
            <a:r>
              <a:rPr lang="en-GB" sz="2000" dirty="0" smtClean="0"/>
              <a:t>features</a:t>
            </a:r>
            <a:endParaRPr lang="en-GB" sz="2000" dirty="0"/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Extensible set of </a:t>
            </a:r>
            <a:r>
              <a:rPr lang="en-GB" sz="1800" dirty="0" smtClean="0"/>
              <a:t>fusion and data transformation component </a:t>
            </a:r>
            <a:r>
              <a:rPr lang="en-GB" sz="1800" dirty="0"/>
              <a:t>(</a:t>
            </a:r>
            <a:r>
              <a:rPr lang="en-GB" sz="1800" dirty="0" err="1"/>
              <a:t>plugins</a:t>
            </a:r>
            <a:r>
              <a:rPr lang="en-GB" sz="1800" dirty="0"/>
              <a:t>)</a:t>
            </a:r>
            <a:r>
              <a:rPr lang="ar-SA" sz="1800" dirty="0">
                <a:cs typeface="Arial" pitchFamily="34" charset="0"/>
              </a:rPr>
              <a:t>‏</a:t>
            </a:r>
            <a:endParaRPr lang="en-GB" sz="1800" dirty="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Software Component </a:t>
            </a:r>
            <a:r>
              <a:rPr lang="en-GB" sz="2000" dirty="0"/>
              <a:t>Composition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Pipeline Description and Configuration Language</a:t>
            </a:r>
            <a:r>
              <a:rPr lang="en-GB" sz="1800" dirty="0" smtClean="0"/>
              <a:t>.</a:t>
            </a:r>
          </a:p>
          <a:p>
            <a:pPr lvl="2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Generated by front-ends or by applications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41300"/>
            <a:ext cx="7847012" cy="977900"/>
          </a:xfrm>
        </p:spPr>
        <p:txBody>
          <a:bodyPr/>
          <a:lstStyle/>
          <a:p>
            <a:r>
              <a:rPr lang="en-US" dirty="0" err="1" smtClean="0"/>
              <a:t>OpenInterface</a:t>
            </a:r>
            <a:r>
              <a:rPr lang="en-US" dirty="0" smtClean="0"/>
              <a:t> Design Platform: Requirements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Participatory design exercise </a:t>
            </a:r>
          </a:p>
          <a:p>
            <a:pPr>
              <a:buFont typeface="Symbol" pitchFamily="18" charset="2"/>
              <a:buChar char=""/>
            </a:pPr>
            <a:r>
              <a:rPr lang="en-US" dirty="0" smtClean="0"/>
              <a:t>Support for: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Sketching and Dataflow programming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Components development and tailoring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Documentation, annotation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Debugging (also as documentation)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Dynamic reconfiguration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Syntactic sugar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41300"/>
            <a:ext cx="7847012" cy="977900"/>
          </a:xfrm>
        </p:spPr>
        <p:txBody>
          <a:bodyPr/>
          <a:lstStyle/>
          <a:p>
            <a:r>
              <a:rPr lang="en-US" dirty="0" err="1" smtClean="0"/>
              <a:t>OpenInterface</a:t>
            </a:r>
            <a:r>
              <a:rPr lang="en-US" dirty="0" smtClean="0"/>
              <a:t> Design Platform: SKEMMI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Design Exploration</a:t>
            </a:r>
          </a:p>
          <a:p>
            <a:pPr lvl="1"/>
            <a:r>
              <a:rPr lang="en-US" dirty="0" smtClean="0"/>
              <a:t>Dataflow programming</a:t>
            </a:r>
          </a:p>
        </p:txBody>
      </p:sp>
      <p:grpSp>
        <p:nvGrpSpPr>
          <p:cNvPr id="75" name="Groupe 74"/>
          <p:cNvGrpSpPr/>
          <p:nvPr/>
        </p:nvGrpSpPr>
        <p:grpSpPr>
          <a:xfrm>
            <a:off x="381000" y="3200400"/>
            <a:ext cx="8056562" cy="2362200"/>
            <a:chOff x="354013" y="2438400"/>
            <a:chExt cx="8056562" cy="23622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71800"/>
              <a:ext cx="1600200" cy="136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7" name="Group 6"/>
            <p:cNvGrpSpPr>
              <a:grpSpLocks/>
            </p:cNvGrpSpPr>
            <p:nvPr/>
          </p:nvGrpSpPr>
          <p:grpSpPr bwMode="auto">
            <a:xfrm>
              <a:off x="838200" y="3276600"/>
              <a:ext cx="1348761" cy="915184"/>
              <a:chOff x="1728" y="1490"/>
              <a:chExt cx="1386" cy="1167"/>
            </a:xfrm>
          </p:grpSpPr>
          <p:pic>
            <p:nvPicPr>
              <p:cNvPr id="144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28" y="1490"/>
                <a:ext cx="1386" cy="11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45" name="Text Box 8"/>
              <p:cNvSpPr txBox="1">
                <a:spLocks noChangeArrowheads="1"/>
              </p:cNvSpPr>
              <p:nvPr/>
            </p:nvSpPr>
            <p:spPr bwMode="auto">
              <a:xfrm>
                <a:off x="1822" y="1566"/>
                <a:ext cx="1205" cy="9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 algn="ctr"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000" b="1">
                    <a:solidFill>
                      <a:srgbClr val="000000"/>
                    </a:solidFill>
                    <a:latin typeface="Calibri" pitchFamily="34" charset="0"/>
                    <a:ea typeface="DejaVu Sans"/>
                    <a:cs typeface="DejaVu Sans"/>
                  </a:rPr>
                  <a:t>Wiimote</a:t>
                </a:r>
                <a:endParaRPr lang="en-GB" sz="1100" b="1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78" name="Text Box 11"/>
            <p:cNvSpPr txBox="1">
              <a:spLocks noChangeArrowheads="1"/>
            </p:cNvSpPr>
            <p:nvPr/>
          </p:nvSpPr>
          <p:spPr bwMode="auto">
            <a:xfrm>
              <a:off x="354013" y="3741738"/>
              <a:ext cx="981075" cy="192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Aft>
                  <a:spcPts val="913"/>
                </a:spcAft>
                <a:buClr>
                  <a:srgbClr val="FFFFFF"/>
                </a:buCl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500">
                <a:solidFill>
                  <a:srgbClr val="FFFFFF"/>
                </a:solidFill>
                <a:latin typeface="Calibri" pitchFamily="34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  <p:grpSp>
          <p:nvGrpSpPr>
            <p:cNvPr id="79" name="Group 24"/>
            <p:cNvGrpSpPr>
              <a:grpSpLocks/>
            </p:cNvGrpSpPr>
            <p:nvPr/>
          </p:nvGrpSpPr>
          <p:grpSpPr bwMode="auto">
            <a:xfrm>
              <a:off x="1922463" y="3559175"/>
              <a:ext cx="592137" cy="273050"/>
              <a:chOff x="2481" y="1686"/>
              <a:chExt cx="1025" cy="349"/>
            </a:xfrm>
          </p:grpSpPr>
          <p:pic>
            <p:nvPicPr>
              <p:cNvPr id="142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43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4114800" y="2438400"/>
              <a:ext cx="1348761" cy="915184"/>
              <a:chOff x="1728" y="1490"/>
              <a:chExt cx="1386" cy="1167"/>
            </a:xfrm>
          </p:grpSpPr>
          <p:pic>
            <p:nvPicPr>
              <p:cNvPr id="140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28" y="1490"/>
                <a:ext cx="1386" cy="11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41" name="Text Box 8"/>
              <p:cNvSpPr txBox="1">
                <a:spLocks noChangeArrowheads="1"/>
              </p:cNvSpPr>
              <p:nvPr/>
            </p:nvSpPr>
            <p:spPr bwMode="auto">
              <a:xfrm>
                <a:off x="1822" y="1566"/>
                <a:ext cx="1205" cy="9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 algn="ctr"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000" b="1">
                    <a:solidFill>
                      <a:srgbClr val="000000"/>
                    </a:solidFill>
                    <a:latin typeface="Calibri" pitchFamily="34" charset="0"/>
                    <a:ea typeface="DejaVu Sans"/>
                    <a:cs typeface="DejaVu Sans"/>
                  </a:rPr>
                  <a:t>CDShelf</a:t>
                </a:r>
                <a:endParaRPr lang="en-GB" sz="1100" b="1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1" name="Group 9"/>
            <p:cNvGrpSpPr>
              <a:grpSpLocks/>
            </p:cNvGrpSpPr>
            <p:nvPr/>
          </p:nvGrpSpPr>
          <p:grpSpPr bwMode="auto">
            <a:xfrm>
              <a:off x="3503613" y="2873377"/>
              <a:ext cx="1078885" cy="273835"/>
              <a:chOff x="1356" y="1686"/>
              <a:chExt cx="1109" cy="349"/>
            </a:xfrm>
          </p:grpSpPr>
          <p:pic>
            <p:nvPicPr>
              <p:cNvPr id="138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6" y="1686"/>
                <a:ext cx="1109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39" name="Text Box 11"/>
              <p:cNvSpPr txBox="1">
                <a:spLocks noChangeArrowheads="1"/>
              </p:cNvSpPr>
              <p:nvPr/>
            </p:nvSpPr>
            <p:spPr bwMode="auto">
              <a:xfrm>
                <a:off x="1408" y="1723"/>
                <a:ext cx="100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5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2" name="Group 24"/>
            <p:cNvGrpSpPr>
              <a:grpSpLocks/>
            </p:cNvGrpSpPr>
            <p:nvPr/>
          </p:nvGrpSpPr>
          <p:grpSpPr bwMode="auto">
            <a:xfrm>
              <a:off x="5122863" y="2873375"/>
              <a:ext cx="592137" cy="273050"/>
              <a:chOff x="2481" y="1686"/>
              <a:chExt cx="1025" cy="349"/>
            </a:xfrm>
          </p:grpSpPr>
          <p:pic>
            <p:nvPicPr>
              <p:cNvPr id="136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37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3" name="Group 6"/>
            <p:cNvGrpSpPr>
              <a:grpSpLocks/>
            </p:cNvGrpSpPr>
            <p:nvPr/>
          </p:nvGrpSpPr>
          <p:grpSpPr bwMode="auto">
            <a:xfrm>
              <a:off x="4038600" y="3886200"/>
              <a:ext cx="1348761" cy="915184"/>
              <a:chOff x="1728" y="1490"/>
              <a:chExt cx="1386" cy="1167"/>
            </a:xfrm>
          </p:grpSpPr>
          <p:pic>
            <p:nvPicPr>
              <p:cNvPr id="134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28" y="1490"/>
                <a:ext cx="1386" cy="11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35" name="Text Box 8"/>
              <p:cNvSpPr txBox="1">
                <a:spLocks noChangeArrowheads="1"/>
              </p:cNvSpPr>
              <p:nvPr/>
            </p:nvSpPr>
            <p:spPr bwMode="auto">
              <a:xfrm>
                <a:off x="1822" y="1566"/>
                <a:ext cx="1205" cy="9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 algn="ctr"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000" b="1">
                    <a:solidFill>
                      <a:srgbClr val="000000"/>
                    </a:solidFill>
                    <a:latin typeface="Calibri" pitchFamily="34" charset="0"/>
                    <a:ea typeface="DejaVu Sans"/>
                    <a:cs typeface="DejaVu Sans"/>
                  </a:rPr>
                  <a:t>Volume Control</a:t>
                </a:r>
                <a:endParaRPr lang="en-GB" sz="1100" b="1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4" name="Group 9"/>
            <p:cNvGrpSpPr>
              <a:grpSpLocks/>
            </p:cNvGrpSpPr>
            <p:nvPr/>
          </p:nvGrpSpPr>
          <p:grpSpPr bwMode="auto">
            <a:xfrm>
              <a:off x="3503613" y="4168777"/>
              <a:ext cx="1078885" cy="273835"/>
              <a:chOff x="1356" y="1686"/>
              <a:chExt cx="1109" cy="349"/>
            </a:xfrm>
          </p:grpSpPr>
          <p:pic>
            <p:nvPicPr>
              <p:cNvPr id="132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6" y="1686"/>
                <a:ext cx="1109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33" name="Text Box 11"/>
              <p:cNvSpPr txBox="1">
                <a:spLocks noChangeArrowheads="1"/>
              </p:cNvSpPr>
              <p:nvPr/>
            </p:nvSpPr>
            <p:spPr bwMode="auto">
              <a:xfrm>
                <a:off x="1408" y="1723"/>
                <a:ext cx="100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5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5" name="Group 24"/>
            <p:cNvGrpSpPr>
              <a:grpSpLocks/>
            </p:cNvGrpSpPr>
            <p:nvPr/>
          </p:nvGrpSpPr>
          <p:grpSpPr bwMode="auto">
            <a:xfrm>
              <a:off x="5122863" y="4168775"/>
              <a:ext cx="668337" cy="273050"/>
              <a:chOff x="2481" y="1686"/>
              <a:chExt cx="1025" cy="349"/>
            </a:xfrm>
          </p:grpSpPr>
          <p:pic>
            <p:nvPicPr>
              <p:cNvPr id="130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31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6" name="Group 6"/>
            <p:cNvGrpSpPr>
              <a:grpSpLocks/>
            </p:cNvGrpSpPr>
            <p:nvPr/>
          </p:nvGrpSpPr>
          <p:grpSpPr bwMode="auto">
            <a:xfrm>
              <a:off x="7062788" y="3276600"/>
              <a:ext cx="1348760" cy="915184"/>
              <a:chOff x="1728" y="1490"/>
              <a:chExt cx="1386" cy="1167"/>
            </a:xfrm>
          </p:grpSpPr>
          <p:pic>
            <p:nvPicPr>
              <p:cNvPr id="128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28" y="1490"/>
                <a:ext cx="1386" cy="11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29" name="Text Box 8"/>
              <p:cNvSpPr txBox="1">
                <a:spLocks noChangeArrowheads="1"/>
              </p:cNvSpPr>
              <p:nvPr/>
            </p:nvSpPr>
            <p:spPr bwMode="auto">
              <a:xfrm>
                <a:off x="1822" y="1566"/>
                <a:ext cx="1205" cy="9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 algn="ctr"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000" b="1">
                    <a:solidFill>
                      <a:srgbClr val="000000"/>
                    </a:solidFill>
                    <a:latin typeface="Calibri" pitchFamily="34" charset="0"/>
                    <a:ea typeface="DejaVu Sans"/>
                    <a:cs typeface="DejaVu Sans"/>
                  </a:rPr>
                  <a:t>MP3 Player</a:t>
                </a:r>
                <a:endParaRPr lang="en-GB" sz="1100" b="1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7" name="Group 9"/>
            <p:cNvGrpSpPr>
              <a:grpSpLocks/>
            </p:cNvGrpSpPr>
            <p:nvPr/>
          </p:nvGrpSpPr>
          <p:grpSpPr bwMode="auto">
            <a:xfrm>
              <a:off x="6400800" y="3429002"/>
              <a:ext cx="1078886" cy="273835"/>
              <a:chOff x="1356" y="1686"/>
              <a:chExt cx="1109" cy="349"/>
            </a:xfrm>
          </p:grpSpPr>
          <p:pic>
            <p:nvPicPr>
              <p:cNvPr id="126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6" y="1686"/>
                <a:ext cx="1109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27" name="Text Box 11"/>
              <p:cNvSpPr txBox="1">
                <a:spLocks noChangeArrowheads="1"/>
              </p:cNvSpPr>
              <p:nvPr/>
            </p:nvSpPr>
            <p:spPr bwMode="auto">
              <a:xfrm>
                <a:off x="1408" y="1723"/>
                <a:ext cx="100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5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8" name="Group 9"/>
            <p:cNvGrpSpPr>
              <a:grpSpLocks/>
            </p:cNvGrpSpPr>
            <p:nvPr/>
          </p:nvGrpSpPr>
          <p:grpSpPr bwMode="auto">
            <a:xfrm>
              <a:off x="6400800" y="3733802"/>
              <a:ext cx="1078886" cy="273835"/>
              <a:chOff x="1356" y="1686"/>
              <a:chExt cx="1109" cy="349"/>
            </a:xfrm>
          </p:grpSpPr>
          <p:pic>
            <p:nvPicPr>
              <p:cNvPr id="124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6" y="1686"/>
                <a:ext cx="1109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25" name="Text Box 11"/>
              <p:cNvSpPr txBox="1">
                <a:spLocks noChangeArrowheads="1"/>
              </p:cNvSpPr>
              <p:nvPr/>
            </p:nvSpPr>
            <p:spPr bwMode="auto">
              <a:xfrm>
                <a:off x="1408" y="1723"/>
                <a:ext cx="100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5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89" name="ZoneTexte 63"/>
            <p:cNvSpPr txBox="1">
              <a:spLocks noChangeArrowheads="1"/>
            </p:cNvSpPr>
            <p:nvPr/>
          </p:nvSpPr>
          <p:spPr bwMode="auto">
            <a:xfrm>
              <a:off x="4572000" y="4191000"/>
              <a:ext cx="609600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C#</a:t>
              </a:r>
              <a:endParaRPr lang="en-US"/>
            </a:p>
          </p:txBody>
        </p:sp>
        <p:sp>
          <p:nvSpPr>
            <p:cNvPr id="90" name="ZoneTexte 64"/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6858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Java</a:t>
              </a:r>
              <a:endParaRPr lang="en-US"/>
            </a:p>
          </p:txBody>
        </p:sp>
        <p:sp>
          <p:nvSpPr>
            <p:cNvPr id="91" name="ZoneTexte 65"/>
            <p:cNvSpPr txBox="1">
              <a:spLocks noChangeArrowheads="1"/>
            </p:cNvSpPr>
            <p:nvPr/>
          </p:nvSpPr>
          <p:spPr bwMode="auto">
            <a:xfrm>
              <a:off x="1143000" y="3429000"/>
              <a:ext cx="620713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C++</a:t>
              </a:r>
              <a:endParaRPr lang="en-US"/>
            </a:p>
          </p:txBody>
        </p:sp>
        <p:sp>
          <p:nvSpPr>
            <p:cNvPr id="92" name="ZoneTexte 66"/>
            <p:cNvSpPr txBox="1">
              <a:spLocks noChangeArrowheads="1"/>
            </p:cNvSpPr>
            <p:nvPr/>
          </p:nvSpPr>
          <p:spPr bwMode="auto">
            <a:xfrm>
              <a:off x="7543800" y="3429000"/>
              <a:ext cx="671513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Java</a:t>
              </a:r>
              <a:endParaRPr lang="en-US"/>
            </a:p>
          </p:txBody>
        </p:sp>
        <p:cxnSp>
          <p:nvCxnSpPr>
            <p:cNvPr id="93" name="Connecteur en angle 92"/>
            <p:cNvCxnSpPr/>
            <p:nvPr/>
          </p:nvCxnSpPr>
          <p:spPr bwMode="auto">
            <a:xfrm>
              <a:off x="5686425" y="3024188"/>
              <a:ext cx="765175" cy="53022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necteur en angle 93"/>
            <p:cNvCxnSpPr/>
            <p:nvPr/>
          </p:nvCxnSpPr>
          <p:spPr bwMode="auto">
            <a:xfrm flipV="1">
              <a:off x="5759450" y="3859213"/>
              <a:ext cx="692150" cy="46037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ZoneTexte 82"/>
            <p:cNvSpPr txBox="1">
              <a:spLocks noChangeArrowheads="1"/>
            </p:cNvSpPr>
            <p:nvPr/>
          </p:nvSpPr>
          <p:spPr bwMode="auto">
            <a:xfrm>
              <a:off x="1905000" y="3505200"/>
              <a:ext cx="609600" cy="26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200" dirty="0" err="1"/>
                <a:t>acc</a:t>
              </a:r>
              <a:endParaRPr lang="en-US" sz="1200" dirty="0"/>
            </a:p>
          </p:txBody>
        </p:sp>
        <p:sp>
          <p:nvSpPr>
            <p:cNvPr id="96" name="ZoneTexte 83"/>
            <p:cNvSpPr txBox="1">
              <a:spLocks noChangeArrowheads="1"/>
            </p:cNvSpPr>
            <p:nvPr/>
          </p:nvSpPr>
          <p:spPr bwMode="auto">
            <a:xfrm>
              <a:off x="3581400" y="2819400"/>
              <a:ext cx="788988" cy="26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200"/>
                <a:t>Navigate</a:t>
              </a:r>
              <a:endParaRPr lang="en-US" sz="1200"/>
            </a:p>
          </p:txBody>
        </p:sp>
        <p:sp>
          <p:nvSpPr>
            <p:cNvPr id="97" name="ZoneTexte 84"/>
            <p:cNvSpPr txBox="1">
              <a:spLocks noChangeArrowheads="1"/>
            </p:cNvSpPr>
            <p:nvPr/>
          </p:nvSpPr>
          <p:spPr bwMode="auto">
            <a:xfrm>
              <a:off x="3571875" y="4154488"/>
              <a:ext cx="755650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200"/>
                <a:t>setLevel</a:t>
              </a:r>
              <a:endParaRPr lang="en-US" sz="1200"/>
            </a:p>
          </p:txBody>
        </p:sp>
        <p:sp>
          <p:nvSpPr>
            <p:cNvPr id="98" name="ZoneTexte 85"/>
            <p:cNvSpPr txBox="1">
              <a:spLocks noChangeArrowheads="1"/>
            </p:cNvSpPr>
            <p:nvPr/>
          </p:nvSpPr>
          <p:spPr bwMode="auto">
            <a:xfrm>
              <a:off x="6400800" y="3706813"/>
              <a:ext cx="927100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200"/>
                <a:t>SetVolume</a:t>
              </a:r>
              <a:endParaRPr lang="en-US" sz="1200"/>
            </a:p>
          </p:txBody>
        </p:sp>
        <p:sp>
          <p:nvSpPr>
            <p:cNvPr id="99" name="ZoneTexte 86"/>
            <p:cNvSpPr txBox="1">
              <a:spLocks noChangeArrowheads="1"/>
            </p:cNvSpPr>
            <p:nvPr/>
          </p:nvSpPr>
          <p:spPr bwMode="auto">
            <a:xfrm>
              <a:off x="6477000" y="3429000"/>
              <a:ext cx="577850" cy="26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200"/>
                <a:t>Event</a:t>
              </a:r>
              <a:endParaRPr lang="en-US" sz="1200"/>
            </a:p>
          </p:txBody>
        </p:sp>
        <p:grpSp>
          <p:nvGrpSpPr>
            <p:cNvPr id="100" name="Group 24"/>
            <p:cNvGrpSpPr>
              <a:grpSpLocks/>
            </p:cNvGrpSpPr>
            <p:nvPr/>
          </p:nvGrpSpPr>
          <p:grpSpPr bwMode="auto">
            <a:xfrm rot="-5400000">
              <a:off x="1212056" y="4198144"/>
              <a:ext cx="592138" cy="273050"/>
              <a:chOff x="2481" y="1686"/>
              <a:chExt cx="1025" cy="349"/>
            </a:xfrm>
          </p:grpSpPr>
          <p:pic>
            <p:nvPicPr>
              <p:cNvPr id="122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23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01" name="Group 24"/>
            <p:cNvGrpSpPr>
              <a:grpSpLocks/>
            </p:cNvGrpSpPr>
            <p:nvPr/>
          </p:nvGrpSpPr>
          <p:grpSpPr bwMode="auto">
            <a:xfrm rot="-5400000">
              <a:off x="1593056" y="4198144"/>
              <a:ext cx="592138" cy="273050"/>
              <a:chOff x="2481" y="1686"/>
              <a:chExt cx="1025" cy="349"/>
            </a:xfrm>
          </p:grpSpPr>
          <p:pic>
            <p:nvPicPr>
              <p:cNvPr id="120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21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02" name="Group 24"/>
            <p:cNvGrpSpPr>
              <a:grpSpLocks/>
            </p:cNvGrpSpPr>
            <p:nvPr/>
          </p:nvGrpSpPr>
          <p:grpSpPr bwMode="auto">
            <a:xfrm rot="-5400000">
              <a:off x="1288256" y="2978944"/>
              <a:ext cx="592138" cy="273050"/>
              <a:chOff x="2481" y="1686"/>
              <a:chExt cx="1025" cy="349"/>
            </a:xfrm>
          </p:grpSpPr>
          <p:pic>
            <p:nvPicPr>
              <p:cNvPr id="118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19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03" name="Group 9"/>
            <p:cNvGrpSpPr>
              <a:grpSpLocks/>
            </p:cNvGrpSpPr>
            <p:nvPr/>
          </p:nvGrpSpPr>
          <p:grpSpPr bwMode="auto">
            <a:xfrm>
              <a:off x="3505200" y="2514602"/>
              <a:ext cx="1078886" cy="273835"/>
              <a:chOff x="1356" y="1686"/>
              <a:chExt cx="1109" cy="349"/>
            </a:xfrm>
          </p:grpSpPr>
          <p:pic>
            <p:nvPicPr>
              <p:cNvPr id="116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6" y="1686"/>
                <a:ext cx="1109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17" name="Text Box 11"/>
              <p:cNvSpPr txBox="1">
                <a:spLocks noChangeArrowheads="1"/>
              </p:cNvSpPr>
              <p:nvPr/>
            </p:nvSpPr>
            <p:spPr bwMode="auto">
              <a:xfrm>
                <a:off x="1408" y="1723"/>
                <a:ext cx="100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5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104" name="ZoneTexte 100"/>
            <p:cNvSpPr txBox="1">
              <a:spLocks noChangeArrowheads="1"/>
            </p:cNvSpPr>
            <p:nvPr/>
          </p:nvSpPr>
          <p:spPr bwMode="auto">
            <a:xfrm>
              <a:off x="3657600" y="2514600"/>
              <a:ext cx="611188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200"/>
                <a:t>Select</a:t>
              </a:r>
              <a:endParaRPr lang="en-US" sz="1200"/>
            </a:p>
          </p:txBody>
        </p:sp>
        <p:sp>
          <p:nvSpPr>
            <p:cNvPr id="105" name="ZoneTexte 101"/>
            <p:cNvSpPr txBox="1">
              <a:spLocks noChangeArrowheads="1"/>
            </p:cNvSpPr>
            <p:nvPr/>
          </p:nvSpPr>
          <p:spPr bwMode="auto">
            <a:xfrm>
              <a:off x="1408113" y="2971800"/>
              <a:ext cx="2286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B</a:t>
              </a:r>
              <a:endParaRPr lang="en-US"/>
            </a:p>
          </p:txBody>
        </p:sp>
        <p:cxnSp>
          <p:nvCxnSpPr>
            <p:cNvPr id="106" name="Connecteur en angle 102"/>
            <p:cNvCxnSpPr/>
            <p:nvPr/>
          </p:nvCxnSpPr>
          <p:spPr bwMode="auto">
            <a:xfrm rot="5400000" flipH="1" flipV="1">
              <a:off x="2460625" y="1774825"/>
              <a:ext cx="168275" cy="1920875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Connecteur en angle 106"/>
            <p:cNvCxnSpPr>
              <a:stCxn id="121" idx="1"/>
              <a:endCxn id="95" idx="3"/>
            </p:cNvCxnSpPr>
            <p:nvPr/>
          </p:nvCxnSpPr>
          <p:spPr bwMode="auto">
            <a:xfrm rot="5400000" flipH="1" flipV="1">
              <a:off x="1727200" y="3813175"/>
              <a:ext cx="962025" cy="612775"/>
            </a:xfrm>
            <a:prstGeom prst="bentConnector4">
              <a:avLst>
                <a:gd name="adj1" fmla="val -8538"/>
                <a:gd name="adj2" fmla="val 119850"/>
              </a:avLst>
            </a:prstGeom>
            <a:ln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Connecteur en angle 114"/>
            <p:cNvCxnSpPr>
              <a:stCxn id="123" idx="1"/>
            </p:cNvCxnSpPr>
            <p:nvPr/>
          </p:nvCxnSpPr>
          <p:spPr bwMode="auto">
            <a:xfrm rot="5400000" flipH="1" flipV="1">
              <a:off x="1546225" y="3632200"/>
              <a:ext cx="942975" cy="993775"/>
            </a:xfrm>
            <a:prstGeom prst="bentConnector4">
              <a:avLst>
                <a:gd name="adj1" fmla="val -41774"/>
                <a:gd name="adj2" fmla="val 103573"/>
              </a:avLst>
            </a:prstGeom>
            <a:ln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9" name="Group 24"/>
            <p:cNvGrpSpPr>
              <a:grpSpLocks/>
            </p:cNvGrpSpPr>
            <p:nvPr/>
          </p:nvGrpSpPr>
          <p:grpSpPr bwMode="auto">
            <a:xfrm rot="-5400000">
              <a:off x="831056" y="4198144"/>
              <a:ext cx="592138" cy="273050"/>
              <a:chOff x="2481" y="1686"/>
              <a:chExt cx="1025" cy="349"/>
            </a:xfrm>
          </p:grpSpPr>
          <p:pic>
            <p:nvPicPr>
              <p:cNvPr id="114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15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cxnSp>
          <p:nvCxnSpPr>
            <p:cNvPr id="110" name="Connecteur en angle 114"/>
            <p:cNvCxnSpPr>
              <a:stCxn id="115" idx="1"/>
            </p:cNvCxnSpPr>
            <p:nvPr/>
          </p:nvCxnSpPr>
          <p:spPr bwMode="auto">
            <a:xfrm rot="5400000" flipH="1" flipV="1">
              <a:off x="1393825" y="3403600"/>
              <a:ext cx="942975" cy="1450975"/>
            </a:xfrm>
            <a:prstGeom prst="bentConnector4">
              <a:avLst>
                <a:gd name="adj1" fmla="val -67560"/>
                <a:gd name="adj2" fmla="val 111499"/>
              </a:avLst>
            </a:prstGeom>
            <a:ln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ZoneTexte 137"/>
            <p:cNvSpPr txBox="1">
              <a:spLocks noChangeArrowheads="1"/>
            </p:cNvSpPr>
            <p:nvPr/>
          </p:nvSpPr>
          <p:spPr bwMode="auto">
            <a:xfrm>
              <a:off x="1716088" y="4114800"/>
              <a:ext cx="31908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+</a:t>
              </a:r>
              <a:endParaRPr lang="en-US"/>
            </a:p>
          </p:txBody>
        </p:sp>
        <p:sp>
          <p:nvSpPr>
            <p:cNvPr id="112" name="ZoneTexte 138"/>
            <p:cNvSpPr txBox="1">
              <a:spLocks noChangeArrowheads="1"/>
            </p:cNvSpPr>
            <p:nvPr/>
          </p:nvSpPr>
          <p:spPr bwMode="auto">
            <a:xfrm>
              <a:off x="1371600" y="4114800"/>
              <a:ext cx="26193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-</a:t>
              </a:r>
              <a:endParaRPr lang="en-US"/>
            </a:p>
          </p:txBody>
        </p:sp>
        <p:sp>
          <p:nvSpPr>
            <p:cNvPr id="113" name="ZoneTexte 139"/>
            <p:cNvSpPr txBox="1">
              <a:spLocks noChangeArrowheads="1"/>
            </p:cNvSpPr>
            <p:nvPr/>
          </p:nvSpPr>
          <p:spPr bwMode="auto">
            <a:xfrm>
              <a:off x="955675" y="4125913"/>
              <a:ext cx="338138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A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41300"/>
            <a:ext cx="7847012" cy="977900"/>
          </a:xfrm>
        </p:spPr>
        <p:txBody>
          <a:bodyPr/>
          <a:lstStyle/>
          <a:p>
            <a:r>
              <a:rPr lang="en-US" dirty="0" err="1" smtClean="0"/>
              <a:t>OpenInterface</a:t>
            </a:r>
            <a:r>
              <a:rPr lang="en-US" dirty="0" smtClean="0"/>
              <a:t> Design Platform: SKEMMI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Design Exploration</a:t>
            </a:r>
          </a:p>
          <a:p>
            <a:pPr lvl="1"/>
            <a:r>
              <a:rPr lang="en-US" dirty="0" smtClean="0"/>
              <a:t>Dataflow programming</a:t>
            </a:r>
          </a:p>
          <a:p>
            <a:pPr lvl="1"/>
            <a:r>
              <a:rPr lang="en-US" dirty="0" smtClean="0"/>
              <a:t>Design-by-example</a:t>
            </a:r>
          </a:p>
          <a:p>
            <a:pPr lvl="2"/>
            <a:r>
              <a:rPr lang="en-US" dirty="0" smtClean="0"/>
              <a:t>Visualization tools</a:t>
            </a:r>
          </a:p>
          <a:p>
            <a:pPr lvl="2"/>
            <a:r>
              <a:rPr lang="en-US" dirty="0" smtClean="0"/>
              <a:t>Signal processing components</a:t>
            </a:r>
          </a:p>
          <a:p>
            <a:pPr lvl="3"/>
            <a:r>
              <a:rPr lang="en-US" dirty="0" smtClean="0"/>
              <a:t>Dynamic-Time-Warping (time --)</a:t>
            </a:r>
          </a:p>
          <a:p>
            <a:pPr lvl="3"/>
            <a:r>
              <a:rPr lang="en-US" dirty="0" smtClean="0"/>
              <a:t>Hidden Markov Model, Bayesian Network (model --)</a:t>
            </a:r>
          </a:p>
          <a:p>
            <a:pPr lvl="3"/>
            <a:r>
              <a:rPr lang="en-US" dirty="0" smtClean="0"/>
              <a:t>Model-free learning algorithms (experimental)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41300"/>
            <a:ext cx="7847012" cy="977900"/>
          </a:xfrm>
        </p:spPr>
        <p:txBody>
          <a:bodyPr/>
          <a:lstStyle/>
          <a:p>
            <a:r>
              <a:rPr lang="en-US" dirty="0" err="1" smtClean="0"/>
              <a:t>OpenInterface</a:t>
            </a:r>
            <a:r>
              <a:rPr lang="en-US" dirty="0" smtClean="0"/>
              <a:t> Design Platform: SKEMMI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Design Exploration</a:t>
            </a:r>
          </a:p>
          <a:p>
            <a:pPr lvl="1"/>
            <a:r>
              <a:rPr lang="en-US" dirty="0" smtClean="0"/>
              <a:t>Dataflow programming</a:t>
            </a:r>
          </a:p>
          <a:p>
            <a:pPr lvl="1"/>
            <a:r>
              <a:rPr lang="en-US" dirty="0" smtClean="0"/>
              <a:t>Design-by-example</a:t>
            </a:r>
          </a:p>
          <a:p>
            <a:r>
              <a:rPr lang="en-US" dirty="0" smtClean="0"/>
              <a:t>Unifies Sketch and Implementation design levels</a:t>
            </a:r>
          </a:p>
          <a:p>
            <a:r>
              <a:rPr lang="en-US" dirty="0" smtClean="0"/>
              <a:t>Integrated support for component implementation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SKEMMI: Sketch design level</a:t>
            </a:r>
            <a:endParaRPr lang="en-US" dirty="0"/>
          </a:p>
        </p:txBody>
      </p:sp>
      <p:pic>
        <p:nvPicPr>
          <p:cNvPr id="4" name="Image 3" descr="Skemmi_Wiisic_Shelf_Design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4" y="1511119"/>
            <a:ext cx="9147414" cy="5346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9BAEFD45-AE86-4740-A134-BD97B3ECF3A9}" type="slidenum">
              <a:rPr lang="en-GB"/>
              <a:pPr/>
              <a:t>2</a:t>
            </a:fld>
            <a:r>
              <a:rPr lang="en-GB"/>
              <a:t> 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229600" cy="1143000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Outline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lIns="91440" tIns="45720" rIns="91440" bIns="4572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Motivations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Goals, Motivations &amp; Scenario</a:t>
            </a:r>
            <a:endParaRPr lang="en-GB" dirty="0">
              <a:solidFill>
                <a:schemeClr val="tx1"/>
              </a:solidFill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Requirements</a:t>
            </a:r>
            <a:endParaRPr lang="en-GB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Design overview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Progress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Questions</a:t>
            </a:r>
            <a:endParaRPr lang="en-GB" dirty="0"/>
          </a:p>
          <a:p>
            <a:pP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SKEMMI: Dataflow design level</a:t>
            </a:r>
            <a:endParaRPr lang="en-US" dirty="0"/>
          </a:p>
        </p:txBody>
      </p:sp>
      <p:pic>
        <p:nvPicPr>
          <p:cNvPr id="4" name="Image 3" descr="Skemmi_Wiisic_Shelf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114"/>
            <a:ext cx="9144000" cy="5344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SKEMMI: Component design level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3588" cy="5240338"/>
          </a:xfrm>
        </p:spPr>
        <p:txBody>
          <a:bodyPr/>
          <a:lstStyle/>
          <a:p>
            <a:r>
              <a:rPr lang="en-US" dirty="0" smtClean="0"/>
              <a:t>Re-design of existing components</a:t>
            </a:r>
          </a:p>
          <a:p>
            <a:r>
              <a:rPr lang="en-US" dirty="0" smtClean="0"/>
              <a:t>Design of new components</a:t>
            </a:r>
          </a:p>
        </p:txBody>
      </p:sp>
      <p:pic>
        <p:nvPicPr>
          <p:cNvPr id="4" name="Image 3" descr="Skemmi_createComponentFromDiagram_CIDLMenu.png"/>
          <p:cNvPicPr>
            <a:picLocks noChangeAspect="1"/>
          </p:cNvPicPr>
          <p:nvPr/>
        </p:nvPicPr>
        <p:blipFill>
          <a:blip r:embed="rId2"/>
          <a:srcRect r="20144" b="19349"/>
          <a:stretch>
            <a:fillRect/>
          </a:stretch>
        </p:blipFill>
        <p:spPr>
          <a:xfrm>
            <a:off x="1371600" y="2971800"/>
            <a:ext cx="5943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41300"/>
            <a:ext cx="7847012" cy="977900"/>
          </a:xfrm>
        </p:spPr>
        <p:txBody>
          <a:bodyPr/>
          <a:lstStyle/>
          <a:p>
            <a:r>
              <a:rPr lang="en-US" dirty="0" err="1" smtClean="0"/>
              <a:t>OpenInterface</a:t>
            </a:r>
            <a:r>
              <a:rPr lang="en-US" dirty="0" smtClean="0"/>
              <a:t> Design Platform: SKEMMI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Design Exploration</a:t>
            </a:r>
          </a:p>
          <a:p>
            <a:pPr lvl="1"/>
            <a:r>
              <a:rPr lang="en-US" dirty="0" smtClean="0"/>
              <a:t>Dataflow programming</a:t>
            </a:r>
          </a:p>
          <a:p>
            <a:pPr lvl="1"/>
            <a:r>
              <a:rPr lang="en-US" dirty="0" smtClean="0"/>
              <a:t>Design-by-example</a:t>
            </a:r>
          </a:p>
          <a:p>
            <a:r>
              <a:rPr lang="en-US" dirty="0" smtClean="0"/>
              <a:t>Unifies sketch and implementation design levels</a:t>
            </a:r>
          </a:p>
          <a:p>
            <a:r>
              <a:rPr lang="en-US" dirty="0" smtClean="0"/>
              <a:t>Integrated support for component implementation</a:t>
            </a:r>
          </a:p>
          <a:p>
            <a:r>
              <a:rPr lang="en-US" dirty="0" smtClean="0"/>
              <a:t>Audio and text annotation</a:t>
            </a:r>
          </a:p>
          <a:p>
            <a:r>
              <a:rPr lang="en-US" dirty="0" smtClean="0"/>
              <a:t>Runtime manipulation of pipelines</a:t>
            </a:r>
          </a:p>
          <a:p>
            <a:r>
              <a:rPr lang="en-US" dirty="0" smtClean="0"/>
              <a:t>Integration with component repository</a:t>
            </a:r>
          </a:p>
          <a:p>
            <a:endParaRPr lang="en-US" dirty="0" smtClean="0"/>
          </a:p>
        </p:txBody>
      </p:sp>
      <p:pic>
        <p:nvPicPr>
          <p:cNvPr id="4" name="Image 3" descr="Skemmi-OIRepository.PNG"/>
          <p:cNvPicPr>
            <a:picLocks noChangeAspect="1"/>
          </p:cNvPicPr>
          <p:nvPr/>
        </p:nvPicPr>
        <p:blipFill>
          <a:blip r:embed="rId2"/>
          <a:srcRect l="71667" b="1176"/>
          <a:stretch>
            <a:fillRect/>
          </a:stretch>
        </p:blipFill>
        <p:spPr>
          <a:xfrm>
            <a:off x="5791200" y="457200"/>
            <a:ext cx="3142593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47012" cy="977900"/>
          </a:xfrm>
        </p:spPr>
        <p:txBody>
          <a:bodyPr/>
          <a:lstStyle/>
          <a:p>
            <a:r>
              <a:rPr lang="en-US" dirty="0" smtClean="0"/>
              <a:t>Public Components Database </a:t>
            </a:r>
            <a:r>
              <a:rPr lang="en-US" sz="2400" dirty="0" smtClean="0"/>
              <a:t>(incomplete)</a:t>
            </a:r>
            <a:endParaRPr lang="en-US" dirty="0"/>
          </a:p>
        </p:txBody>
      </p:sp>
      <p:pic>
        <p:nvPicPr>
          <p:cNvPr id="4" name="Image 3" descr="OI-GenericComponents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19200"/>
            <a:ext cx="3657600" cy="4377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5943600"/>
            <a:ext cx="510540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</a:rPr>
              <a:t>https://forge.openinterface.org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47012" cy="977900"/>
          </a:xfrm>
        </p:spPr>
        <p:txBody>
          <a:bodyPr/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OpenInterface</a:t>
            </a:r>
            <a:r>
              <a:rPr lang="en-US" dirty="0" smtClean="0"/>
              <a:t> Workbench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3588" cy="5240338"/>
          </a:xfrm>
        </p:spPr>
        <p:txBody>
          <a:bodyPr/>
          <a:lstStyle/>
          <a:p>
            <a:r>
              <a:rPr lang="en-US" sz="2000" dirty="0" err="1" smtClean="0"/>
              <a:t>OpenInterface</a:t>
            </a:r>
            <a:r>
              <a:rPr lang="en-US" sz="2000" dirty="0" smtClean="0"/>
              <a:t> Runtime: </a:t>
            </a:r>
            <a:r>
              <a:rPr lang="en-US" sz="2000" dirty="0" err="1" smtClean="0"/>
              <a:t>OIKernel</a:t>
            </a:r>
            <a:endParaRPr lang="en-US" sz="2000" dirty="0" smtClean="0"/>
          </a:p>
          <a:p>
            <a:pPr lvl="1"/>
            <a:r>
              <a:rPr lang="en-US" sz="2000" dirty="0" smtClean="0"/>
              <a:t>~5% Memory overhead</a:t>
            </a:r>
          </a:p>
          <a:p>
            <a:pPr lvl="1"/>
            <a:r>
              <a:rPr lang="en-US" sz="2000" dirty="0" smtClean="0"/>
              <a:t>~3% CPU overhead</a:t>
            </a:r>
          </a:p>
          <a:p>
            <a:r>
              <a:rPr lang="en-US" sz="2000" dirty="0" smtClean="0"/>
              <a:t>Manual component integration</a:t>
            </a:r>
          </a:p>
          <a:p>
            <a:pPr lvl="1"/>
            <a:r>
              <a:rPr lang="en-US" sz="2000" dirty="0" smtClean="0"/>
              <a:t>~one hour</a:t>
            </a:r>
          </a:p>
          <a:p>
            <a:r>
              <a:rPr lang="en-US" sz="2000" dirty="0" err="1" smtClean="0"/>
              <a:t>OpenInterface</a:t>
            </a:r>
            <a:r>
              <a:rPr lang="en-US" sz="2000" dirty="0" smtClean="0"/>
              <a:t> Design Platform: SKEMMI</a:t>
            </a:r>
          </a:p>
          <a:p>
            <a:pPr lvl="1"/>
            <a:r>
              <a:rPr lang="en-US" sz="2000" dirty="0" smtClean="0"/>
              <a:t>Initial Experts Evaluation (6 Designer and Programmers)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Audio Annotation 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Multi-level design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smtClean="0"/>
              <a:t>Component tailoring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Debug --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Advanced pipeline visual complexity --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3588" cy="5240338"/>
          </a:xfrm>
        </p:spPr>
        <p:txBody>
          <a:bodyPr/>
          <a:lstStyle/>
          <a:p>
            <a:r>
              <a:rPr lang="en-US" dirty="0" smtClean="0"/>
              <a:t>Interaction Task design-level (on-going)</a:t>
            </a:r>
          </a:p>
          <a:p>
            <a:pPr lvl="1"/>
            <a:r>
              <a:rPr lang="en-US" dirty="0" smtClean="0"/>
              <a:t>Reusing existing task-model plug-in (from DAI-Labor)</a:t>
            </a:r>
          </a:p>
          <a:p>
            <a:r>
              <a:rPr lang="en-US" dirty="0" smtClean="0"/>
              <a:t>Advanced debugging and performance analysis tools</a:t>
            </a:r>
          </a:p>
          <a:p>
            <a:pPr lvl="1"/>
            <a:r>
              <a:rPr lang="en-US" dirty="0" smtClean="0"/>
              <a:t>High and low level logging</a:t>
            </a:r>
          </a:p>
          <a:p>
            <a:pPr lvl="1"/>
            <a:r>
              <a:rPr lang="en-US" dirty="0" smtClean="0"/>
              <a:t>Step-by-step</a:t>
            </a:r>
          </a:p>
          <a:p>
            <a:pPr lvl="1"/>
            <a:r>
              <a:rPr lang="en-US" dirty="0" smtClean="0"/>
              <a:t>Process monitoring</a:t>
            </a:r>
          </a:p>
          <a:p>
            <a:r>
              <a:rPr lang="en-US" dirty="0" smtClean="0"/>
              <a:t>Device and interaction evaluation tools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Schedlbauer</a:t>
            </a:r>
            <a:r>
              <a:rPr lang="en-US" dirty="0" smtClean="0"/>
              <a:t> et al.]</a:t>
            </a:r>
          </a:p>
          <a:p>
            <a:r>
              <a:rPr lang="en-US" dirty="0" smtClean="0"/>
              <a:t>Formal user evaluation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OI_logo_templ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257800"/>
            <a:ext cx="17812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Documents and Settings\Lionel\Desktop\OI\SIMILAR\report\deliverables\phys_arch-D58\Similar_NO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257800"/>
            <a:ext cx="1981200" cy="9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5334000"/>
            <a:ext cx="23666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7315200" y="152400"/>
            <a:ext cx="1676400" cy="1676400"/>
            <a:chOff x="7315200" y="152400"/>
            <a:chExt cx="1676400" cy="1676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7315200" y="152400"/>
              <a:ext cx="16764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pic>
          <p:nvPicPr>
            <p:cNvPr id="6" name="Image 5" descr="MJ-Silhouette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00" y="228600"/>
              <a:ext cx="1143000" cy="1510951"/>
            </a:xfrm>
            <a:prstGeom prst="rect">
              <a:avLst/>
            </a:prstGeom>
          </p:spPr>
        </p:pic>
      </p:grp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762000"/>
            <a:ext cx="55268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81200"/>
            <a:ext cx="8143875" cy="4343400"/>
          </a:xfrm>
        </p:spPr>
        <p:txBody>
          <a:bodyPr lIns="71280" tIns="71280" rIns="111960" bIns="71280" anchor="t"/>
          <a:lstStyle/>
          <a:p>
            <a:pPr marL="26988" indent="0" algn="ctr" eaLnBrk="1" hangingPunct="1">
              <a:tabLst>
                <a:tab pos="26988" algn="l"/>
                <a:tab pos="639763" algn="l"/>
                <a:tab pos="1282700" algn="l"/>
                <a:tab pos="1925638" algn="l"/>
                <a:tab pos="2568575" algn="l"/>
                <a:tab pos="3211513" algn="l"/>
                <a:tab pos="3854450" algn="l"/>
                <a:tab pos="4497388" algn="l"/>
                <a:tab pos="5140325" algn="l"/>
                <a:tab pos="5783263" algn="l"/>
                <a:tab pos="6427788" algn="l"/>
                <a:tab pos="7069138" algn="l"/>
                <a:tab pos="7712075" algn="l"/>
                <a:tab pos="8355013" algn="l"/>
                <a:tab pos="8997950" algn="l"/>
                <a:tab pos="9640888" algn="l"/>
                <a:tab pos="10283825" algn="l"/>
                <a:tab pos="10926763" algn="l"/>
              </a:tabLst>
              <a:defRPr/>
            </a:pP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www.openinterface.org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0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472488" y="6346825"/>
            <a:ext cx="288925" cy="3222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50D0C6-9F01-4583-A1D3-0810F682A82C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7848600" cy="979488"/>
          </a:xfrm>
        </p:spPr>
        <p:txBody>
          <a:bodyPr rIns="40680" anchor="b"/>
          <a:lstStyle/>
          <a:p>
            <a:pPr indent="0" eaLnBrk="1" hangingPunct="1">
              <a:tabLst>
                <a:tab pos="38100" algn="l"/>
                <a:tab pos="639763" algn="l"/>
                <a:tab pos="1282700" algn="l"/>
                <a:tab pos="1925638" algn="l"/>
                <a:tab pos="2568575" algn="l"/>
                <a:tab pos="3211513" algn="l"/>
                <a:tab pos="3854450" algn="l"/>
                <a:tab pos="4497388" algn="l"/>
                <a:tab pos="5140325" algn="l"/>
                <a:tab pos="5783263" algn="l"/>
                <a:tab pos="6426200" algn="l"/>
                <a:tab pos="7069138" algn="l"/>
                <a:tab pos="7713663" algn="l"/>
                <a:tab pos="8355013" algn="l"/>
                <a:tab pos="8997950" algn="l"/>
                <a:tab pos="9640888" algn="l"/>
                <a:tab pos="10283825" algn="l"/>
                <a:tab pos="10926763" algn="l"/>
              </a:tabLst>
            </a:pPr>
            <a:r>
              <a:rPr lang="en-GB" smtClean="0"/>
              <a:t>Questions?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7315200" y="152400"/>
            <a:ext cx="1676400" cy="1676400"/>
            <a:chOff x="7315200" y="152400"/>
            <a:chExt cx="1676400" cy="1676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7315200" y="152400"/>
              <a:ext cx="16764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pic>
          <p:nvPicPr>
            <p:cNvPr id="8" name="Image 7" descr="MJ-Silhouett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0" y="228600"/>
              <a:ext cx="1143000" cy="1510951"/>
            </a:xfrm>
            <a:prstGeom prst="rect">
              <a:avLst/>
            </a:prstGeom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81200"/>
            <a:ext cx="285713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2B769E8D-D120-4DEF-BEE1-641D5FB02C90}" type="slidenum">
              <a:rPr lang="en-GB"/>
              <a:pPr/>
              <a:t>28</a:t>
            </a:fld>
            <a:r>
              <a:rPr lang="en-GB"/>
              <a:t> </a:t>
            </a: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236538"/>
            <a:ext cx="8123237" cy="779462"/>
          </a:xfrm>
          <a:ln/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Runtime, Pipeline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28775"/>
            <a:ext cx="7943850" cy="2943225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Pipeline description language to setup a running </a:t>
            </a:r>
            <a:r>
              <a:rPr lang="en-GB" dirty="0" smtClean="0"/>
              <a:t>application.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Rewiring through API and connectors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2B769E8D-D120-4DEF-BEE1-641D5FB02C90}" type="slidenum">
              <a:rPr lang="en-GB"/>
              <a:pPr/>
              <a:t>29</a:t>
            </a:fld>
            <a:r>
              <a:rPr lang="en-GB" dirty="0"/>
              <a:t> </a:t>
            </a: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236538"/>
            <a:ext cx="8123237" cy="779462"/>
          </a:xfrm>
          <a:ln/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Runtime, Pipeline</a:t>
            </a:r>
          </a:p>
        </p:txBody>
      </p:sp>
      <p:pic>
        <p:nvPicPr>
          <p:cNvPr id="82" name="Image 81" descr="pip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28800"/>
            <a:ext cx="6515665" cy="39322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" descr="wiimo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191000"/>
            <a:ext cx="12119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age 4" descr="Natural_Point_TrackIR_4P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486400"/>
            <a:ext cx="114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Image 5" descr="retro-microphone.jpg"/>
          <p:cNvPicPr>
            <a:picLocks noChangeAspect="1"/>
          </p:cNvPicPr>
          <p:nvPr/>
        </p:nvPicPr>
        <p:blipFill>
          <a:blip r:embed="rId4" cstate="print"/>
          <a:srcRect l="40322" b="3226"/>
          <a:stretch>
            <a:fillRect/>
          </a:stretch>
        </p:blipFill>
        <p:spPr bwMode="auto">
          <a:xfrm>
            <a:off x="533400" y="2438400"/>
            <a:ext cx="6390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mage 6" descr="webcam480k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724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mage 7" descr="10-15-07-ipho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685800"/>
            <a:ext cx="120889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Image 8" descr="wii_balance_board_we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152400"/>
            <a:ext cx="10950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72" descr="CDShelf_screensho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362200"/>
            <a:ext cx="189653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457200"/>
            <a:ext cx="12202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2362200"/>
            <a:ext cx="153845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8320F1F7-6ECF-4968-8AE2-0A0D0061EA9C}" type="slidenum">
              <a:rPr lang="en-GB"/>
              <a:pPr/>
              <a:t>30</a:t>
            </a:fld>
            <a:r>
              <a:rPr lang="en-GB"/>
              <a:t> 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236538"/>
            <a:ext cx="8123237" cy="779462"/>
          </a:xfrm>
          <a:ln/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Pipeline configuration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3525" y="1562100"/>
            <a:ext cx="8408988" cy="4719638"/>
          </a:xfrm>
          <a:ln/>
        </p:spPr>
        <p:txBody>
          <a:bodyPr lIns="90000" tIns="46800" rIns="90000" bIns="46800"/>
          <a:lstStyle/>
          <a:p>
            <a:pPr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Components</a:t>
            </a:r>
          </a:p>
          <a:p>
            <a:pPr lvl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Remote or local</a:t>
            </a:r>
          </a:p>
          <a:p>
            <a:pPr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Connections</a:t>
            </a:r>
          </a:p>
          <a:p>
            <a:pPr lvl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Simple direct </a:t>
            </a:r>
            <a:r>
              <a:rPr lang="en-GB" dirty="0" smtClean="0"/>
              <a:t>link(cross-language </a:t>
            </a:r>
            <a:r>
              <a:rPr lang="en-GB" dirty="0"/>
              <a:t>method call)</a:t>
            </a:r>
            <a:r>
              <a:rPr lang="ar-SA" dirty="0">
                <a:cs typeface="Arial" pitchFamily="34" charset="0"/>
              </a:rPr>
              <a:t>‏</a:t>
            </a:r>
            <a:endParaRPr lang="en-GB" dirty="0"/>
          </a:p>
          <a:p>
            <a:pPr lvl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Multicast</a:t>
            </a:r>
            <a:r>
              <a:rPr lang="en-GB" dirty="0"/>
              <a:t>,</a:t>
            </a:r>
            <a:r>
              <a:rPr lang="en-GB" dirty="0" smtClean="0"/>
              <a:t> Publisher/Subscriber</a:t>
            </a:r>
            <a:endParaRPr lang="en-GB" dirty="0"/>
          </a:p>
          <a:p>
            <a:pPr lvl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(Temporal) </a:t>
            </a:r>
            <a:r>
              <a:rPr lang="en-GB" dirty="0" smtClean="0"/>
              <a:t>Fusion</a:t>
            </a:r>
          </a:p>
          <a:p>
            <a:pPr lvl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Rewiring</a:t>
            </a:r>
            <a:endParaRPr lang="en-GB" dirty="0"/>
          </a:p>
          <a:p>
            <a:pPr lvl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Custom (</a:t>
            </a:r>
            <a:r>
              <a:rPr lang="en-GB" dirty="0" err="1"/>
              <a:t>plugin</a:t>
            </a:r>
            <a:r>
              <a:rPr lang="en-GB" dirty="0"/>
              <a:t>)</a:t>
            </a:r>
            <a:r>
              <a:rPr lang="ar-SA" dirty="0">
                <a:cs typeface="Arial" pitchFamily="34" charset="0"/>
              </a:rPr>
              <a:t>‏</a:t>
            </a:r>
            <a:endParaRPr lang="en-GB" dirty="0"/>
          </a:p>
          <a:p>
            <a:pPr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Execution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Initialization</a:t>
            </a:r>
          </a:p>
          <a:p>
            <a:pPr lvl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Threaded execution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9FE67117-82A7-46F2-9A7C-4125E5B710D6}" type="slidenum">
              <a:rPr lang="en-GB"/>
              <a:pPr/>
              <a:t>31</a:t>
            </a:fld>
            <a:r>
              <a:rPr lang="en-GB"/>
              <a:t> 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236538"/>
            <a:ext cx="8123237" cy="779462"/>
          </a:xfrm>
          <a:ln/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OIRuntime</a:t>
            </a:r>
            <a:r>
              <a:rPr lang="en-GB" dirty="0" smtClean="0"/>
              <a:t> Current </a:t>
            </a:r>
            <a:r>
              <a:rPr lang="en-GB" dirty="0"/>
              <a:t>Features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556260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Supported Platform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Linux and Windows and Mac OS/X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Online component repository: </a:t>
            </a:r>
            <a:r>
              <a:rPr lang="en-GB" sz="1800" dirty="0" smtClean="0">
                <a:solidFill>
                  <a:srgbClr val="00B0F0"/>
                </a:solidFill>
              </a:rPr>
              <a:t>https://forge.openinterface.org</a:t>
            </a:r>
            <a:endParaRPr lang="en-GB" sz="1800" dirty="0">
              <a:solidFill>
                <a:srgbClr val="00B0F0"/>
              </a:solidFill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Supported Languages</a:t>
            </a:r>
            <a:endParaRPr lang="en-GB" sz="1800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err="1"/>
              <a:t>Java,C</a:t>
            </a:r>
            <a:r>
              <a:rPr lang="en-GB" sz="1800" dirty="0"/>
              <a:t>/C++,</a:t>
            </a:r>
            <a:r>
              <a:rPr lang="en-GB" sz="1800" dirty="0" err="1" smtClean="0"/>
              <a:t>Matlab</a:t>
            </a:r>
            <a:r>
              <a:rPr lang="en-GB" sz="1800" dirty="0" smtClean="0"/>
              <a:t>, .NET</a:t>
            </a:r>
            <a:endParaRPr lang="en-GB" sz="1800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Description </a:t>
            </a:r>
            <a:r>
              <a:rPr lang="en-GB" sz="1800" dirty="0" err="1" smtClean="0"/>
              <a:t>languages&amp;API</a:t>
            </a:r>
            <a:endParaRPr lang="en-GB" sz="1800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CIDL, interfaces description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PDCL, </a:t>
            </a:r>
            <a:r>
              <a:rPr lang="en-GB" sz="1800" dirty="0" smtClean="0"/>
              <a:t>pipeline description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Runtime API</a:t>
            </a:r>
            <a:endParaRPr lang="en-GB" sz="1800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Temporal </a:t>
            </a:r>
            <a:r>
              <a:rPr lang="en-GB" sz="1800" dirty="0" smtClean="0"/>
              <a:t>Fusion </a:t>
            </a:r>
            <a:r>
              <a:rPr lang="en-GB" sz="1800" dirty="0"/>
              <a:t>components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Simple components distribution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Users and developers Documentation.</a:t>
            </a:r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9FE67117-82A7-46F2-9A7C-4125E5B710D6}" type="slidenum">
              <a:rPr lang="en-GB"/>
              <a:pPr/>
              <a:t>32</a:t>
            </a:fld>
            <a:r>
              <a:rPr lang="en-GB"/>
              <a:t> 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236538"/>
            <a:ext cx="8123237" cy="779462"/>
          </a:xfrm>
          <a:ln/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OIDesign</a:t>
            </a:r>
            <a:r>
              <a:rPr lang="en-GB" dirty="0" smtClean="0"/>
              <a:t>-Time Current </a:t>
            </a:r>
            <a:r>
              <a:rPr lang="en-GB" dirty="0"/>
              <a:t>Features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556260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Supported Platform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Eclipse (Linux and Windows and Mac OS/X)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Component Design</a:t>
            </a:r>
            <a:endParaRPr lang="en-GB" sz="1800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Dynamic composition</a:t>
            </a:r>
            <a:endParaRPr lang="en-GB" sz="1800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Runtime debugging and evaluation</a:t>
            </a:r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472488" y="6346825"/>
            <a:ext cx="288925" cy="3222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D8CE23-72A3-4CE9-8873-D39F3E39B6B5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52400"/>
            <a:ext cx="7848600" cy="827088"/>
          </a:xfrm>
        </p:spPr>
        <p:txBody>
          <a:bodyPr rIns="40680" anchor="b"/>
          <a:lstStyle/>
          <a:p>
            <a:pPr indent="0" eaLnBrk="1" hangingPunct="1">
              <a:tabLst>
                <a:tab pos="38100" algn="l"/>
                <a:tab pos="639763" algn="l"/>
                <a:tab pos="1282700" algn="l"/>
                <a:tab pos="1925638" algn="l"/>
                <a:tab pos="2568575" algn="l"/>
                <a:tab pos="3211513" algn="l"/>
                <a:tab pos="3854450" algn="l"/>
                <a:tab pos="4497388" algn="l"/>
                <a:tab pos="5140325" algn="l"/>
                <a:tab pos="5783263" algn="l"/>
                <a:tab pos="6426200" algn="l"/>
                <a:tab pos="7069138" algn="l"/>
                <a:tab pos="7713663" algn="l"/>
                <a:tab pos="8355013" algn="l"/>
                <a:tab pos="8997950" algn="l"/>
                <a:tab pos="9640888" algn="l"/>
                <a:tab pos="10283825" algn="l"/>
                <a:tab pos="10926763" algn="l"/>
              </a:tabLst>
            </a:pPr>
            <a:r>
              <a:rPr lang="en-US" dirty="0" smtClean="0"/>
              <a:t>Public Connectors Database </a:t>
            </a:r>
            <a:r>
              <a:rPr lang="en-US" sz="2400" dirty="0" smtClean="0"/>
              <a:t>(incomplete)</a:t>
            </a:r>
            <a:endParaRPr lang="en-GB" dirty="0" smtClean="0"/>
          </a:p>
        </p:txBody>
      </p:sp>
      <p:pic>
        <p:nvPicPr>
          <p:cNvPr id="6" name="Image 5" descr="OI-GenericConnect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524000"/>
            <a:ext cx="3810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fr-BE" dirty="0" smtClean="0"/>
              <a:t>Pipeline</a:t>
            </a:r>
            <a:endParaRPr lang="en-US" dirty="0" smtClean="0"/>
          </a:p>
        </p:txBody>
      </p:sp>
      <p:grpSp>
        <p:nvGrpSpPr>
          <p:cNvPr id="73" name="Groupe 72"/>
          <p:cNvGrpSpPr/>
          <p:nvPr/>
        </p:nvGrpSpPr>
        <p:grpSpPr>
          <a:xfrm>
            <a:off x="354013" y="2438400"/>
            <a:ext cx="8056562" cy="2362200"/>
            <a:chOff x="354013" y="2438400"/>
            <a:chExt cx="8056562" cy="23622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71800"/>
              <a:ext cx="1600200" cy="136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838200" y="3276600"/>
              <a:ext cx="1347788" cy="914400"/>
              <a:chOff x="1728" y="1490"/>
              <a:chExt cx="1385" cy="1166"/>
            </a:xfrm>
          </p:grpSpPr>
          <p:pic>
            <p:nvPicPr>
              <p:cNvPr id="8263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28" y="1490"/>
                <a:ext cx="1386" cy="11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64" name="Text Box 8"/>
              <p:cNvSpPr txBox="1">
                <a:spLocks noChangeArrowheads="1"/>
              </p:cNvSpPr>
              <p:nvPr/>
            </p:nvSpPr>
            <p:spPr bwMode="auto">
              <a:xfrm>
                <a:off x="1822" y="1566"/>
                <a:ext cx="1205" cy="9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 algn="ctr"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000" b="1">
                    <a:solidFill>
                      <a:srgbClr val="000000"/>
                    </a:solidFill>
                    <a:latin typeface="Calibri" pitchFamily="34" charset="0"/>
                    <a:ea typeface="DejaVu Sans"/>
                    <a:cs typeface="DejaVu Sans"/>
                  </a:rPr>
                  <a:t>Wiimote</a:t>
                </a:r>
                <a:endParaRPr lang="en-GB" sz="1100" b="1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8197" name="Text Box 11"/>
            <p:cNvSpPr txBox="1">
              <a:spLocks noChangeArrowheads="1"/>
            </p:cNvSpPr>
            <p:nvPr/>
          </p:nvSpPr>
          <p:spPr bwMode="auto">
            <a:xfrm>
              <a:off x="354013" y="3741738"/>
              <a:ext cx="981075" cy="192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Aft>
                  <a:spcPts val="913"/>
                </a:spcAft>
                <a:buClr>
                  <a:srgbClr val="FFFFFF"/>
                </a:buCl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500">
                <a:solidFill>
                  <a:srgbClr val="FFFFFF"/>
                </a:solidFill>
                <a:latin typeface="Calibri" pitchFamily="34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922463" y="3559175"/>
              <a:ext cx="592137" cy="273050"/>
              <a:chOff x="2481" y="1686"/>
              <a:chExt cx="1025" cy="349"/>
            </a:xfrm>
          </p:grpSpPr>
          <p:pic>
            <p:nvPicPr>
              <p:cNvPr id="8261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62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114800" y="2438400"/>
              <a:ext cx="1347788" cy="914400"/>
              <a:chOff x="1728" y="1490"/>
              <a:chExt cx="1385" cy="1166"/>
            </a:xfrm>
          </p:grpSpPr>
          <p:pic>
            <p:nvPicPr>
              <p:cNvPr id="8259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28" y="1490"/>
                <a:ext cx="1386" cy="11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60" name="Text Box 8"/>
              <p:cNvSpPr txBox="1">
                <a:spLocks noChangeArrowheads="1"/>
              </p:cNvSpPr>
              <p:nvPr/>
            </p:nvSpPr>
            <p:spPr bwMode="auto">
              <a:xfrm>
                <a:off x="1822" y="1566"/>
                <a:ext cx="1205" cy="9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 algn="ctr"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000" b="1">
                    <a:solidFill>
                      <a:srgbClr val="000000"/>
                    </a:solidFill>
                    <a:latin typeface="Calibri" pitchFamily="34" charset="0"/>
                    <a:ea typeface="DejaVu Sans"/>
                    <a:cs typeface="DejaVu Sans"/>
                  </a:rPr>
                  <a:t>CDShelf</a:t>
                </a:r>
                <a:endParaRPr lang="en-GB" sz="1100" b="1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503613" y="2873375"/>
              <a:ext cx="1077912" cy="273050"/>
              <a:chOff x="1356" y="1686"/>
              <a:chExt cx="1108" cy="348"/>
            </a:xfrm>
          </p:grpSpPr>
          <p:pic>
            <p:nvPicPr>
              <p:cNvPr id="8257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6" y="1686"/>
                <a:ext cx="1109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58" name="Text Box 11"/>
              <p:cNvSpPr txBox="1">
                <a:spLocks noChangeArrowheads="1"/>
              </p:cNvSpPr>
              <p:nvPr/>
            </p:nvSpPr>
            <p:spPr bwMode="auto">
              <a:xfrm>
                <a:off x="1408" y="1723"/>
                <a:ext cx="100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5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5122863" y="2873375"/>
              <a:ext cx="592137" cy="273050"/>
              <a:chOff x="2481" y="1686"/>
              <a:chExt cx="1025" cy="349"/>
            </a:xfrm>
          </p:grpSpPr>
          <p:pic>
            <p:nvPicPr>
              <p:cNvPr id="8255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56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038600" y="3886200"/>
              <a:ext cx="1347788" cy="914400"/>
              <a:chOff x="1728" y="1490"/>
              <a:chExt cx="1385" cy="1166"/>
            </a:xfrm>
          </p:grpSpPr>
          <p:pic>
            <p:nvPicPr>
              <p:cNvPr id="8253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28" y="1490"/>
                <a:ext cx="1386" cy="11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54" name="Text Box 8"/>
              <p:cNvSpPr txBox="1">
                <a:spLocks noChangeArrowheads="1"/>
              </p:cNvSpPr>
              <p:nvPr/>
            </p:nvSpPr>
            <p:spPr bwMode="auto">
              <a:xfrm>
                <a:off x="1822" y="1566"/>
                <a:ext cx="1205" cy="9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 algn="ctr"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000" b="1">
                    <a:solidFill>
                      <a:srgbClr val="000000"/>
                    </a:solidFill>
                    <a:latin typeface="Calibri" pitchFamily="34" charset="0"/>
                    <a:ea typeface="DejaVu Sans"/>
                    <a:cs typeface="DejaVu Sans"/>
                  </a:rPr>
                  <a:t>Volume Control</a:t>
                </a:r>
                <a:endParaRPr lang="en-GB" sz="1100" b="1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503613" y="4168775"/>
              <a:ext cx="1077912" cy="273050"/>
              <a:chOff x="1356" y="1686"/>
              <a:chExt cx="1108" cy="348"/>
            </a:xfrm>
          </p:grpSpPr>
          <p:pic>
            <p:nvPicPr>
              <p:cNvPr id="8251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6" y="1686"/>
                <a:ext cx="1109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52" name="Text Box 11"/>
              <p:cNvSpPr txBox="1">
                <a:spLocks noChangeArrowheads="1"/>
              </p:cNvSpPr>
              <p:nvPr/>
            </p:nvSpPr>
            <p:spPr bwMode="auto">
              <a:xfrm>
                <a:off x="1408" y="1723"/>
                <a:ext cx="100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5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5122863" y="4168775"/>
              <a:ext cx="668337" cy="273050"/>
              <a:chOff x="2481" y="1686"/>
              <a:chExt cx="1025" cy="349"/>
            </a:xfrm>
          </p:grpSpPr>
          <p:pic>
            <p:nvPicPr>
              <p:cNvPr id="8249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50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7062788" y="3276600"/>
              <a:ext cx="1347787" cy="914400"/>
              <a:chOff x="1728" y="1490"/>
              <a:chExt cx="1385" cy="1166"/>
            </a:xfrm>
          </p:grpSpPr>
          <p:pic>
            <p:nvPicPr>
              <p:cNvPr id="8247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28" y="1490"/>
                <a:ext cx="1386" cy="11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48" name="Text Box 8"/>
              <p:cNvSpPr txBox="1">
                <a:spLocks noChangeArrowheads="1"/>
              </p:cNvSpPr>
              <p:nvPr/>
            </p:nvSpPr>
            <p:spPr bwMode="auto">
              <a:xfrm>
                <a:off x="1822" y="1566"/>
                <a:ext cx="1205" cy="9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 algn="ctr"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000" b="1">
                    <a:solidFill>
                      <a:srgbClr val="000000"/>
                    </a:solidFill>
                    <a:latin typeface="Calibri" pitchFamily="34" charset="0"/>
                    <a:ea typeface="DejaVu Sans"/>
                    <a:cs typeface="DejaVu Sans"/>
                  </a:rPr>
                  <a:t>MP3 Player</a:t>
                </a:r>
                <a:endParaRPr lang="en-GB" sz="1100" b="1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6400800" y="3429000"/>
              <a:ext cx="1077913" cy="273050"/>
              <a:chOff x="1356" y="1686"/>
              <a:chExt cx="1108" cy="348"/>
            </a:xfrm>
          </p:grpSpPr>
          <p:pic>
            <p:nvPicPr>
              <p:cNvPr id="8245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6" y="1686"/>
                <a:ext cx="1109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46" name="Text Box 11"/>
              <p:cNvSpPr txBox="1">
                <a:spLocks noChangeArrowheads="1"/>
              </p:cNvSpPr>
              <p:nvPr/>
            </p:nvSpPr>
            <p:spPr bwMode="auto">
              <a:xfrm>
                <a:off x="1408" y="1723"/>
                <a:ext cx="100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5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6400800" y="3733800"/>
              <a:ext cx="1077913" cy="273050"/>
              <a:chOff x="1356" y="1686"/>
              <a:chExt cx="1108" cy="348"/>
            </a:xfrm>
          </p:grpSpPr>
          <p:pic>
            <p:nvPicPr>
              <p:cNvPr id="8243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6" y="1686"/>
                <a:ext cx="1109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44" name="Text Box 11"/>
              <p:cNvSpPr txBox="1">
                <a:spLocks noChangeArrowheads="1"/>
              </p:cNvSpPr>
              <p:nvPr/>
            </p:nvSpPr>
            <p:spPr bwMode="auto">
              <a:xfrm>
                <a:off x="1408" y="1723"/>
                <a:ext cx="100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5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8208" name="ZoneTexte 63"/>
            <p:cNvSpPr txBox="1">
              <a:spLocks noChangeArrowheads="1"/>
            </p:cNvSpPr>
            <p:nvPr/>
          </p:nvSpPr>
          <p:spPr bwMode="auto">
            <a:xfrm>
              <a:off x="4572000" y="4191000"/>
              <a:ext cx="609600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C#</a:t>
              </a:r>
              <a:endParaRPr lang="en-US"/>
            </a:p>
          </p:txBody>
        </p:sp>
        <p:sp>
          <p:nvSpPr>
            <p:cNvPr id="8209" name="ZoneTexte 64"/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6858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Java</a:t>
              </a:r>
              <a:endParaRPr lang="en-US"/>
            </a:p>
          </p:txBody>
        </p:sp>
        <p:sp>
          <p:nvSpPr>
            <p:cNvPr id="8210" name="ZoneTexte 65"/>
            <p:cNvSpPr txBox="1">
              <a:spLocks noChangeArrowheads="1"/>
            </p:cNvSpPr>
            <p:nvPr/>
          </p:nvSpPr>
          <p:spPr bwMode="auto">
            <a:xfrm>
              <a:off x="1143000" y="3429000"/>
              <a:ext cx="620713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C++</a:t>
              </a:r>
              <a:endParaRPr lang="en-US"/>
            </a:p>
          </p:txBody>
        </p:sp>
        <p:sp>
          <p:nvSpPr>
            <p:cNvPr id="8211" name="ZoneTexte 66"/>
            <p:cNvSpPr txBox="1">
              <a:spLocks noChangeArrowheads="1"/>
            </p:cNvSpPr>
            <p:nvPr/>
          </p:nvSpPr>
          <p:spPr bwMode="auto">
            <a:xfrm>
              <a:off x="7543800" y="3429000"/>
              <a:ext cx="671513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Java</a:t>
              </a:r>
              <a:endParaRPr lang="en-US"/>
            </a:p>
          </p:txBody>
        </p:sp>
        <p:cxnSp>
          <p:nvCxnSpPr>
            <p:cNvPr id="72" name="Connecteur en angle 71"/>
            <p:cNvCxnSpPr/>
            <p:nvPr/>
          </p:nvCxnSpPr>
          <p:spPr bwMode="auto">
            <a:xfrm>
              <a:off x="5686425" y="3024188"/>
              <a:ext cx="765175" cy="53022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cteur en angle 74"/>
            <p:cNvCxnSpPr/>
            <p:nvPr/>
          </p:nvCxnSpPr>
          <p:spPr bwMode="auto">
            <a:xfrm flipV="1">
              <a:off x="5759450" y="3859213"/>
              <a:ext cx="692150" cy="46037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14" name="ZoneTexte 82"/>
            <p:cNvSpPr txBox="1">
              <a:spLocks noChangeArrowheads="1"/>
            </p:cNvSpPr>
            <p:nvPr/>
          </p:nvSpPr>
          <p:spPr bwMode="auto">
            <a:xfrm>
              <a:off x="1905000" y="3505200"/>
              <a:ext cx="609600" cy="26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200"/>
                <a:t>acc</a:t>
              </a:r>
              <a:endParaRPr lang="en-US" sz="1200"/>
            </a:p>
          </p:txBody>
        </p:sp>
        <p:sp>
          <p:nvSpPr>
            <p:cNvPr id="8215" name="ZoneTexte 83"/>
            <p:cNvSpPr txBox="1">
              <a:spLocks noChangeArrowheads="1"/>
            </p:cNvSpPr>
            <p:nvPr/>
          </p:nvSpPr>
          <p:spPr bwMode="auto">
            <a:xfrm>
              <a:off x="3581400" y="2819400"/>
              <a:ext cx="788988" cy="26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200"/>
                <a:t>Navigate</a:t>
              </a:r>
              <a:endParaRPr lang="en-US" sz="1200"/>
            </a:p>
          </p:txBody>
        </p:sp>
        <p:sp>
          <p:nvSpPr>
            <p:cNvPr id="8216" name="ZoneTexte 84"/>
            <p:cNvSpPr txBox="1">
              <a:spLocks noChangeArrowheads="1"/>
            </p:cNvSpPr>
            <p:nvPr/>
          </p:nvSpPr>
          <p:spPr bwMode="auto">
            <a:xfrm>
              <a:off x="3571875" y="4154488"/>
              <a:ext cx="755650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200"/>
                <a:t>setLevel</a:t>
              </a:r>
              <a:endParaRPr lang="en-US" sz="1200"/>
            </a:p>
          </p:txBody>
        </p:sp>
        <p:sp>
          <p:nvSpPr>
            <p:cNvPr id="8217" name="ZoneTexte 85"/>
            <p:cNvSpPr txBox="1">
              <a:spLocks noChangeArrowheads="1"/>
            </p:cNvSpPr>
            <p:nvPr/>
          </p:nvSpPr>
          <p:spPr bwMode="auto">
            <a:xfrm>
              <a:off x="6400800" y="3706813"/>
              <a:ext cx="927100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200"/>
                <a:t>SetVolume</a:t>
              </a:r>
              <a:endParaRPr lang="en-US" sz="1200"/>
            </a:p>
          </p:txBody>
        </p:sp>
        <p:sp>
          <p:nvSpPr>
            <p:cNvPr id="8218" name="ZoneTexte 86"/>
            <p:cNvSpPr txBox="1">
              <a:spLocks noChangeArrowheads="1"/>
            </p:cNvSpPr>
            <p:nvPr/>
          </p:nvSpPr>
          <p:spPr bwMode="auto">
            <a:xfrm>
              <a:off x="6477000" y="3429000"/>
              <a:ext cx="577850" cy="26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200"/>
                <a:t>Event</a:t>
              </a:r>
              <a:endParaRPr lang="en-US" sz="1200"/>
            </a:p>
          </p:txBody>
        </p: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 rot="-5400000">
              <a:off x="1212056" y="4198144"/>
              <a:ext cx="592138" cy="273050"/>
              <a:chOff x="2481" y="1686"/>
              <a:chExt cx="1025" cy="349"/>
            </a:xfrm>
          </p:grpSpPr>
          <p:pic>
            <p:nvPicPr>
              <p:cNvPr id="8241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42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 rot="-5400000">
              <a:off x="1593056" y="4198144"/>
              <a:ext cx="592138" cy="273050"/>
              <a:chOff x="2481" y="1686"/>
              <a:chExt cx="1025" cy="349"/>
            </a:xfrm>
          </p:grpSpPr>
          <p:pic>
            <p:nvPicPr>
              <p:cNvPr id="8239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40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 rot="-5400000">
              <a:off x="1288256" y="2978944"/>
              <a:ext cx="592138" cy="273050"/>
              <a:chOff x="2481" y="1686"/>
              <a:chExt cx="1025" cy="349"/>
            </a:xfrm>
          </p:grpSpPr>
          <p:pic>
            <p:nvPicPr>
              <p:cNvPr id="8237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38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3505200" y="2514600"/>
              <a:ext cx="1077913" cy="273050"/>
              <a:chOff x="1356" y="1686"/>
              <a:chExt cx="1108" cy="348"/>
            </a:xfrm>
          </p:grpSpPr>
          <p:pic>
            <p:nvPicPr>
              <p:cNvPr id="8235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56" y="1686"/>
                <a:ext cx="1109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36" name="Text Box 11"/>
              <p:cNvSpPr txBox="1">
                <a:spLocks noChangeArrowheads="1"/>
              </p:cNvSpPr>
              <p:nvPr/>
            </p:nvSpPr>
            <p:spPr bwMode="auto">
              <a:xfrm>
                <a:off x="1408" y="1723"/>
                <a:ext cx="1009" cy="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5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8223" name="ZoneTexte 100"/>
            <p:cNvSpPr txBox="1">
              <a:spLocks noChangeArrowheads="1"/>
            </p:cNvSpPr>
            <p:nvPr/>
          </p:nvSpPr>
          <p:spPr bwMode="auto">
            <a:xfrm>
              <a:off x="3657600" y="2514600"/>
              <a:ext cx="611188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200"/>
                <a:t>Select</a:t>
              </a:r>
              <a:endParaRPr lang="en-US" sz="1200"/>
            </a:p>
          </p:txBody>
        </p:sp>
        <p:sp>
          <p:nvSpPr>
            <p:cNvPr id="8224" name="ZoneTexte 101"/>
            <p:cNvSpPr txBox="1">
              <a:spLocks noChangeArrowheads="1"/>
            </p:cNvSpPr>
            <p:nvPr/>
          </p:nvSpPr>
          <p:spPr bwMode="auto">
            <a:xfrm>
              <a:off x="1408113" y="2971800"/>
              <a:ext cx="2286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B</a:t>
              </a:r>
              <a:endParaRPr lang="en-US"/>
            </a:p>
          </p:txBody>
        </p:sp>
        <p:cxnSp>
          <p:nvCxnSpPr>
            <p:cNvPr id="103" name="Connecteur en angle 102"/>
            <p:cNvCxnSpPr>
              <a:stCxn id="96" idx="3"/>
              <a:endCxn id="99" idx="1"/>
            </p:cNvCxnSpPr>
            <p:nvPr/>
          </p:nvCxnSpPr>
          <p:spPr bwMode="auto">
            <a:xfrm rot="5400000" flipH="1" flipV="1">
              <a:off x="2460625" y="1774825"/>
              <a:ext cx="168275" cy="1920875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Connecteur en angle 106"/>
            <p:cNvCxnSpPr>
              <a:stCxn id="8240" idx="1"/>
              <a:endCxn id="8214" idx="3"/>
            </p:cNvCxnSpPr>
            <p:nvPr/>
          </p:nvCxnSpPr>
          <p:spPr bwMode="auto">
            <a:xfrm rot="5400000" flipH="1" flipV="1">
              <a:off x="1727200" y="3813175"/>
              <a:ext cx="962025" cy="612775"/>
            </a:xfrm>
            <a:prstGeom prst="bentConnector4">
              <a:avLst>
                <a:gd name="adj1" fmla="val -8538"/>
                <a:gd name="adj2" fmla="val 119850"/>
              </a:avLst>
            </a:prstGeom>
            <a:ln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Connecteur en angle 114"/>
            <p:cNvCxnSpPr>
              <a:stCxn id="8242" idx="1"/>
            </p:cNvCxnSpPr>
            <p:nvPr/>
          </p:nvCxnSpPr>
          <p:spPr bwMode="auto">
            <a:xfrm rot="5400000" flipH="1" flipV="1">
              <a:off x="1546225" y="3632200"/>
              <a:ext cx="942975" cy="993775"/>
            </a:xfrm>
            <a:prstGeom prst="bentConnector4">
              <a:avLst>
                <a:gd name="adj1" fmla="val -41774"/>
                <a:gd name="adj2" fmla="val 103573"/>
              </a:avLst>
            </a:prstGeom>
            <a:ln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 rot="-5400000">
              <a:off x="831056" y="4198144"/>
              <a:ext cx="592138" cy="273050"/>
              <a:chOff x="2481" y="1686"/>
              <a:chExt cx="1025" cy="349"/>
            </a:xfrm>
          </p:grpSpPr>
          <p:pic>
            <p:nvPicPr>
              <p:cNvPr id="8233" name="Picture 2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1" y="1686"/>
                <a:ext cx="1025" cy="3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34" name="Text Box 26"/>
              <p:cNvSpPr txBox="1">
                <a:spLocks noChangeArrowheads="1"/>
              </p:cNvSpPr>
              <p:nvPr/>
            </p:nvSpPr>
            <p:spPr bwMode="auto">
              <a:xfrm>
                <a:off x="2533" y="1723"/>
                <a:ext cx="924" cy="3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Aft>
                    <a:spcPts val="913"/>
                  </a:spcAft>
                  <a:buClr>
                    <a:srgbClr val="FFFFFF"/>
                  </a:buCl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spcAft>
                    <a:spcPts val="913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  <a:p>
                <a: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endParaRPr lang="en-GB" sz="1000">
                  <a:solidFill>
                    <a:srgbClr val="000000"/>
                  </a:solidFill>
                  <a:latin typeface="Times New Roman" pitchFamily="18" charset="0"/>
                  <a:ea typeface="DejaVu Sans"/>
                  <a:cs typeface="DejaVu Sans"/>
                </a:endParaRPr>
              </a:p>
            </p:txBody>
          </p:sp>
        </p:grpSp>
        <p:cxnSp>
          <p:nvCxnSpPr>
            <p:cNvPr id="129" name="Connecteur en angle 114"/>
            <p:cNvCxnSpPr>
              <a:stCxn id="8234" idx="1"/>
            </p:cNvCxnSpPr>
            <p:nvPr/>
          </p:nvCxnSpPr>
          <p:spPr bwMode="auto">
            <a:xfrm rot="5400000" flipH="1" flipV="1">
              <a:off x="1393825" y="3403600"/>
              <a:ext cx="942975" cy="1450975"/>
            </a:xfrm>
            <a:prstGeom prst="bentConnector4">
              <a:avLst>
                <a:gd name="adj1" fmla="val -67560"/>
                <a:gd name="adj2" fmla="val 111499"/>
              </a:avLst>
            </a:prstGeom>
            <a:ln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30" name="ZoneTexte 137"/>
            <p:cNvSpPr txBox="1">
              <a:spLocks noChangeArrowheads="1"/>
            </p:cNvSpPr>
            <p:nvPr/>
          </p:nvSpPr>
          <p:spPr bwMode="auto">
            <a:xfrm>
              <a:off x="1716088" y="4114800"/>
              <a:ext cx="31908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+</a:t>
              </a:r>
              <a:endParaRPr lang="en-US"/>
            </a:p>
          </p:txBody>
        </p:sp>
        <p:sp>
          <p:nvSpPr>
            <p:cNvPr id="8231" name="ZoneTexte 138"/>
            <p:cNvSpPr txBox="1">
              <a:spLocks noChangeArrowheads="1"/>
            </p:cNvSpPr>
            <p:nvPr/>
          </p:nvSpPr>
          <p:spPr bwMode="auto">
            <a:xfrm>
              <a:off x="1371600" y="4114800"/>
              <a:ext cx="26193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-</a:t>
              </a:r>
              <a:endParaRPr lang="en-US"/>
            </a:p>
          </p:txBody>
        </p:sp>
        <p:sp>
          <p:nvSpPr>
            <p:cNvPr id="8232" name="ZoneTexte 139"/>
            <p:cNvSpPr txBox="1">
              <a:spLocks noChangeArrowheads="1"/>
            </p:cNvSpPr>
            <p:nvPr/>
          </p:nvSpPr>
          <p:spPr bwMode="auto">
            <a:xfrm>
              <a:off x="955675" y="4125913"/>
              <a:ext cx="338138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A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AC538858-91FB-4F39-85A2-919F82AA2507}" type="slidenum">
              <a:rPr lang="en-GB"/>
              <a:pPr/>
              <a:t>35</a:t>
            </a:fld>
            <a:r>
              <a:rPr lang="en-GB"/>
              <a:t> </a:t>
            </a:r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236538"/>
            <a:ext cx="8123237" cy="779462"/>
          </a:xfrm>
          <a:ln/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Component: OI point of view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1822450"/>
            <a:ext cx="3775075" cy="430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257800" y="1828800"/>
            <a:ext cx="3429000" cy="378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SzPct val="4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>
                <a:solidFill>
                  <a:srgbClr val="000000"/>
                </a:solidFill>
              </a:rPr>
              <a:t>Facets can be seen as services provided by a component</a:t>
            </a:r>
          </a:p>
          <a:p>
            <a:pP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600">
              <a:solidFill>
                <a:srgbClr val="000000"/>
              </a:solidFill>
            </a:endParaRPr>
          </a:p>
          <a:p>
            <a:pPr>
              <a:buSzPct val="4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>
                <a:solidFill>
                  <a:srgbClr val="000000"/>
                </a:solidFill>
              </a:rPr>
              <a:t>A Component is a set of facets</a:t>
            </a:r>
          </a:p>
          <a:p>
            <a:pP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600">
              <a:solidFill>
                <a:srgbClr val="000000"/>
              </a:solidFill>
            </a:endParaRPr>
          </a:p>
          <a:p>
            <a:pPr>
              <a:buSzPct val="4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>
                <a:solidFill>
                  <a:srgbClr val="000000"/>
                </a:solidFill>
              </a:rPr>
              <a:t>This is how any external software is seen by the Kernel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3D771BF3-F8C8-4F36-9F9B-D8CFB62F8497}" type="slidenum">
              <a:rPr lang="en-GB"/>
              <a:pPr/>
              <a:t>36</a:t>
            </a:fld>
            <a:r>
              <a:rPr lang="en-GB"/>
              <a:t> </a:t>
            </a: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236538"/>
            <a:ext cx="8123237" cy="779462"/>
          </a:xfrm>
          <a:ln/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OpenInterface CIDL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3525" y="1562100"/>
            <a:ext cx="8408988" cy="4719638"/>
          </a:xfrm>
          <a:ln/>
        </p:spPr>
        <p:txBody>
          <a:bodyPr lIns="90000" tIns="46800" rIns="90000" bIns="46800"/>
          <a:lstStyle/>
          <a:p>
            <a:pPr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Designed to describe Independent and Reusable component.</a:t>
            </a:r>
          </a:p>
          <a:p>
            <a:pPr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(Intentionally)Not as expressive as WSDL (etc.)</a:t>
            </a:r>
            <a:r>
              <a:rPr lang="ar-SA" sz="2800" dirty="0">
                <a:cs typeface="Arial" pitchFamily="34" charset="0"/>
              </a:rPr>
              <a:t>‏</a:t>
            </a:r>
            <a:endParaRPr lang="en-GB" sz="2800" dirty="0"/>
          </a:p>
          <a:p>
            <a:pPr lvl="1">
              <a:lnSpc>
                <a:spcPct val="84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Restricted on purpose to cover common attributes of various programming languages</a:t>
            </a:r>
          </a:p>
          <a:p>
            <a:pPr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Describes component interface using a programming language independent description(XML).</a:t>
            </a:r>
          </a:p>
          <a:p>
            <a:pPr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Not intended to be written by </a:t>
            </a:r>
            <a:r>
              <a:rPr lang="en-GB" sz="2800" dirty="0" smtClean="0"/>
              <a:t>human (but must be readable more debug or customization)</a:t>
            </a:r>
            <a:endParaRPr lang="en-GB" sz="2800" dirty="0"/>
          </a:p>
          <a:p>
            <a:pPr lvl="1">
              <a:lnSpc>
                <a:spcPct val="84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Generation tools are </a:t>
            </a:r>
            <a:r>
              <a:rPr lang="en-GB" sz="2400" dirty="0" smtClean="0"/>
              <a:t>available though</a:t>
            </a:r>
            <a:r>
              <a:rPr lang="ar-SA" sz="2400" dirty="0" smtClean="0">
                <a:cs typeface="Arial" pitchFamily="34" charset="0"/>
              </a:rPr>
              <a:t>‏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6CC08DA6-ED16-4B1E-88BF-CB4D28B3E3C6}" type="slidenum">
              <a:rPr lang="en-GB"/>
              <a:pPr/>
              <a:t>37</a:t>
            </a:fld>
            <a:r>
              <a:rPr lang="en-GB"/>
              <a:t> </a:t>
            </a:r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7848600" cy="979488"/>
          </a:xfrm>
          <a:ln/>
        </p:spPr>
        <p:txBody>
          <a:bodyPr rIns="4068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Exported/Imported IO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2425" y="1616075"/>
            <a:ext cx="8385175" cy="5241925"/>
          </a:xfrm>
          <a:ln/>
        </p:spPr>
        <p:txBody>
          <a:bodyPr rIns="40680"/>
          <a:lstStyle/>
          <a:p>
            <a:pPr>
              <a:spcBef>
                <a:spcPts val="7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Components only declare communication interface</a:t>
            </a:r>
          </a:p>
          <a:p>
            <a:pPr lvl="1">
              <a:spcBef>
                <a:spcPts val="6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Enforce the requirement for « independence »</a:t>
            </a:r>
          </a:p>
          <a:p>
            <a:pPr lvl="1">
              <a:spcBef>
                <a:spcPts val="6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Export IO (functions, etc…) when providing a functionality</a:t>
            </a:r>
          </a:p>
          <a:p>
            <a:pPr marL="819150" lvl="2" indent="-247650">
              <a:spcBef>
                <a:spcPts val="563"/>
              </a:spcBef>
              <a:buClr>
                <a:srgbClr val="888888"/>
              </a:buClr>
              <a:buSzPct val="125000"/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Display an image, …</a:t>
            </a:r>
          </a:p>
          <a:p>
            <a:pPr lvl="1">
              <a:spcBef>
                <a:spcPts val="6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Import IO for requesting a functionality</a:t>
            </a:r>
          </a:p>
          <a:p>
            <a:pPr marL="819150" lvl="2" indent="-247650">
              <a:spcBef>
                <a:spcPts val="563"/>
              </a:spcBef>
              <a:buClr>
                <a:srgbClr val="888888"/>
              </a:buClr>
              <a:buSzPct val="125000"/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An event handler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2108200" y="3429000"/>
            <a:ext cx="4800600" cy="2460625"/>
            <a:chOff x="1647" y="1398"/>
            <a:chExt cx="1558" cy="1708"/>
          </a:xfrm>
        </p:grpSpPr>
        <p:pic>
          <p:nvPicPr>
            <p:cNvPr id="61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7" y="1398"/>
              <a:ext cx="1559" cy="1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69" name="Text Box 3"/>
            <p:cNvSpPr txBox="1">
              <a:spLocks noChangeArrowheads="1"/>
            </p:cNvSpPr>
            <p:nvPr/>
          </p:nvSpPr>
          <p:spPr bwMode="auto">
            <a:xfrm>
              <a:off x="1758" y="1494"/>
              <a:ext cx="1341" cy="14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9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9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buClr>
                  <a:srgbClr val="FFFFFF"/>
                </a:buCl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FFFFFF"/>
                </a:solidFill>
                <a:latin typeface="Calibri" pitchFamily="34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000">
                  <a:solidFill>
                    <a:srgbClr val="000000"/>
                  </a:solidFill>
                  <a:latin typeface="Calibri" pitchFamily="34" charset="0"/>
                  <a:ea typeface="DejaVu Sans"/>
                  <a:cs typeface="DejaVu Sans"/>
                </a:rPr>
                <a:t>  </a:t>
              </a: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000">
                  <a:solidFill>
                    <a:srgbClr val="000000"/>
                  </a:solidFill>
                  <a:latin typeface="Calibri" pitchFamily="34" charset="0"/>
                  <a:ea typeface="DejaVu Sans"/>
                  <a:cs typeface="DejaVu Sans"/>
                </a:rPr>
                <a:t> </a:t>
              </a:r>
            </a:p>
            <a:p>
              <a:pPr>
                <a:spcAft>
                  <a:spcPts val="913"/>
                </a:spcAft>
                <a:buClr>
                  <a:srgbClr val="FFFFFF"/>
                </a:buCl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rPr>
                <a:t>  </a:t>
              </a: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472488" y="6346825"/>
            <a:ext cx="288925" cy="3222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C065C5-7FBC-41F2-8153-B3474C03E52D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614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7848600" cy="979488"/>
          </a:xfrm>
        </p:spPr>
        <p:txBody>
          <a:bodyPr rIns="40680" anchor="b"/>
          <a:lstStyle/>
          <a:p>
            <a:pPr indent="0" eaLnBrk="1" hangingPunct="1">
              <a:tabLst>
                <a:tab pos="38100" algn="l"/>
                <a:tab pos="639763" algn="l"/>
                <a:tab pos="1282700" algn="l"/>
                <a:tab pos="1925638" algn="l"/>
                <a:tab pos="2568575" algn="l"/>
                <a:tab pos="3211513" algn="l"/>
                <a:tab pos="3854450" algn="l"/>
                <a:tab pos="4497388" algn="l"/>
                <a:tab pos="5140325" algn="l"/>
                <a:tab pos="5783263" algn="l"/>
                <a:tab pos="6426200" algn="l"/>
                <a:tab pos="7069138" algn="l"/>
                <a:tab pos="7713663" algn="l"/>
                <a:tab pos="8355013" algn="l"/>
                <a:tab pos="8997950" algn="l"/>
                <a:tab pos="9640888" algn="l"/>
                <a:tab pos="10283825" algn="l"/>
                <a:tab pos="10926763" algn="l"/>
              </a:tabLst>
            </a:pPr>
            <a:r>
              <a:rPr lang="en-GB" smtClean="0"/>
              <a:t>Dynamic Pipeline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93838"/>
            <a:ext cx="8229600" cy="4843462"/>
          </a:xfrm>
        </p:spPr>
        <p:txBody>
          <a:bodyPr rIns="40680"/>
          <a:lstStyle/>
          <a:p>
            <a:pPr marL="341313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smtClean="0"/>
              <a:t>Connect and disconnect components at runtime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smtClean="0"/>
              <a:t>Cannot force a device/component to implement disconnection  logic</a:t>
            </a:r>
          </a:p>
          <a:p>
            <a:pPr marL="912813" lvl="2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800" smtClean="0"/>
              <a:t>Logic</a:t>
            </a:r>
            <a:r>
              <a:rPr lang="fr-BE" sz="1800" smtClean="0"/>
              <a:t> will be provided within platform</a:t>
            </a:r>
            <a:endParaRPr lang="en-US" sz="1800" smtClean="0"/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smtClean="0"/>
              <a:t>Adapter vs. embedded in proxies, shared access issue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endParaRPr lang="en-GB" sz="1800" smtClean="0"/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endParaRPr lang="en-GB" sz="1800" smtClean="0"/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5157788" y="3714750"/>
            <a:ext cx="1347787" cy="914400"/>
            <a:chOff x="1728" y="1490"/>
            <a:chExt cx="1385" cy="1166"/>
          </a:xfrm>
        </p:grpSpPr>
        <p:pic>
          <p:nvPicPr>
            <p:cNvPr id="6166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28" y="1490"/>
              <a:ext cx="1386" cy="1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67" name="Text Box 8"/>
            <p:cNvSpPr txBox="1">
              <a:spLocks noChangeArrowheads="1"/>
            </p:cNvSpPr>
            <p:nvPr/>
          </p:nvSpPr>
          <p:spPr bwMode="auto">
            <a:xfrm>
              <a:off x="1822" y="1566"/>
              <a:ext cx="1205" cy="9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 algn="ctr"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000">
                  <a:solidFill>
                    <a:srgbClr val="000000"/>
                  </a:solidFill>
                  <a:latin typeface="Calibri" pitchFamily="34" charset="0"/>
                  <a:ea typeface="DejaVu Sans"/>
                  <a:cs typeface="DejaVu Sans"/>
                </a:rPr>
                <a:t>       </a:t>
              </a:r>
              <a:r>
                <a:rPr lang="en-GB" sz="1100">
                  <a:solidFill>
                    <a:srgbClr val="000000"/>
                  </a:solidFill>
                  <a:latin typeface="Calibri" pitchFamily="34" charset="0"/>
                  <a:ea typeface="DejaVu Sans"/>
                  <a:cs typeface="DejaVu Sans"/>
                </a:rPr>
                <a:t>Switch</a:t>
              </a:r>
              <a:endParaRPr lang="en-GB" sz="1100">
                <a:solidFill>
                  <a:srgbClr val="FFFFFF"/>
                </a:solidFill>
                <a:latin typeface="Calibri" pitchFamily="34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</p:grpSp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4622800" y="3997325"/>
            <a:ext cx="1077913" cy="273050"/>
            <a:chOff x="1356" y="1686"/>
            <a:chExt cx="1108" cy="348"/>
          </a:xfrm>
        </p:grpSpPr>
        <p:pic>
          <p:nvPicPr>
            <p:cNvPr id="6164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6" y="1686"/>
              <a:ext cx="1109" cy="3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65" name="Text Box 11"/>
            <p:cNvSpPr txBox="1">
              <a:spLocks noChangeArrowheads="1"/>
            </p:cNvSpPr>
            <p:nvPr/>
          </p:nvSpPr>
          <p:spPr bwMode="auto">
            <a:xfrm>
              <a:off x="1408" y="1723"/>
              <a:ext cx="1009" cy="2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Aft>
                  <a:spcPts val="913"/>
                </a:spcAft>
                <a:buClr>
                  <a:srgbClr val="FFFFFF"/>
                </a:buCl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500">
                <a:solidFill>
                  <a:srgbClr val="FFFFFF"/>
                </a:solidFill>
                <a:latin typeface="Calibri" pitchFamily="34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</p:grpSp>
      <p:grpSp>
        <p:nvGrpSpPr>
          <p:cNvPr id="6152" name="Group 24"/>
          <p:cNvGrpSpPr>
            <a:grpSpLocks/>
          </p:cNvGrpSpPr>
          <p:nvPr/>
        </p:nvGrpSpPr>
        <p:grpSpPr bwMode="auto">
          <a:xfrm>
            <a:off x="6242050" y="3997325"/>
            <a:ext cx="996950" cy="273050"/>
            <a:chOff x="2481" y="1686"/>
            <a:chExt cx="1025" cy="349"/>
          </a:xfrm>
        </p:grpSpPr>
        <p:pic>
          <p:nvPicPr>
            <p:cNvPr id="6162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1" y="1686"/>
              <a:ext cx="1025" cy="3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63" name="Text Box 26"/>
            <p:cNvSpPr txBox="1">
              <a:spLocks noChangeArrowheads="1"/>
            </p:cNvSpPr>
            <p:nvPr/>
          </p:nvSpPr>
          <p:spPr bwMode="auto">
            <a:xfrm>
              <a:off x="2533" y="1723"/>
              <a:ext cx="924" cy="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Aft>
                  <a:spcPts val="913"/>
                </a:spcAft>
                <a:buClr>
                  <a:srgbClr val="FFFFFF"/>
                </a:buCl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2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rPr>
                <a:t>Callback</a:t>
              </a: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</p:grpSp>
      <p:grpSp>
        <p:nvGrpSpPr>
          <p:cNvPr id="6153" name="Group 5"/>
          <p:cNvGrpSpPr>
            <a:grpSpLocks/>
          </p:cNvGrpSpPr>
          <p:nvPr/>
        </p:nvGrpSpPr>
        <p:grpSpPr bwMode="auto">
          <a:xfrm>
            <a:off x="2520950" y="3581400"/>
            <a:ext cx="1995488" cy="1993900"/>
            <a:chOff x="1728" y="1490"/>
            <a:chExt cx="1385" cy="1385"/>
          </a:xfrm>
        </p:grpSpPr>
        <p:pic>
          <p:nvPicPr>
            <p:cNvPr id="6160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28" y="1490"/>
              <a:ext cx="1386" cy="13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1822" y="1566"/>
              <a:ext cx="1205" cy="9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000">
                  <a:solidFill>
                    <a:srgbClr val="000000"/>
                  </a:solidFill>
                  <a:latin typeface="Calibri" pitchFamily="34" charset="0"/>
                  <a:ea typeface="DejaVu Sans"/>
                  <a:cs typeface="DejaVu Sans"/>
                </a:rPr>
                <a:t>       </a:t>
              </a:r>
            </a:p>
            <a:p>
              <a:pPr>
                <a:spcAft>
                  <a:spcPts val="913"/>
                </a:spcAft>
                <a:buClr>
                  <a:srgbClr val="FFFFFF"/>
                </a:buCl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000">
                  <a:solidFill>
                    <a:srgbClr val="FFFFFF"/>
                  </a:solidFill>
                  <a:latin typeface="Calibri" pitchFamily="34" charset="0"/>
                  <a:ea typeface="DejaVu Sans"/>
                  <a:cs typeface="DejaVu Sans"/>
                </a:rPr>
                <a:t>     </a:t>
              </a: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4" charset="0"/>
                  <a:ea typeface="DejaVu Sans"/>
                  <a:cs typeface="DejaVu Sans"/>
                </a:rPr>
                <a:t>         </a:t>
              </a: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</p:grpSp>
      <p:grpSp>
        <p:nvGrpSpPr>
          <p:cNvPr id="6154" name="Group 23"/>
          <p:cNvGrpSpPr>
            <a:grpSpLocks/>
          </p:cNvGrpSpPr>
          <p:nvPr/>
        </p:nvGrpSpPr>
        <p:grpSpPr bwMode="auto">
          <a:xfrm>
            <a:off x="3605213" y="3863975"/>
            <a:ext cx="1474787" cy="2917825"/>
            <a:chOff x="2481" y="1686"/>
            <a:chExt cx="1024" cy="1961"/>
          </a:xfrm>
        </p:grpSpPr>
        <p:pic>
          <p:nvPicPr>
            <p:cNvPr id="6158" name="Picture 2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81" y="1686"/>
              <a:ext cx="1025" cy="19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9" name="Text Box 25"/>
            <p:cNvSpPr txBox="1">
              <a:spLocks noChangeArrowheads="1"/>
            </p:cNvSpPr>
            <p:nvPr/>
          </p:nvSpPr>
          <p:spPr bwMode="auto">
            <a:xfrm>
              <a:off x="2533" y="1723"/>
              <a:ext cx="924" cy="2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spcAft>
                  <a:spcPts val="913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endParaRPr lang="en-GB" sz="10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</p:grpSp>
      <p:sp>
        <p:nvSpPr>
          <p:cNvPr id="6155" name="ZoneTexte 32"/>
          <p:cNvSpPr txBox="1">
            <a:spLocks noChangeArrowheads="1"/>
          </p:cNvSpPr>
          <p:nvPr/>
        </p:nvSpPr>
        <p:spPr bwMode="auto">
          <a:xfrm>
            <a:off x="3022600" y="4724400"/>
            <a:ext cx="990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Mouse </a:t>
            </a:r>
            <a:endParaRPr lang="en-US"/>
          </a:p>
        </p:txBody>
      </p:sp>
      <p:sp>
        <p:nvSpPr>
          <p:cNvPr id="6156" name="Text Box 26"/>
          <p:cNvSpPr txBox="1">
            <a:spLocks noChangeArrowheads="1"/>
          </p:cNvSpPr>
          <p:nvPr/>
        </p:nvSpPr>
        <p:spPr bwMode="auto">
          <a:xfrm>
            <a:off x="3860800" y="3962400"/>
            <a:ext cx="898525" cy="24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Aft>
                <a:spcPts val="913"/>
              </a:spcAft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200">
                <a:solidFill>
                  <a:srgbClr val="FFFFFF"/>
                </a:solidFill>
                <a:latin typeface="Calibri" pitchFamily="34" charset="0"/>
                <a:ea typeface="DejaVu Sans"/>
                <a:cs typeface="DejaVu Sans"/>
              </a:rPr>
              <a:t>Callback</a:t>
            </a: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6157" name="ZoneTexte 35"/>
          <p:cNvSpPr txBox="1">
            <a:spLocks noChangeArrowheads="1"/>
          </p:cNvSpPr>
          <p:nvPr/>
        </p:nvSpPr>
        <p:spPr bwMode="auto">
          <a:xfrm>
            <a:off x="4241800" y="5289550"/>
            <a:ext cx="259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Disconnectable mouse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472488" y="6346825"/>
            <a:ext cx="288925" cy="3222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2E845C-04AE-4D63-9067-66A1961B1E0F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7848600" cy="979488"/>
          </a:xfrm>
        </p:spPr>
        <p:txBody>
          <a:bodyPr rIns="40680" anchor="b"/>
          <a:lstStyle/>
          <a:p>
            <a:pPr indent="0" eaLnBrk="1" hangingPunct="1">
              <a:tabLst>
                <a:tab pos="38100" algn="l"/>
                <a:tab pos="639763" algn="l"/>
                <a:tab pos="1282700" algn="l"/>
                <a:tab pos="1925638" algn="l"/>
                <a:tab pos="2568575" algn="l"/>
                <a:tab pos="3211513" algn="l"/>
                <a:tab pos="3854450" algn="l"/>
                <a:tab pos="4497388" algn="l"/>
                <a:tab pos="5140325" algn="l"/>
                <a:tab pos="5783263" algn="l"/>
                <a:tab pos="6426200" algn="l"/>
                <a:tab pos="7069138" algn="l"/>
                <a:tab pos="7713663" algn="l"/>
                <a:tab pos="8355013" algn="l"/>
                <a:tab pos="8997950" algn="l"/>
                <a:tab pos="9640888" algn="l"/>
                <a:tab pos="10283825" algn="l"/>
                <a:tab pos="10926763" algn="l"/>
              </a:tabLst>
            </a:pPr>
            <a:r>
              <a:rPr lang="en-GB" dirty="0" smtClean="0"/>
              <a:t>Runtime API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93838"/>
            <a:ext cx="8229600" cy="4843462"/>
          </a:xfrm>
        </p:spPr>
        <p:txBody>
          <a:bodyPr rIns="40680"/>
          <a:lstStyle/>
          <a:p>
            <a:pPr marL="341313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Simple XML oriented API to control a pipeline from a third-party software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C++ API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Bindings to a wide range of languages using SWIG</a:t>
            </a:r>
          </a:p>
          <a:p>
            <a:pPr marL="912813" lvl="2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Java, </a:t>
            </a:r>
            <a:r>
              <a:rPr lang="en-GB" sz="1800" dirty="0" err="1" smtClean="0"/>
              <a:t>Matlab</a:t>
            </a:r>
            <a:r>
              <a:rPr lang="en-GB" sz="1800" dirty="0" smtClean="0"/>
              <a:t>, JavaScript, Perl, </a:t>
            </a:r>
            <a:r>
              <a:rPr lang="en-GB" sz="1800" dirty="0" err="1" smtClean="0"/>
              <a:t>Tk</a:t>
            </a:r>
            <a:r>
              <a:rPr lang="en-GB" sz="1800" dirty="0" smtClean="0"/>
              <a:t>, Python, etc.</a:t>
            </a:r>
          </a:p>
          <a:p>
            <a:pPr marL="912813" lvl="2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Java bindings used by SKEMMI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Networked pipeline control</a:t>
            </a:r>
          </a:p>
          <a:p>
            <a:pPr marL="912813" lvl="2" indent="-341313" eaLnBrk="1" hangingPunct="1">
              <a:lnSpc>
                <a:spcPct val="89000"/>
              </a:lnSpc>
              <a:buFont typeface="Times New Roman" pitchFamily="18" charset="0"/>
              <a:buNone/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endParaRPr lang="en-GB" sz="1800" dirty="0" smtClean="0"/>
          </a:p>
          <a:p>
            <a:pPr marL="341313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API Overview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Proxies Generator API</a:t>
            </a:r>
          </a:p>
          <a:p>
            <a:pPr marL="912813" lvl="2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Generate &amp; compile  proxies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Kernel Registry API</a:t>
            </a:r>
          </a:p>
          <a:p>
            <a:pPr marL="912813" lvl="2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Install, Register Components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Pipeline API</a:t>
            </a:r>
          </a:p>
          <a:p>
            <a:pPr marL="912813" lvl="2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Pipeline runtime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Debug API</a:t>
            </a:r>
          </a:p>
          <a:p>
            <a:pPr marL="912813" lvl="2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GB" sz="1800" dirty="0" smtClean="0"/>
              <a:t>Debug and error information retrieval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7012" cy="977900"/>
          </a:xfrm>
        </p:spPr>
        <p:txBody>
          <a:bodyPr/>
          <a:lstStyle/>
          <a:p>
            <a:r>
              <a:rPr lang="en-US" dirty="0" smtClean="0"/>
              <a:t>Goals &amp; Motivations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Multimodal Interactions Exploration Tool</a:t>
            </a:r>
          </a:p>
          <a:p>
            <a:pPr lvl="1"/>
            <a:r>
              <a:rPr lang="en-US" dirty="0" smtClean="0"/>
              <a:t>Effective prototyping (iterative, designer-centered)</a:t>
            </a:r>
          </a:p>
          <a:p>
            <a:pPr lvl="1"/>
            <a:r>
              <a:rPr lang="en-US" dirty="0" smtClean="0"/>
              <a:t>Enhanced developers-designers collaboration </a:t>
            </a:r>
          </a:p>
          <a:p>
            <a:r>
              <a:rPr lang="en-US" dirty="0" smtClean="0"/>
              <a:t>Laziness</a:t>
            </a:r>
          </a:p>
          <a:p>
            <a:pPr lvl="1"/>
            <a:r>
              <a:rPr lang="en-US" dirty="0" smtClean="0"/>
              <a:t>Benefit from numerous existing open source code, APIs, tools, etc: “Off-The-Shelf components”</a:t>
            </a:r>
          </a:p>
          <a:p>
            <a:pPr lvl="1"/>
            <a:r>
              <a:rPr lang="en-US" dirty="0" smtClean="0"/>
              <a:t>Reuse and share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472488" y="6346825"/>
            <a:ext cx="288925" cy="3222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184F4F-8D1F-4130-8938-9DF24A1CE1D3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7848600" cy="979488"/>
          </a:xfrm>
        </p:spPr>
        <p:txBody>
          <a:bodyPr rIns="40680" anchor="b"/>
          <a:lstStyle/>
          <a:p>
            <a:pPr indent="0" eaLnBrk="1" hangingPunct="1">
              <a:tabLst>
                <a:tab pos="38100" algn="l"/>
                <a:tab pos="639763" algn="l"/>
                <a:tab pos="1282700" algn="l"/>
                <a:tab pos="1925638" algn="l"/>
                <a:tab pos="2568575" algn="l"/>
                <a:tab pos="3211513" algn="l"/>
                <a:tab pos="3854450" algn="l"/>
                <a:tab pos="4497388" algn="l"/>
                <a:tab pos="5140325" algn="l"/>
                <a:tab pos="5783263" algn="l"/>
                <a:tab pos="6426200" algn="l"/>
                <a:tab pos="7069138" algn="l"/>
                <a:tab pos="7713663" algn="l"/>
                <a:tab pos="8355013" algn="l"/>
                <a:tab pos="8997950" algn="l"/>
                <a:tab pos="9640888" algn="l"/>
                <a:tab pos="10283825" algn="l"/>
                <a:tab pos="10926763" algn="l"/>
              </a:tabLst>
            </a:pPr>
            <a:r>
              <a:rPr lang="en-GB" smtClean="0"/>
              <a:t>Current Results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93838"/>
            <a:ext cx="8229600" cy="5537200"/>
          </a:xfrm>
        </p:spPr>
        <p:txBody>
          <a:bodyPr rIns="40680"/>
          <a:lstStyle/>
          <a:p>
            <a:pPr marL="341313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900" dirty="0" smtClean="0"/>
              <a:t>Flexible Adapter/Connector model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900" dirty="0" smtClean="0"/>
              <a:t>For extending the pipeline semantic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900" dirty="0" smtClean="0"/>
              <a:t>Captures the generic aspect of highly reusable component</a:t>
            </a:r>
          </a:p>
          <a:p>
            <a:pPr marL="912813" lvl="2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fr-BE" sz="1900" dirty="0" err="1" smtClean="0"/>
              <a:t>Operation</a:t>
            </a:r>
            <a:r>
              <a:rPr lang="fr-BE" sz="1900" dirty="0" smtClean="0"/>
              <a:t> </a:t>
            </a:r>
            <a:r>
              <a:rPr lang="en-US" sz="1900" dirty="0" smtClean="0"/>
              <a:t>defined</a:t>
            </a:r>
            <a:r>
              <a:rPr lang="fr-BE" sz="1900" dirty="0" smtClean="0"/>
              <a:t> on a set of data, </a:t>
            </a:r>
            <a:r>
              <a:rPr lang="fr-BE" sz="1900" dirty="0" err="1" smtClean="0"/>
              <a:t>rather</a:t>
            </a:r>
            <a:r>
              <a:rPr lang="fr-BE" sz="1900" dirty="0" smtClean="0"/>
              <a:t> </a:t>
            </a:r>
            <a:r>
              <a:rPr lang="fr-BE" sz="1900" dirty="0" err="1" smtClean="0"/>
              <a:t>than</a:t>
            </a:r>
            <a:r>
              <a:rPr lang="fr-BE" sz="1900" dirty="0" smtClean="0"/>
              <a:t> </a:t>
            </a:r>
            <a:r>
              <a:rPr lang="fr-BE" sz="1900" dirty="0" err="1" smtClean="0"/>
              <a:t>fixed</a:t>
            </a:r>
            <a:r>
              <a:rPr lang="fr-BE" sz="1900" dirty="0" smtClean="0"/>
              <a:t> </a:t>
            </a:r>
            <a:r>
              <a:rPr lang="fr-BE" sz="1900" dirty="0" err="1" smtClean="0"/>
              <a:t>parameters</a:t>
            </a:r>
            <a:endParaRPr lang="en-US" sz="1900" dirty="0" smtClean="0"/>
          </a:p>
          <a:p>
            <a:pPr marL="912813" lvl="2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900" dirty="0" smtClean="0"/>
              <a:t>Example: Switch, Bus, Stream, Data filter, Synchronization, Fusion</a:t>
            </a:r>
          </a:p>
          <a:p>
            <a:pPr marL="912813" lvl="2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endParaRPr lang="en-US" sz="1900" dirty="0" smtClean="0"/>
          </a:p>
          <a:p>
            <a:pPr marL="341313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900" dirty="0" smtClean="0"/>
              <a:t>Dynamic Pipeline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900" dirty="0" smtClean="0"/>
              <a:t>Use the above model to implement a highly reusable switch adapter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900" dirty="0" smtClean="0"/>
              <a:t>API provided</a:t>
            </a:r>
          </a:p>
          <a:p>
            <a:pPr marL="663575" lvl="1" indent="-341313" eaLnBrk="1" hangingPunct="1">
              <a:lnSpc>
                <a:spcPct val="89000"/>
              </a:lnSpc>
              <a:buFont typeface="Times New Roman" pitchFamily="18" charset="0"/>
              <a:buNone/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endParaRPr lang="en-US" sz="1900" dirty="0" smtClean="0"/>
          </a:p>
          <a:p>
            <a:pPr marL="341313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900" dirty="0" smtClean="0"/>
              <a:t>Component Generator and Packager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900" dirty="0" smtClean="0"/>
              <a:t>Standard storage of OI Component</a:t>
            </a:r>
          </a:p>
          <a:p>
            <a:pPr marL="663575" lvl="1" indent="-341313" eaLnBrk="1" hangingPunct="1">
              <a:lnSpc>
                <a:spcPct val="89000"/>
              </a:lnSpc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r>
              <a:rPr lang="en-US" sz="1900" dirty="0" smtClean="0"/>
              <a:t>Automatic Component installation</a:t>
            </a:r>
          </a:p>
          <a:p>
            <a:pPr marL="341313" indent="-341313" eaLnBrk="1" hangingPunct="1">
              <a:lnSpc>
                <a:spcPct val="89000"/>
              </a:lnSpc>
              <a:buFont typeface="Times New Roman" pitchFamily="18" charset="0"/>
              <a:buNone/>
              <a:tabLst>
                <a:tab pos="733425" algn="l"/>
                <a:tab pos="1376363" algn="l"/>
                <a:tab pos="2019300" algn="l"/>
                <a:tab pos="2662238" algn="l"/>
                <a:tab pos="3305175" algn="l"/>
                <a:tab pos="3948113" algn="l"/>
                <a:tab pos="4591050" algn="l"/>
                <a:tab pos="5233988" algn="l"/>
                <a:tab pos="5876925" algn="l"/>
                <a:tab pos="6519863" algn="l"/>
                <a:tab pos="7162800" algn="l"/>
                <a:tab pos="7805738" algn="l"/>
                <a:tab pos="8448675" algn="l"/>
                <a:tab pos="9091613" algn="l"/>
                <a:tab pos="9734550" algn="l"/>
                <a:tab pos="10377488" algn="l"/>
                <a:tab pos="11020425" algn="l"/>
              </a:tabLst>
            </a:pPr>
            <a:endParaRPr lang="en-US" sz="1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F7D86B5E-AFB4-42F9-91FA-72F68ECFB34A}" type="slidenum">
              <a:rPr lang="en-GB"/>
              <a:pPr/>
              <a:t>5</a:t>
            </a:fld>
            <a:r>
              <a:rPr lang="en-GB"/>
              <a:t> 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181600" y="1371600"/>
            <a:ext cx="3810000" cy="510540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Fast high-fidelity prototyping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Available </a:t>
            </a:r>
            <a:r>
              <a:rPr lang="en-GB" sz="2000" dirty="0"/>
              <a:t>Materials: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Several interaction devices and miscellaneous libraries as heterogeneous software code (</a:t>
            </a:r>
            <a:r>
              <a:rPr lang="en-GB" sz="2000" dirty="0" err="1"/>
              <a:t>Matlab</a:t>
            </a:r>
            <a:r>
              <a:rPr lang="en-GB" sz="2000" dirty="0"/>
              <a:t>, C/C++, </a:t>
            </a:r>
            <a:r>
              <a:rPr lang="en-GB" sz="2000" dirty="0" err="1"/>
              <a:t>Java</a:t>
            </a:r>
            <a:r>
              <a:rPr lang="en-GB" sz="2000" dirty="0" err="1" smtClean="0"/>
              <a:t>,.NET</a:t>
            </a:r>
            <a:r>
              <a:rPr lang="en-GB" sz="2000" dirty="0" smtClean="0"/>
              <a:t>…)</a:t>
            </a:r>
            <a:r>
              <a:rPr lang="ar-SA" sz="2000" dirty="0" smtClean="0">
                <a:cs typeface="Arial" pitchFamily="34" charset="0"/>
              </a:rPr>
              <a:t>‏</a:t>
            </a:r>
            <a:endParaRPr lang="en-GB" sz="2000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Don’t want to: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Spend too much time on theory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Build </a:t>
            </a:r>
            <a:r>
              <a:rPr lang="en-GB" sz="2000" dirty="0"/>
              <a:t>glue code </a:t>
            </a:r>
            <a:r>
              <a:rPr lang="en-GB" sz="2000" dirty="0" smtClean="0"/>
              <a:t>yourself</a:t>
            </a:r>
            <a:endParaRPr lang="en-GB" sz="2000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Reinvent the </a:t>
            </a:r>
            <a:r>
              <a:rPr lang="en-GB" sz="2000" dirty="0" smtClean="0"/>
              <a:t>wheel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Usage Scenario</a:t>
            </a:r>
            <a:endParaRPr lang="en-GB" dirty="0"/>
          </a:p>
        </p:txBody>
      </p:sp>
      <p:pic>
        <p:nvPicPr>
          <p:cNvPr id="46082" name="Picture 2" descr="open interface component life cicl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4800600" cy="505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34D8C4DD-1627-4DBE-BDD0-0B145B712FCD}" type="slidenum">
              <a:rPr lang="en-GB"/>
              <a:pPr/>
              <a:t>6</a:t>
            </a:fld>
            <a:r>
              <a:rPr lang="en-GB"/>
              <a:t> </a:t>
            </a: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Workbench Scope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74838"/>
            <a:ext cx="8229600" cy="4525962"/>
          </a:xfrm>
          <a:ln/>
        </p:spPr>
        <p:txBody>
          <a:bodyPr lIns="91440" tIns="45720" rIns="91440" bIns="4572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Runtime:</a:t>
            </a:r>
            <a:endParaRPr lang="en-GB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Facilitate </a:t>
            </a:r>
            <a:r>
              <a:rPr lang="en-GB" dirty="0" smtClean="0"/>
              <a:t>efficient integration </a:t>
            </a:r>
            <a:r>
              <a:rPr lang="en-GB" dirty="0"/>
              <a:t>of heterogeneous </a:t>
            </a:r>
            <a:r>
              <a:rPr lang="en-GB" dirty="0" smtClean="0"/>
              <a:t>software</a:t>
            </a:r>
            <a:endParaRPr lang="en-GB" dirty="0"/>
          </a:p>
          <a:p>
            <a:pPr lvl="2"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Lightweight middleware</a:t>
            </a:r>
            <a:endParaRPr lang="en-GB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Allow rapid </a:t>
            </a:r>
            <a:r>
              <a:rPr lang="en-GB" dirty="0" smtClean="0"/>
              <a:t>composition of multimodal interactions</a:t>
            </a:r>
            <a:endParaRPr lang="en-GB" dirty="0"/>
          </a:p>
          <a:p>
            <a:pPr lvl="2"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Bundled generic connectors: </a:t>
            </a:r>
            <a:r>
              <a:rPr lang="en-GB" dirty="0" smtClean="0"/>
              <a:t>“fusion”, multicast, smoothing, conditions, OSC, precision, conversion, etc.</a:t>
            </a:r>
            <a:endParaRPr lang="en-GB" dirty="0"/>
          </a:p>
          <a:p>
            <a:pPr lvl="2"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Seamless software connection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34D8C4DD-1627-4DBE-BDD0-0B145B712FCD}" type="slidenum">
              <a:rPr lang="en-GB"/>
              <a:pPr/>
              <a:t>7</a:t>
            </a:fld>
            <a:r>
              <a:rPr lang="en-GB"/>
              <a:t> </a:t>
            </a: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Workbench Scope (contd.)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74838"/>
            <a:ext cx="8229600" cy="4525962"/>
          </a:xfrm>
          <a:ln/>
        </p:spPr>
        <p:txBody>
          <a:bodyPr lIns="91440" tIns="45720" rIns="91440" bIns="4572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Design time:</a:t>
            </a:r>
            <a:endParaRPr lang="en-GB" dirty="0"/>
          </a:p>
          <a:p>
            <a:pPr lvl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Support designer </a:t>
            </a:r>
            <a:r>
              <a:rPr lang="en-GB" dirty="0" smtClean="0">
                <a:sym typeface="Symbol"/>
              </a:rPr>
              <a:t></a:t>
            </a:r>
            <a:r>
              <a:rPr lang="en-GB" dirty="0" smtClean="0"/>
              <a:t> programmer collaboration</a:t>
            </a:r>
          </a:p>
          <a:p>
            <a:pPr lvl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Allow dynamic exploration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Runtime evaluation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Runtime reconfiguration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9BAEFD45-AE86-4740-A134-BD97B3ECF3A9}" type="slidenum">
              <a:rPr lang="en-GB"/>
              <a:pPr/>
              <a:t>8</a:t>
            </a:fld>
            <a:r>
              <a:rPr lang="en-GB"/>
              <a:t> 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229600" cy="1143000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Outline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lIns="91440" tIns="45720" rIns="91440" bIns="4572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Motivations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Goals, Motivations &amp; Scenario</a:t>
            </a:r>
            <a:endParaRPr lang="en-GB" dirty="0">
              <a:solidFill>
                <a:schemeClr val="tx1"/>
              </a:solidFill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FF0000"/>
                </a:solidFill>
              </a:rPr>
              <a:t>How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Requirements</a:t>
            </a:r>
            <a:endParaRPr lang="en-GB" dirty="0">
              <a:solidFill>
                <a:srgbClr val="FF0000"/>
              </a:solidFill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Design overview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Platform Progress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Questions</a:t>
            </a:r>
            <a:endParaRPr lang="en-GB" dirty="0"/>
          </a:p>
          <a:p>
            <a:pP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idx="4294967295"/>
          </p:nvPr>
        </p:nvSpPr>
        <p:spPr>
          <a:xfrm>
            <a:off x="7812088" y="6381750"/>
            <a:ext cx="1233487" cy="306388"/>
          </a:xfrm>
          <a:prstGeom prst="rect">
            <a:avLst/>
          </a:prstGeom>
        </p:spPr>
        <p:txBody>
          <a:bodyPr/>
          <a:lstStyle/>
          <a:p>
            <a:fld id="{3F27D582-3059-4DFA-9E62-ED0239C28221}" type="slidenum">
              <a:rPr lang="en-GB"/>
              <a:pPr/>
              <a:t>9</a:t>
            </a:fld>
            <a:r>
              <a:rPr lang="en-GB"/>
              <a:t> </a:t>
            </a: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08000"/>
            <a:ext cx="8326437" cy="1016000"/>
          </a:xfrm>
          <a:ln/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/>
              <a:t>Runtime Platform </a:t>
            </a:r>
            <a:r>
              <a:rPr lang="en-GB" sz="3600" dirty="0"/>
              <a:t>Requirements, Overview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1638"/>
            <a:ext cx="7921625" cy="1274762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Useful high level programming language support: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C/C++, Java, </a:t>
            </a:r>
            <a:r>
              <a:rPr lang="en-GB" dirty="0" err="1"/>
              <a:t>Matlab</a:t>
            </a:r>
            <a:r>
              <a:rPr lang="en-GB" dirty="0"/>
              <a:t>, </a:t>
            </a:r>
            <a:r>
              <a:rPr lang="en-GB" dirty="0" smtClean="0"/>
              <a:t>.NET </a:t>
            </a:r>
            <a:r>
              <a:rPr lang="en-GB" dirty="0"/>
              <a:t>…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90600" y="3276600"/>
            <a:ext cx="3886200" cy="2246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12000"/>
              </a:lnSpc>
              <a:buClr>
                <a:srgbClr val="00B0F0"/>
              </a:buClr>
              <a:buSzPct val="125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+mn-lt"/>
                <a:ea typeface="+mn-ea"/>
              </a:rPr>
              <a:t>“Plug n Play” </a:t>
            </a:r>
            <a:r>
              <a:rPr lang="en-GB" sz="2800" dirty="0" err="1" smtClean="0">
                <a:solidFill>
                  <a:srgbClr val="000000"/>
                </a:solidFill>
                <a:latin typeface="+mn-lt"/>
                <a:ea typeface="+mn-ea"/>
              </a:rPr>
              <a:t>behavior</a:t>
            </a:r>
            <a:endParaRPr lang="en-GB" sz="280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>
              <a:solidFill>
                <a:srgbClr val="000000"/>
              </a:solidFill>
              <a:latin typeface="+mn-lt"/>
              <a:ea typeface="+mn-ea"/>
            </a:endParaRPr>
          </a:p>
          <a:p>
            <a:pPr eaLnBrk="0" hangingPunct="0">
              <a:lnSpc>
                <a:spcPct val="112000"/>
              </a:lnSpc>
              <a:buClr>
                <a:srgbClr val="00B0F0"/>
              </a:buClr>
              <a:buSzPct val="125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+mn-lt"/>
                <a:ea typeface="+mn-ea"/>
              </a:rPr>
              <a:t>Lightweight skeleton platform.</a:t>
            </a:r>
          </a:p>
          <a:p>
            <a:pPr>
              <a:lnSpc>
                <a:spcPct val="84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>
              <a:solidFill>
                <a:srgbClr val="0000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932363" y="3068638"/>
          <a:ext cx="4000500" cy="2994025"/>
        </p:xfrm>
        <a:graphic>
          <a:graphicData uri="http://schemas.openxmlformats.org/presentationml/2006/ole">
            <p:oleObj spid="_x0000_s44034" r:id="rId4" imgW="3161905" imgH="248637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Meta-Bold"/>
        <a:ea typeface="华文细黑"/>
        <a:cs typeface="华文细黑"/>
      </a:majorFont>
      <a:minorFont>
        <a:latin typeface="Meta-Normal"/>
        <a:ea typeface="华文细黑"/>
        <a:cs typeface="华文细黑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1175</Words>
  <Application>Microsoft Office PowerPoint</Application>
  <PresentationFormat>Affichage à l'écran (4:3)</PresentationFormat>
  <Paragraphs>797</Paragraphs>
  <Slides>40</Slides>
  <Notes>25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Diapositive 1</vt:lpstr>
      <vt:lpstr>Outline </vt:lpstr>
      <vt:lpstr>Diapositive 3</vt:lpstr>
      <vt:lpstr>Goals &amp; Motivations</vt:lpstr>
      <vt:lpstr>Usage Scenario</vt:lpstr>
      <vt:lpstr>Workbench Scope</vt:lpstr>
      <vt:lpstr>Workbench Scope (contd.)</vt:lpstr>
      <vt:lpstr>Outline </vt:lpstr>
      <vt:lpstr>Runtime Platform Requirements, Overview</vt:lpstr>
      <vt:lpstr>Runtime Platform Design, Overview</vt:lpstr>
      <vt:lpstr>Runtime Platform Design, Overview</vt:lpstr>
      <vt:lpstr>Runtime Platform Design, Overview</vt:lpstr>
      <vt:lpstr>Heterogeneous Components Integration</vt:lpstr>
      <vt:lpstr>OpenInterface Runtime Kernel: Design Overview</vt:lpstr>
      <vt:lpstr>OpenInterface Design Platform: Requirements ?</vt:lpstr>
      <vt:lpstr>OpenInterface Design Platform: SKEMMI</vt:lpstr>
      <vt:lpstr>OpenInterface Design Platform: SKEMMI</vt:lpstr>
      <vt:lpstr>OpenInterface Design Platform: SKEMMI</vt:lpstr>
      <vt:lpstr>SKEMMI: Sketch design level</vt:lpstr>
      <vt:lpstr>SKEMMI: Dataflow design level</vt:lpstr>
      <vt:lpstr>SKEMMI: Component design level</vt:lpstr>
      <vt:lpstr>OpenInterface Design Platform: SKEMMI</vt:lpstr>
      <vt:lpstr>Public Components Database (incomplete)</vt:lpstr>
      <vt:lpstr>Performance of OpenInterface Workbench</vt:lpstr>
      <vt:lpstr>Future Work</vt:lpstr>
      <vt:lpstr>  www.openinterface.org  </vt:lpstr>
      <vt:lpstr>Questions?</vt:lpstr>
      <vt:lpstr>Runtime, Pipeline</vt:lpstr>
      <vt:lpstr>Runtime, Pipeline</vt:lpstr>
      <vt:lpstr>Pipeline configuration</vt:lpstr>
      <vt:lpstr>OIRuntime Current Features</vt:lpstr>
      <vt:lpstr>OIDesign-Time Current Features</vt:lpstr>
      <vt:lpstr>Public Connectors Database (incomplete)</vt:lpstr>
      <vt:lpstr>Pipeline</vt:lpstr>
      <vt:lpstr>Component: OI point of view</vt:lpstr>
      <vt:lpstr>OpenInterface CIDL</vt:lpstr>
      <vt:lpstr>Exported/Imported IO</vt:lpstr>
      <vt:lpstr>Dynamic Pipeline</vt:lpstr>
      <vt:lpstr>Runtime API</vt:lpstr>
      <vt:lpstr>Current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 OI:  Multimodal Interaction</dc:title>
  <dc:creator>Laurence Nigay</dc:creator>
  <cp:lastModifiedBy>Jean-Yves Lionel Lawson</cp:lastModifiedBy>
  <cp:revision>279</cp:revision>
  <dcterms:modified xsi:type="dcterms:W3CDTF">2009-07-17T13:58:35Z</dcterms:modified>
</cp:coreProperties>
</file>