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</p:sldMasterIdLst>
  <p:notesMasterIdLst>
    <p:notesMasterId r:id="rId24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2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CAA94-55DF-4349-8FA4-DB3AB5ABE2A5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59DA-D161-FD40-BBBF-DDF0C66500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2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Localization</a:t>
            </a:r>
            <a:r>
              <a:rPr lang="en-US" baseline="0" dirty="0" smtClean="0"/>
              <a:t> is the process of adapting software to culture, continent, country, region or a set of them. The software copy is created for each adaptation. Changes can be just for one copy (colors), or can be unified for the different copies (orange).</a:t>
            </a:r>
          </a:p>
          <a:p>
            <a:pPr algn="l" rtl="0"/>
            <a:r>
              <a:rPr lang="en-US" baseline="0" dirty="0" smtClean="0"/>
              <a:t>Globalization is the process of creating UI the accommodates the common ground of largest possible audience from different cultures, continents, countries, regions. This means one single UI.</a:t>
            </a:r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7E31-2EC6-4C84-A95F-C35E96CBD5DF}" type="slidenum">
              <a:rPr lang="ar-SY" smtClean="0"/>
              <a:pPr/>
              <a:t>3</a:t>
            </a:fld>
            <a:endParaRPr lang="ar-S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7E31-2EC6-4C84-A95F-C35E96CBD5DF}" type="slidenum">
              <a:rPr lang="ar-SY" smtClean="0"/>
              <a:pPr/>
              <a:t>4</a:t>
            </a:fld>
            <a:endParaRPr lang="ar-S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269A12-A8ED-4F46-B9C3-134E714ABA0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80314B1-8947-3445-9CD2-E10096714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yad.khaddam@student.uclouvain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596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Flippable</a:t>
            </a:r>
            <a:r>
              <a:rPr lang="en-US" dirty="0" smtClean="0"/>
              <a:t> User Interfaces for Internationalization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0887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n-US" sz="1600" dirty="0" err="1" smtClean="0"/>
              <a:t>Iyad</a:t>
            </a:r>
            <a:r>
              <a:rPr lang="en-US" sz="1600" dirty="0" smtClean="0"/>
              <a:t> </a:t>
            </a:r>
            <a:r>
              <a:rPr lang="en-US" sz="1600" dirty="0" err="1" smtClean="0"/>
              <a:t>Khaddam</a:t>
            </a:r>
            <a:r>
              <a:rPr lang="en-US" sz="1600" dirty="0" smtClean="0"/>
              <a:t> and Jean </a:t>
            </a:r>
            <a:r>
              <a:rPr lang="en-US" sz="1600" dirty="0" err="1" smtClean="0"/>
              <a:t>Vanderdonckt</a:t>
            </a:r>
            <a:endParaRPr lang="en-US" sz="1600" dirty="0" smtClean="0"/>
          </a:p>
          <a:p>
            <a:pPr algn="r">
              <a:lnSpc>
                <a:spcPct val="80000"/>
              </a:lnSpc>
            </a:pPr>
            <a:r>
              <a:rPr lang="en-US" sz="1600" dirty="0" smtClean="0"/>
              <a:t>LILAB – Louvain Interaction Laboratory</a:t>
            </a:r>
          </a:p>
          <a:p>
            <a:pPr algn="r">
              <a:lnSpc>
                <a:spcPct val="80000"/>
              </a:lnSpc>
            </a:pPr>
            <a:r>
              <a:rPr lang="fr-FR" sz="1600" dirty="0" smtClean="0"/>
              <a:t>Université catholique de Louvain</a:t>
            </a:r>
          </a:p>
          <a:p>
            <a:pPr algn="r">
              <a:lnSpc>
                <a:spcPct val="80000"/>
              </a:lnSpc>
            </a:pPr>
            <a:r>
              <a:rPr lang="en-US" sz="1600" dirty="0" smtClean="0"/>
              <a:t>Belgium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33045" y="6350949"/>
            <a:ext cx="603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Pisa, June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- 16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  <p:pic>
        <p:nvPicPr>
          <p:cNvPr id="4" name="Picture 3" descr="eics2011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8" y="9477"/>
            <a:ext cx="1423567" cy="1423567"/>
          </a:xfrm>
          <a:prstGeom prst="rect">
            <a:avLst/>
          </a:prstGeom>
        </p:spPr>
      </p:pic>
      <p:pic>
        <p:nvPicPr>
          <p:cNvPr id="7" name="Picture 6" descr="sigch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699" y="37938"/>
            <a:ext cx="1991942" cy="5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49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Flippable</a:t>
            </a:r>
            <a:r>
              <a:rPr lang="en-US" dirty="0" smtClean="0"/>
              <a:t> UI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 Interaction technique To language adaptation.</a:t>
            </a:r>
          </a:p>
          <a:p>
            <a:r>
              <a:rPr lang="en-US" dirty="0" smtClean="0"/>
              <a:t>3 </a:t>
            </a:r>
            <a:r>
              <a:rPr lang="en-US" dirty="0" smtClean="0"/>
              <a:t>Fields of </a:t>
            </a:r>
            <a:r>
              <a:rPr lang="en-US" dirty="0" smtClean="0"/>
              <a:t>research:</a:t>
            </a:r>
            <a:endParaRPr lang="en-US" dirty="0" smtClean="0"/>
          </a:p>
          <a:p>
            <a:pPr lvl="1"/>
            <a:r>
              <a:rPr lang="en-US" b="1" dirty="0" smtClean="0"/>
              <a:t>Adaptation to Cultural background</a:t>
            </a:r>
          </a:p>
          <a:p>
            <a:pPr lvl="1"/>
            <a:r>
              <a:rPr lang="en-US" b="1" dirty="0" smtClean="0"/>
              <a:t>Interaction Techniques</a:t>
            </a:r>
          </a:p>
          <a:p>
            <a:pPr lvl="1"/>
            <a:r>
              <a:rPr lang="en-US" b="1" dirty="0" smtClean="0"/>
              <a:t>Animated Transitions:</a:t>
            </a:r>
          </a:p>
          <a:p>
            <a:pPr lvl="1">
              <a:buNone/>
            </a:pPr>
            <a:r>
              <a:rPr lang="en-US" dirty="0" smtClean="0"/>
              <a:t>	Convey the change of display</a:t>
            </a:r>
          </a:p>
          <a:p>
            <a:pPr lvl="1"/>
            <a:endParaRPr lang="en-US" b="1" dirty="0" smtClean="0"/>
          </a:p>
          <a:p>
            <a:pPr lvl="1">
              <a:buNone/>
            </a:pPr>
            <a:r>
              <a:rPr lang="en-US" dirty="0" smtClean="0"/>
              <a:t> 		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ar-SY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Internationalization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Flippable</a:t>
            </a:r>
            <a:r>
              <a:rPr lang="en-US" dirty="0" smtClean="0">
                <a:solidFill>
                  <a:schemeClr val="bg2"/>
                </a:solidFill>
              </a:rPr>
              <a:t> UI: An  Interaction technique To language adaptation</a:t>
            </a:r>
          </a:p>
          <a:p>
            <a:r>
              <a:rPr lang="en-US" dirty="0" err="1" smtClean="0"/>
              <a:t>Flippable</a:t>
            </a:r>
            <a:r>
              <a:rPr lang="en-US" dirty="0" smtClean="0"/>
              <a:t> UI: Design Principles</a:t>
            </a:r>
          </a:p>
          <a:p>
            <a:r>
              <a:rPr lang="en-US" dirty="0" smtClean="0"/>
              <a:t>Tool Architecture</a:t>
            </a:r>
          </a:p>
          <a:p>
            <a:r>
              <a:rPr lang="en-US" dirty="0" smtClean="0"/>
              <a:t>Demo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Flippable</a:t>
            </a:r>
            <a:r>
              <a:rPr lang="en-US" dirty="0" smtClean="0"/>
              <a:t> UI: Design Principles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Principles:</a:t>
            </a:r>
          </a:p>
          <a:p>
            <a:pPr lvl="1"/>
            <a:r>
              <a:rPr lang="en-US" dirty="0" smtClean="0"/>
              <a:t>#1: Provide Handles for direct flipping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dirty="0" smtClean="0"/>
              <a:t> 		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Y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1524000"/>
            <a:ext cx="4191000" cy="4038600"/>
            <a:chOff x="6484" y="12087"/>
            <a:chExt cx="2001" cy="1962"/>
          </a:xfrm>
        </p:grpSpPr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6613" y="12351"/>
              <a:ext cx="1584" cy="1584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6613" y="13170"/>
              <a:ext cx="1584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7423" y="12351"/>
              <a:ext cx="0" cy="158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7348" y="13905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FF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6484" y="13101"/>
              <a:ext cx="144" cy="14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rot="16200000" flipV="1">
              <a:off x="7426" y="12885"/>
              <a:ext cx="6" cy="6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7417" y="12849"/>
              <a:ext cx="0" cy="72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auto">
            <a:xfrm>
              <a:off x="7273" y="13041"/>
              <a:ext cx="288" cy="28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76" name="Oval 4"/>
            <p:cNvSpPr>
              <a:spLocks noChangeArrowheads="1"/>
            </p:cNvSpPr>
            <p:nvPr/>
          </p:nvSpPr>
          <p:spPr bwMode="auto">
            <a:xfrm>
              <a:off x="7879" y="12480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FF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7348" y="12087"/>
              <a:ext cx="144" cy="288"/>
            </a:xfrm>
            <a:prstGeom prst="triangle">
              <a:avLst>
                <a:gd name="adj" fmla="val 60417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FF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074" name="AutoShape 2"/>
            <p:cNvSpPr>
              <a:spLocks noChangeArrowheads="1"/>
            </p:cNvSpPr>
            <p:nvPr/>
          </p:nvSpPr>
          <p:spPr bwMode="auto">
            <a:xfrm rot="5400000">
              <a:off x="8269" y="13014"/>
              <a:ext cx="144" cy="288"/>
            </a:xfrm>
            <a:prstGeom prst="triangle">
              <a:avLst>
                <a:gd name="adj" fmla="val 60417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</p:grp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Y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1200" y="1524000"/>
            <a:ext cx="4190400" cy="4039200"/>
            <a:chOff x="8758" y="12072"/>
            <a:chExt cx="2001" cy="1968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 rot="1627947">
              <a:off x="8887" y="12594"/>
              <a:ext cx="1584" cy="1068"/>
              <a:chOff x="8700" y="12126"/>
              <a:chExt cx="1584" cy="1584"/>
            </a:xfrm>
          </p:grpSpPr>
          <p:sp>
            <p:nvSpPr>
              <p:cNvPr id="3112" name="Oval 40"/>
              <p:cNvSpPr>
                <a:spLocks noChangeArrowheads="1"/>
              </p:cNvSpPr>
              <p:nvPr/>
            </p:nvSpPr>
            <p:spPr bwMode="auto">
              <a:xfrm>
                <a:off x="8700" y="12126"/>
                <a:ext cx="1584" cy="1584"/>
              </a:xfrm>
              <a:prstGeom prst="ellipse">
                <a:avLst/>
              </a:prstGeom>
              <a:noFill/>
              <a:ln w="127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Y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8700" y="12945"/>
                <a:ext cx="158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Y"/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>
                <a:off x="9510" y="12126"/>
                <a:ext cx="0" cy="1584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Y"/>
              </a:p>
            </p:txBody>
          </p:sp>
        </p:grp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8758" y="13086"/>
              <a:ext cx="144" cy="14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 rot="16200000" flipV="1">
              <a:off x="9676" y="12867"/>
              <a:ext cx="6" cy="6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106" name="Oval 34"/>
            <p:cNvSpPr>
              <a:spLocks noChangeArrowheads="1"/>
            </p:cNvSpPr>
            <p:nvPr/>
          </p:nvSpPr>
          <p:spPr bwMode="auto">
            <a:xfrm>
              <a:off x="9547" y="13026"/>
              <a:ext cx="288" cy="28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105" name="Oval 33"/>
            <p:cNvSpPr>
              <a:spLocks noChangeArrowheads="1"/>
            </p:cNvSpPr>
            <p:nvPr/>
          </p:nvSpPr>
          <p:spPr bwMode="auto">
            <a:xfrm>
              <a:off x="10153" y="12465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FF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104" name="AutoShape 32"/>
            <p:cNvSpPr>
              <a:spLocks noChangeArrowheads="1"/>
            </p:cNvSpPr>
            <p:nvPr/>
          </p:nvSpPr>
          <p:spPr bwMode="auto">
            <a:xfrm>
              <a:off x="9622" y="12072"/>
              <a:ext cx="144" cy="288"/>
            </a:xfrm>
            <a:prstGeom prst="triangle">
              <a:avLst>
                <a:gd name="adj" fmla="val 60417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FF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 rot="5400000">
              <a:off x="10543" y="12999"/>
              <a:ext cx="144" cy="288"/>
            </a:xfrm>
            <a:prstGeom prst="triangle">
              <a:avLst>
                <a:gd name="adj" fmla="val 60417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F660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102" name="Line 30"/>
            <p:cNvSpPr>
              <a:spLocks noChangeShapeType="1"/>
            </p:cNvSpPr>
            <p:nvPr/>
          </p:nvSpPr>
          <p:spPr bwMode="auto">
            <a:xfrm>
              <a:off x="9979" y="12966"/>
              <a:ext cx="0" cy="43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9637" y="13896"/>
              <a:ext cx="144" cy="14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000FF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Y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Flippable</a:t>
            </a:r>
            <a:r>
              <a:rPr lang="en-US" dirty="0" smtClean="0"/>
              <a:t> UI: Design Principles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Principles:</a:t>
            </a:r>
          </a:p>
          <a:p>
            <a:pPr lvl="1"/>
            <a:r>
              <a:rPr lang="en-US" dirty="0" smtClean="0"/>
              <a:t>#1: Provide Handles for direct flipping</a:t>
            </a:r>
          </a:p>
          <a:p>
            <a:pPr lvl="1"/>
            <a:r>
              <a:rPr lang="en-US" dirty="0" smtClean="0"/>
              <a:t>#2: Perform Adaptation according to flipping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dirty="0" smtClean="0"/>
              <a:t> 		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0619" cy="2613526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31" y="1371600"/>
            <a:ext cx="6795169" cy="2590800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76" y="2897116"/>
            <a:ext cx="6802743" cy="25945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76377" y="648690"/>
            <a:ext cx="37394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Left To Right, Top To Bottom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0230" y="2074460"/>
            <a:ext cx="37394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Right To Left, Top To Bottom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8831" y="3234519"/>
            <a:ext cx="37394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Left To Right, Bottom To Top</a:t>
            </a:r>
            <a:endParaRPr lang="ar-SY" b="1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283" y="4289926"/>
            <a:ext cx="6749717" cy="25680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10230" y="4694830"/>
            <a:ext cx="37394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Right To left, Bottom To Top</a:t>
            </a:r>
            <a:endParaRPr lang="ar-SY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9" grpId="0" build="allAtOnce"/>
      <p:bldP spid="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Flippable</a:t>
            </a:r>
            <a:r>
              <a:rPr lang="en-US" dirty="0" smtClean="0"/>
              <a:t> UI: Design Principles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Principles:</a:t>
            </a:r>
          </a:p>
          <a:p>
            <a:pPr lvl="1"/>
            <a:r>
              <a:rPr lang="en-US" dirty="0" smtClean="0"/>
              <a:t>#1: Provide Handles for direct flipping</a:t>
            </a:r>
          </a:p>
          <a:p>
            <a:pPr lvl="1"/>
            <a:r>
              <a:rPr lang="en-US" dirty="0" smtClean="0"/>
              <a:t>#2: Perform Adaptation according to flipping</a:t>
            </a:r>
          </a:p>
          <a:p>
            <a:pPr lvl="1"/>
            <a:r>
              <a:rPr lang="en-US" dirty="0" smtClean="0"/>
              <a:t>#3: Ensure smooth transition for adaptation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dirty="0" smtClean="0"/>
              <a:t> 		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15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244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200400" cy="203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5399"/>
            <a:ext cx="4648200" cy="198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ar-SY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Internationalization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Flippable</a:t>
            </a:r>
            <a:r>
              <a:rPr lang="en-US" dirty="0" smtClean="0">
                <a:solidFill>
                  <a:schemeClr val="bg2"/>
                </a:solidFill>
              </a:rPr>
              <a:t> UI: An  Interaction technique To language adaptation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Flippable</a:t>
            </a:r>
            <a:r>
              <a:rPr lang="en-US" dirty="0" smtClean="0">
                <a:solidFill>
                  <a:schemeClr val="bg2"/>
                </a:solidFill>
              </a:rPr>
              <a:t> UI: Design Principles</a:t>
            </a:r>
          </a:p>
          <a:p>
            <a:r>
              <a:rPr lang="en-US" dirty="0" smtClean="0"/>
              <a:t>Tool Architecture</a:t>
            </a:r>
          </a:p>
          <a:p>
            <a:r>
              <a:rPr lang="en-US" dirty="0" smtClean="0"/>
              <a:t>Demo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2675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Internationalization</a:t>
            </a:r>
          </a:p>
          <a:p>
            <a:r>
              <a:rPr lang="en-US" dirty="0" err="1" smtClean="0"/>
              <a:t>Flippable</a:t>
            </a:r>
            <a:r>
              <a:rPr lang="en-US" dirty="0" smtClean="0"/>
              <a:t> UI: An  Interaction technique To language adaptation</a:t>
            </a:r>
          </a:p>
          <a:p>
            <a:r>
              <a:rPr lang="en-US" dirty="0" err="1" smtClean="0"/>
              <a:t>Flippable</a:t>
            </a:r>
            <a:r>
              <a:rPr lang="en-US" dirty="0" smtClean="0"/>
              <a:t> UI: Design Principles</a:t>
            </a:r>
          </a:p>
          <a:p>
            <a:r>
              <a:rPr lang="en-US" dirty="0" smtClean="0"/>
              <a:t>Tool Architecture</a:t>
            </a:r>
          </a:p>
          <a:p>
            <a:r>
              <a:rPr lang="en-US" dirty="0" smtClean="0"/>
              <a:t>Demo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ar-SY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Internationalization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Flippable</a:t>
            </a:r>
            <a:r>
              <a:rPr lang="en-US" dirty="0" smtClean="0">
                <a:solidFill>
                  <a:schemeClr val="bg2"/>
                </a:solidFill>
              </a:rPr>
              <a:t> UI: An  Interaction technique To language adaptation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Flippable</a:t>
            </a:r>
            <a:r>
              <a:rPr lang="en-US" dirty="0" smtClean="0">
                <a:solidFill>
                  <a:schemeClr val="bg2"/>
                </a:solidFill>
              </a:rPr>
              <a:t> UI: Design Principles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Tool Architecture</a:t>
            </a:r>
          </a:p>
          <a:p>
            <a:r>
              <a:rPr lang="en-US" dirty="0" smtClean="0"/>
              <a:t>Demo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6" name="Picture 5" descr="logo_horiz_bleu_g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339" y="2775429"/>
            <a:ext cx="1371601" cy="1027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456" y="3240922"/>
            <a:ext cx="7569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LILAB</a:t>
            </a:r>
            <a:endParaRPr lang="ar-SY" b="1" dirty="0"/>
          </a:p>
        </p:txBody>
      </p:sp>
    </p:spTree>
    <p:extLst>
      <p:ext uri="{BB962C8B-B14F-4D97-AF65-F5344CB8AC3E}">
        <p14:creationId xmlns:p14="http://schemas.microsoft.com/office/powerpoint/2010/main" xmlns="" val="30729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8173" y="2429301"/>
            <a:ext cx="70558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Thank You.</a:t>
            </a:r>
          </a:p>
          <a:p>
            <a:endParaRPr lang="en-US" dirty="0" smtClean="0"/>
          </a:p>
          <a:p>
            <a:r>
              <a:rPr lang="en-US" dirty="0" err="1" smtClean="0"/>
              <a:t>Iyad</a:t>
            </a:r>
            <a:r>
              <a:rPr lang="en-US" dirty="0" smtClean="0"/>
              <a:t> </a:t>
            </a:r>
            <a:r>
              <a:rPr lang="en-US" dirty="0" err="1" smtClean="0"/>
              <a:t>Khaddam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iyad.khaddam@student.uclouvain.be</a:t>
            </a:r>
            <a:r>
              <a:rPr lang="en-US" dirty="0" smtClean="0"/>
              <a:t>) and Jean </a:t>
            </a:r>
            <a:r>
              <a:rPr lang="en-US" dirty="0" err="1" smtClean="0"/>
              <a:t>Vanderdonckt</a:t>
            </a:r>
            <a:r>
              <a:rPr lang="en-US" dirty="0" smtClean="0"/>
              <a:t> (jean.vanderdonckt@uclouvain.be)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xmlns="" val="41832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Internationalization</a:t>
            </a:r>
            <a:endParaRPr lang="ar-SY" dirty="0"/>
          </a:p>
        </p:txBody>
      </p:sp>
      <p:sp>
        <p:nvSpPr>
          <p:cNvPr id="5" name="Oval 4"/>
          <p:cNvSpPr/>
          <p:nvPr/>
        </p:nvSpPr>
        <p:spPr>
          <a:xfrm>
            <a:off x="1738952" y="2238240"/>
            <a:ext cx="152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Software</a:t>
            </a:r>
            <a:endParaRPr lang="ar-SY" sz="1600" dirty="0"/>
          </a:p>
        </p:txBody>
      </p:sp>
      <p:sp>
        <p:nvSpPr>
          <p:cNvPr id="6" name="Oval 5"/>
          <p:cNvSpPr/>
          <p:nvPr/>
        </p:nvSpPr>
        <p:spPr>
          <a:xfrm>
            <a:off x="214952" y="42956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EU</a:t>
            </a:r>
            <a:endParaRPr lang="ar-SY" dirty="0"/>
          </a:p>
        </p:txBody>
      </p:sp>
      <p:sp>
        <p:nvSpPr>
          <p:cNvPr id="7" name="Oval 6"/>
          <p:cNvSpPr/>
          <p:nvPr/>
        </p:nvSpPr>
        <p:spPr>
          <a:xfrm>
            <a:off x="3186752" y="43718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ME</a:t>
            </a:r>
            <a:endParaRPr lang="ar-SY" dirty="0"/>
          </a:p>
        </p:txBody>
      </p:sp>
      <p:sp>
        <p:nvSpPr>
          <p:cNvPr id="8" name="Oval 7"/>
          <p:cNvSpPr/>
          <p:nvPr/>
        </p:nvSpPr>
        <p:spPr>
          <a:xfrm>
            <a:off x="1662752" y="43718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ASIA</a:t>
            </a:r>
            <a:endParaRPr lang="ar-SY" dirty="0"/>
          </a:p>
        </p:txBody>
      </p:sp>
      <p:sp>
        <p:nvSpPr>
          <p:cNvPr id="9" name="Oval 8"/>
          <p:cNvSpPr/>
          <p:nvPr/>
        </p:nvSpPr>
        <p:spPr>
          <a:xfrm>
            <a:off x="214952" y="5667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FR</a:t>
            </a:r>
            <a:endParaRPr lang="ar-SY" dirty="0"/>
          </a:p>
        </p:txBody>
      </p:sp>
      <p:sp>
        <p:nvSpPr>
          <p:cNvPr id="10" name="Oval 9"/>
          <p:cNvSpPr/>
          <p:nvPr/>
        </p:nvSpPr>
        <p:spPr>
          <a:xfrm>
            <a:off x="2043752" y="57434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JP</a:t>
            </a:r>
            <a:endParaRPr lang="ar-SY" dirty="0"/>
          </a:p>
        </p:txBody>
      </p:sp>
      <p:sp>
        <p:nvSpPr>
          <p:cNvPr id="11" name="Oval 10"/>
          <p:cNvSpPr/>
          <p:nvPr/>
        </p:nvSpPr>
        <p:spPr>
          <a:xfrm>
            <a:off x="3186752" y="57434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AR</a:t>
            </a:r>
            <a:endParaRPr lang="ar-SY" dirty="0"/>
          </a:p>
        </p:txBody>
      </p:sp>
      <p:cxnSp>
        <p:nvCxnSpPr>
          <p:cNvPr id="13" name="Straight Arrow Connector 12"/>
          <p:cNvCxnSpPr>
            <a:stCxn id="5" idx="4"/>
            <a:endCxn id="6" idx="7"/>
          </p:cNvCxnSpPr>
          <p:nvPr/>
        </p:nvCxnSpPr>
        <p:spPr>
          <a:xfrm rot="5400000">
            <a:off x="1109742" y="3038340"/>
            <a:ext cx="1276911" cy="1505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9" idx="0"/>
          </p:cNvCxnSpPr>
          <p:nvPr/>
        </p:nvCxnSpPr>
        <p:spPr>
          <a:xfrm rot="5400000">
            <a:off x="329252" y="3495540"/>
            <a:ext cx="2514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 rot="5400000">
            <a:off x="1700852" y="357174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4"/>
            <a:endCxn id="10" idx="7"/>
          </p:cNvCxnSpPr>
          <p:nvPr/>
        </p:nvCxnSpPr>
        <p:spPr>
          <a:xfrm rot="16200000" flipH="1">
            <a:off x="1300241" y="4353350"/>
            <a:ext cx="2724711" cy="323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4"/>
            <a:endCxn id="11" idx="1"/>
          </p:cNvCxnSpPr>
          <p:nvPr/>
        </p:nvCxnSpPr>
        <p:spPr>
          <a:xfrm rot="16200000" flipH="1">
            <a:off x="1548452" y="4105139"/>
            <a:ext cx="2724711" cy="819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4"/>
            <a:endCxn id="7" idx="1"/>
          </p:cNvCxnSpPr>
          <p:nvPr/>
        </p:nvCxnSpPr>
        <p:spPr>
          <a:xfrm rot="16200000" flipH="1">
            <a:off x="2234252" y="3419339"/>
            <a:ext cx="1353111" cy="819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67752" y="4981440"/>
            <a:ext cx="152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7" name="Oval 26"/>
          <p:cNvSpPr/>
          <p:nvPr/>
        </p:nvSpPr>
        <p:spPr>
          <a:xfrm>
            <a:off x="595952" y="4905240"/>
            <a:ext cx="152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8" name="Oval 27"/>
          <p:cNvSpPr/>
          <p:nvPr/>
        </p:nvSpPr>
        <p:spPr>
          <a:xfrm>
            <a:off x="595952" y="6276840"/>
            <a:ext cx="152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" name="Oval 28"/>
          <p:cNvSpPr/>
          <p:nvPr/>
        </p:nvSpPr>
        <p:spPr>
          <a:xfrm>
            <a:off x="2424752" y="6353040"/>
            <a:ext cx="152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0" name="Oval 29"/>
          <p:cNvSpPr/>
          <p:nvPr/>
        </p:nvSpPr>
        <p:spPr>
          <a:xfrm>
            <a:off x="3567752" y="6353040"/>
            <a:ext cx="152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6" name="Oval 35"/>
          <p:cNvSpPr/>
          <p:nvPr/>
        </p:nvSpPr>
        <p:spPr>
          <a:xfrm>
            <a:off x="2043752" y="4981440"/>
            <a:ext cx="152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7" name="Oval 36"/>
          <p:cNvSpPr/>
          <p:nvPr/>
        </p:nvSpPr>
        <p:spPr>
          <a:xfrm>
            <a:off x="3796352" y="4524240"/>
            <a:ext cx="152400" cy="2286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8" name="Oval 37"/>
          <p:cNvSpPr/>
          <p:nvPr/>
        </p:nvSpPr>
        <p:spPr>
          <a:xfrm>
            <a:off x="367352" y="4829040"/>
            <a:ext cx="152400" cy="228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Oval 38"/>
          <p:cNvSpPr/>
          <p:nvPr/>
        </p:nvSpPr>
        <p:spPr>
          <a:xfrm>
            <a:off x="1815152" y="4448040"/>
            <a:ext cx="1524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0" name="Oval 39"/>
          <p:cNvSpPr/>
          <p:nvPr/>
        </p:nvSpPr>
        <p:spPr>
          <a:xfrm>
            <a:off x="595952" y="5743440"/>
            <a:ext cx="152400" cy="2286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1" name="Oval 40"/>
          <p:cNvSpPr/>
          <p:nvPr/>
        </p:nvSpPr>
        <p:spPr>
          <a:xfrm>
            <a:off x="2196152" y="6048240"/>
            <a:ext cx="152400" cy="228600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Oval 41"/>
          <p:cNvSpPr/>
          <p:nvPr/>
        </p:nvSpPr>
        <p:spPr>
          <a:xfrm>
            <a:off x="3872552" y="6124440"/>
            <a:ext cx="152400" cy="2286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7" name="Oval 46"/>
          <p:cNvSpPr/>
          <p:nvPr/>
        </p:nvSpPr>
        <p:spPr>
          <a:xfrm>
            <a:off x="6629400" y="2328088"/>
            <a:ext cx="152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Software</a:t>
            </a:r>
            <a:endParaRPr lang="ar-SY" dirty="0"/>
          </a:p>
        </p:txBody>
      </p:sp>
      <p:sp>
        <p:nvSpPr>
          <p:cNvPr id="48" name="Oval 47"/>
          <p:cNvSpPr/>
          <p:nvPr/>
        </p:nvSpPr>
        <p:spPr>
          <a:xfrm>
            <a:off x="5091752" y="43718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EU</a:t>
            </a:r>
            <a:endParaRPr lang="ar-SY" sz="1600" dirty="0"/>
          </a:p>
        </p:txBody>
      </p:sp>
      <p:sp>
        <p:nvSpPr>
          <p:cNvPr id="49" name="Oval 48"/>
          <p:cNvSpPr/>
          <p:nvPr/>
        </p:nvSpPr>
        <p:spPr>
          <a:xfrm>
            <a:off x="8063552" y="44480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ME</a:t>
            </a:r>
            <a:endParaRPr lang="ar-SY" sz="1600" dirty="0"/>
          </a:p>
        </p:txBody>
      </p:sp>
      <p:sp>
        <p:nvSpPr>
          <p:cNvPr id="50" name="Oval 49"/>
          <p:cNvSpPr/>
          <p:nvPr/>
        </p:nvSpPr>
        <p:spPr>
          <a:xfrm>
            <a:off x="6539552" y="44480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ASIA</a:t>
            </a:r>
            <a:endParaRPr lang="ar-SY" sz="1600" dirty="0"/>
          </a:p>
        </p:txBody>
      </p:sp>
      <p:sp>
        <p:nvSpPr>
          <p:cNvPr id="51" name="Oval 50"/>
          <p:cNvSpPr/>
          <p:nvPr/>
        </p:nvSpPr>
        <p:spPr>
          <a:xfrm>
            <a:off x="5091752" y="57434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FR</a:t>
            </a:r>
            <a:endParaRPr lang="ar-SY" sz="1600" dirty="0"/>
          </a:p>
        </p:txBody>
      </p:sp>
      <p:sp>
        <p:nvSpPr>
          <p:cNvPr id="52" name="Oval 51"/>
          <p:cNvSpPr/>
          <p:nvPr/>
        </p:nvSpPr>
        <p:spPr>
          <a:xfrm>
            <a:off x="6920552" y="58196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JP</a:t>
            </a:r>
            <a:endParaRPr lang="ar-SY" sz="1600" dirty="0"/>
          </a:p>
        </p:txBody>
      </p:sp>
      <p:sp>
        <p:nvSpPr>
          <p:cNvPr id="53" name="Oval 52"/>
          <p:cNvSpPr/>
          <p:nvPr/>
        </p:nvSpPr>
        <p:spPr>
          <a:xfrm>
            <a:off x="8063552" y="58196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AR</a:t>
            </a:r>
            <a:endParaRPr lang="ar-SY" sz="1600" dirty="0"/>
          </a:p>
        </p:txBody>
      </p:sp>
      <p:cxnSp>
        <p:nvCxnSpPr>
          <p:cNvPr id="54" name="Straight Arrow Connector 53"/>
          <p:cNvCxnSpPr>
            <a:endCxn id="48" idx="7"/>
          </p:cNvCxnSpPr>
          <p:nvPr/>
        </p:nvCxnSpPr>
        <p:spPr>
          <a:xfrm rot="5400000">
            <a:off x="5986542" y="3114540"/>
            <a:ext cx="1276911" cy="150551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51" idx="0"/>
          </p:cNvCxnSpPr>
          <p:nvPr/>
        </p:nvCxnSpPr>
        <p:spPr>
          <a:xfrm rot="5400000">
            <a:off x="5206052" y="3571740"/>
            <a:ext cx="2514600" cy="1828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0"/>
          </p:cNvCxnSpPr>
          <p:nvPr/>
        </p:nvCxnSpPr>
        <p:spPr>
          <a:xfrm rot="5400000">
            <a:off x="6577652" y="3647940"/>
            <a:ext cx="1219200" cy="381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2" idx="7"/>
          </p:cNvCxnSpPr>
          <p:nvPr/>
        </p:nvCxnSpPr>
        <p:spPr>
          <a:xfrm rot="16200000" flipH="1">
            <a:off x="6177041" y="4429550"/>
            <a:ext cx="2724711" cy="32328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3" idx="1"/>
          </p:cNvCxnSpPr>
          <p:nvPr/>
        </p:nvCxnSpPr>
        <p:spPr>
          <a:xfrm rot="16200000" flipH="1">
            <a:off x="6425252" y="4181339"/>
            <a:ext cx="2724711" cy="81971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9" idx="1"/>
          </p:cNvCxnSpPr>
          <p:nvPr/>
        </p:nvCxnSpPr>
        <p:spPr>
          <a:xfrm rot="16200000" flipH="1">
            <a:off x="7111052" y="3495539"/>
            <a:ext cx="1353111" cy="81971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7301552" y="2924040"/>
            <a:ext cx="152400" cy="22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6" name="Oval 65"/>
          <p:cNvSpPr/>
          <p:nvPr/>
        </p:nvSpPr>
        <p:spPr>
          <a:xfrm>
            <a:off x="7772400" y="2494136"/>
            <a:ext cx="152400" cy="2286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7" name="Oval 66"/>
          <p:cNvSpPr/>
          <p:nvPr/>
        </p:nvSpPr>
        <p:spPr>
          <a:xfrm>
            <a:off x="6920552" y="2924040"/>
            <a:ext cx="152400" cy="228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8" name="Oval 67"/>
          <p:cNvSpPr/>
          <p:nvPr/>
        </p:nvSpPr>
        <p:spPr>
          <a:xfrm>
            <a:off x="6934200" y="2417936"/>
            <a:ext cx="1524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9" name="Oval 68"/>
          <p:cNvSpPr/>
          <p:nvPr/>
        </p:nvSpPr>
        <p:spPr>
          <a:xfrm>
            <a:off x="7315200" y="2417936"/>
            <a:ext cx="152400" cy="2286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0" name="Oval 69"/>
          <p:cNvSpPr/>
          <p:nvPr/>
        </p:nvSpPr>
        <p:spPr>
          <a:xfrm>
            <a:off x="6691952" y="2619240"/>
            <a:ext cx="152400" cy="228600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1" name="Oval 70"/>
          <p:cNvSpPr/>
          <p:nvPr/>
        </p:nvSpPr>
        <p:spPr>
          <a:xfrm>
            <a:off x="7758752" y="2847840"/>
            <a:ext cx="152400" cy="2286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2" name="TextBox 71"/>
          <p:cNvSpPr txBox="1"/>
          <p:nvPr/>
        </p:nvSpPr>
        <p:spPr>
          <a:xfrm>
            <a:off x="214952" y="2095500"/>
            <a:ext cx="16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Localization</a:t>
            </a:r>
            <a:endParaRPr lang="ar-SY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863152" y="2057400"/>
            <a:ext cx="167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Globalization</a:t>
            </a:r>
            <a:endParaRPr lang="ar-SY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build="allAtOnce" animBg="1"/>
      <p:bldP spid="48" grpId="0" build="allAtOnce" animBg="1"/>
      <p:bldP spid="49" grpId="0" build="allAtOnce" animBg="1"/>
      <p:bldP spid="50" grpId="0" build="allAtOnce" animBg="1"/>
      <p:bldP spid="51" grpId="0" build="allAtOnce" animBg="1"/>
      <p:bldP spid="52" grpId="0" build="allAtOnce" animBg="1"/>
      <p:bldP spid="53" grpId="0" build="allAtOnce" animBg="1"/>
      <p:bldP spid="62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Internationalization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Localization factors: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Metaphor</a:t>
            </a:r>
          </a:p>
          <a:p>
            <a:pPr lvl="1"/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Image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…</a:t>
            </a:r>
          </a:p>
          <a:p>
            <a:endParaRPr lang="ar-SY" dirty="0"/>
          </a:p>
        </p:txBody>
      </p:sp>
      <p:sp>
        <p:nvSpPr>
          <p:cNvPr id="4" name="Right Brace 3"/>
          <p:cNvSpPr/>
          <p:nvPr/>
        </p:nvSpPr>
        <p:spPr>
          <a:xfrm>
            <a:off x="3957856" y="2406560"/>
            <a:ext cx="304800" cy="381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TextBox 6"/>
          <p:cNvSpPr txBox="1"/>
          <p:nvPr/>
        </p:nvSpPr>
        <p:spPr>
          <a:xfrm>
            <a:off x="5562600" y="2286000"/>
            <a:ext cx="2895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User Preferences: End user can adapt the UI (</a:t>
            </a:r>
            <a:r>
              <a:rPr lang="en-US" b="1" dirty="0" smtClean="0"/>
              <a:t>Adaptability</a:t>
            </a:r>
            <a:r>
              <a:rPr lang="en-US" dirty="0" smtClean="0"/>
              <a:t>)</a:t>
            </a:r>
            <a:endParaRPr lang="ar-SY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800600"/>
            <a:ext cx="2895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Adaptation logic will handle culture awareness (</a:t>
            </a:r>
            <a:r>
              <a:rPr lang="en-US" b="1" dirty="0" smtClean="0"/>
              <a:t>Adaptive</a:t>
            </a:r>
            <a:r>
              <a:rPr lang="en-US" dirty="0" smtClean="0"/>
              <a:t>)</a:t>
            </a:r>
            <a:endParaRPr lang="ar-SY" dirty="0"/>
          </a:p>
        </p:txBody>
      </p:sp>
      <p:cxnSp>
        <p:nvCxnSpPr>
          <p:cNvPr id="10" name="Straight Arrow Connector 9"/>
          <p:cNvCxnSpPr>
            <a:stCxn id="4" idx="1"/>
            <a:endCxn id="7" idx="1"/>
          </p:cNvCxnSpPr>
          <p:nvPr/>
        </p:nvCxnSpPr>
        <p:spPr>
          <a:xfrm rot="10800000" flipH="1">
            <a:off x="4262656" y="2747666"/>
            <a:ext cx="1299944" cy="1563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1"/>
            <a:endCxn id="8" idx="1"/>
          </p:cNvCxnSpPr>
          <p:nvPr/>
        </p:nvCxnSpPr>
        <p:spPr>
          <a:xfrm rot="10800000" flipH="1" flipV="1">
            <a:off x="4262656" y="4311559"/>
            <a:ext cx="1452344" cy="950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Internationalization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Language:</a:t>
            </a:r>
          </a:p>
          <a:p>
            <a:r>
              <a:rPr lang="en-US" dirty="0" smtClean="0"/>
              <a:t>A critical localization factor.</a:t>
            </a:r>
          </a:p>
          <a:p>
            <a:r>
              <a:rPr lang="en-US" dirty="0" smtClean="0"/>
              <a:t>Translation of content, layout adaptation to reading direction</a:t>
            </a:r>
          </a:p>
          <a:p>
            <a:r>
              <a:rPr lang="en-US" dirty="0" smtClean="0"/>
              <a:t>Other less critical lexical aspects: color, font, size.</a:t>
            </a:r>
          </a:p>
          <a:p>
            <a:r>
              <a:rPr lang="en-US" dirty="0" smtClean="0"/>
              <a:t>Other high-level, hard to predict aspects: metaphors, organization.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ar-SY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Internationalization</a:t>
            </a:r>
          </a:p>
          <a:p>
            <a:r>
              <a:rPr lang="en-US" dirty="0" err="1" smtClean="0"/>
              <a:t>Flippable</a:t>
            </a:r>
            <a:r>
              <a:rPr lang="en-US" dirty="0" smtClean="0"/>
              <a:t> UI: An  Interaction technique To language adaptation</a:t>
            </a:r>
          </a:p>
          <a:p>
            <a:r>
              <a:rPr lang="en-US" dirty="0" err="1" smtClean="0"/>
              <a:t>Flippable</a:t>
            </a:r>
            <a:r>
              <a:rPr lang="en-US" dirty="0" smtClean="0"/>
              <a:t> UI: Design Principles</a:t>
            </a:r>
          </a:p>
          <a:p>
            <a:r>
              <a:rPr lang="en-US" dirty="0" smtClean="0"/>
              <a:t>Tool Architecture</a:t>
            </a:r>
          </a:p>
          <a:p>
            <a:r>
              <a:rPr lang="en-US" dirty="0" smtClean="0"/>
              <a:t>Demo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Flippable</a:t>
            </a:r>
            <a:r>
              <a:rPr lang="en-US" dirty="0" smtClean="0"/>
              <a:t> UI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 Interaction technique To language adaptation.</a:t>
            </a:r>
          </a:p>
          <a:p>
            <a:r>
              <a:rPr lang="en-US" dirty="0" smtClean="0"/>
              <a:t>3 </a:t>
            </a:r>
            <a:r>
              <a:rPr lang="en-US" dirty="0" smtClean="0"/>
              <a:t>Fields of research:</a:t>
            </a:r>
            <a:endParaRPr lang="en-US" dirty="0" smtClean="0"/>
          </a:p>
          <a:p>
            <a:pPr lvl="1"/>
            <a:r>
              <a:rPr lang="en-US" b="1" dirty="0" smtClean="0"/>
              <a:t>Adaptation to Cultural background: </a:t>
            </a:r>
          </a:p>
          <a:p>
            <a:pPr lvl="1">
              <a:buNone/>
            </a:pPr>
            <a:r>
              <a:rPr lang="en-US" b="1" dirty="0" smtClean="0"/>
              <a:t> 		technical adaptations</a:t>
            </a:r>
            <a:r>
              <a:rPr lang="en-US" dirty="0" smtClean="0"/>
              <a:t> (alphabet, character set), </a:t>
            </a:r>
            <a:r>
              <a:rPr lang="en-US" b="1" dirty="0" smtClean="0"/>
              <a:t>national Adaptation </a:t>
            </a:r>
            <a:r>
              <a:rPr lang="en-US" dirty="0" smtClean="0"/>
              <a:t>(add nation-relevant information), </a:t>
            </a:r>
            <a:r>
              <a:rPr lang="en-US" b="1" dirty="0" smtClean="0"/>
              <a:t>cultural adaptation </a:t>
            </a:r>
            <a:r>
              <a:rPr lang="en-US" dirty="0" smtClean="0"/>
              <a:t> (habits, attitude, conventions and meanings).</a:t>
            </a:r>
          </a:p>
          <a:p>
            <a:pPr lvl="1">
              <a:buNone/>
            </a:pPr>
            <a:r>
              <a:rPr lang="en-US" dirty="0" smtClean="0"/>
              <a:t>    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09522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Flippable</a:t>
            </a:r>
            <a:r>
              <a:rPr lang="en-US" dirty="0" smtClean="0"/>
              <a:t> UI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 Interaction technique To language adaptation.</a:t>
            </a:r>
          </a:p>
          <a:p>
            <a:r>
              <a:rPr lang="en-US" dirty="0" smtClean="0"/>
              <a:t>3 </a:t>
            </a:r>
            <a:r>
              <a:rPr lang="en-US" dirty="0" smtClean="0"/>
              <a:t>Fields of </a:t>
            </a:r>
            <a:r>
              <a:rPr lang="en-US" dirty="0" smtClean="0"/>
              <a:t>research:</a:t>
            </a:r>
            <a:endParaRPr lang="en-US" dirty="0" smtClean="0"/>
          </a:p>
          <a:p>
            <a:pPr lvl="1"/>
            <a:r>
              <a:rPr lang="en-US" b="1" dirty="0" smtClean="0"/>
              <a:t>Adaptation to Cultural background</a:t>
            </a:r>
          </a:p>
          <a:p>
            <a:pPr lvl="1"/>
            <a:r>
              <a:rPr lang="en-US" b="1" dirty="0" smtClean="0"/>
              <a:t>Interaction Techniques:</a:t>
            </a:r>
          </a:p>
          <a:p>
            <a:pPr lvl="1">
              <a:buNone/>
            </a:pPr>
            <a:r>
              <a:rPr lang="en-US" dirty="0" smtClean="0"/>
              <a:t> 	Flipping a page of a book. </a:t>
            </a:r>
            <a:br>
              <a:rPr lang="en-US" dirty="0" smtClean="0"/>
            </a:br>
            <a:r>
              <a:rPr lang="en-US" dirty="0" smtClean="0"/>
              <a:t>Increase end user’s subjective satisfaction and naturalness of interaction. </a:t>
            </a:r>
          </a:p>
          <a:p>
            <a:pPr lvl="1">
              <a:buNone/>
            </a:pPr>
            <a:r>
              <a:rPr lang="en-US" dirty="0" smtClean="0"/>
              <a:t>    </a:t>
            </a:r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2827</TotalTime>
  <Words>483</Words>
  <Application>Microsoft Office PowerPoint</Application>
  <PresentationFormat>On-screen Show (4:3)</PresentationFormat>
  <Paragraphs>126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Perception</vt:lpstr>
      <vt:lpstr>Flippable User Interfaces for Internationalization</vt:lpstr>
      <vt:lpstr>Content</vt:lpstr>
      <vt:lpstr>Internationalization</vt:lpstr>
      <vt:lpstr>Internationalization</vt:lpstr>
      <vt:lpstr>Internationalization</vt:lpstr>
      <vt:lpstr>Content</vt:lpstr>
      <vt:lpstr>Flippable UI</vt:lpstr>
      <vt:lpstr>Slide 8</vt:lpstr>
      <vt:lpstr>Flippable UI</vt:lpstr>
      <vt:lpstr>Flippable UI</vt:lpstr>
      <vt:lpstr>Content</vt:lpstr>
      <vt:lpstr>Flippable UI: Design Principles</vt:lpstr>
      <vt:lpstr>Slide 13</vt:lpstr>
      <vt:lpstr>Flippable UI: Design Principles</vt:lpstr>
      <vt:lpstr>Slide 15</vt:lpstr>
      <vt:lpstr>Flippable UI: Design Principles</vt:lpstr>
      <vt:lpstr>Slide 17</vt:lpstr>
      <vt:lpstr>Content</vt:lpstr>
      <vt:lpstr>Slide 19</vt:lpstr>
      <vt:lpstr>Content</vt:lpstr>
      <vt:lpstr>Acknowledgments</vt:lpstr>
      <vt:lpstr>Questions?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Computational Framework for Multi-dimensional Context-aware Adaptation</dc:title>
  <dc:creator>Vivian Motti</dc:creator>
  <cp:lastModifiedBy>Iy</cp:lastModifiedBy>
  <cp:revision>78</cp:revision>
  <dcterms:created xsi:type="dcterms:W3CDTF">2011-05-17T14:11:06Z</dcterms:created>
  <dcterms:modified xsi:type="dcterms:W3CDTF">2011-06-15T16:10:50Z</dcterms:modified>
</cp:coreProperties>
</file>