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Lst>
  <p:notesMasterIdLst>
    <p:notesMasterId r:id="rId25"/>
  </p:notesMasterIdLst>
  <p:handoutMasterIdLst>
    <p:handoutMasterId r:id="rId26"/>
  </p:handoutMasterIdLst>
  <p:sldIdLst>
    <p:sldId id="260" r:id="rId2"/>
    <p:sldId id="283" r:id="rId3"/>
    <p:sldId id="298" r:id="rId4"/>
    <p:sldId id="285" r:id="rId5"/>
    <p:sldId id="279" r:id="rId6"/>
    <p:sldId id="280" r:id="rId7"/>
    <p:sldId id="281" r:id="rId8"/>
    <p:sldId id="282" r:id="rId9"/>
    <p:sldId id="284" r:id="rId10"/>
    <p:sldId id="287" r:id="rId11"/>
    <p:sldId id="288" r:id="rId12"/>
    <p:sldId id="286" r:id="rId13"/>
    <p:sldId id="289" r:id="rId14"/>
    <p:sldId id="299" r:id="rId15"/>
    <p:sldId id="290" r:id="rId16"/>
    <p:sldId id="294" r:id="rId17"/>
    <p:sldId id="293" r:id="rId18"/>
    <p:sldId id="291" r:id="rId19"/>
    <p:sldId id="292" r:id="rId20"/>
    <p:sldId id="295" r:id="rId21"/>
    <p:sldId id="296" r:id="rId22"/>
    <p:sldId id="297" r:id="rId23"/>
    <p:sldId id="278" r:id="rId24"/>
  </p:sldIdLst>
  <p:sldSz cx="9144000" cy="6858000" type="screen4x3"/>
  <p:notesSz cx="6718300" cy="98552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00"/>
    <a:srgbClr val="80A331"/>
    <a:srgbClr val="536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1" autoAdjust="0"/>
    <p:restoredTop sz="70452" autoAdjust="0"/>
  </p:normalViewPr>
  <p:slideViewPr>
    <p:cSldViewPr snapToGrid="0">
      <p:cViewPr>
        <p:scale>
          <a:sx n="104" d="100"/>
          <a:sy n="104" d="100"/>
        </p:scale>
        <p:origin x="-811" y="-58"/>
      </p:cViewPr>
      <p:guideLst>
        <p:guide orient="horz" pos="2160"/>
        <p:guide pos="2881"/>
      </p:guideLst>
    </p:cSldViewPr>
  </p:slideViewPr>
  <p:outlineViewPr>
    <p:cViewPr>
      <p:scale>
        <a:sx n="33" d="100"/>
        <a:sy n="33" d="100"/>
      </p:scale>
      <p:origin x="0" y="174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475" cy="492125"/>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sz="quarter" idx="1"/>
          </p:nvPr>
        </p:nvSpPr>
        <p:spPr>
          <a:xfrm>
            <a:off x="3805238" y="0"/>
            <a:ext cx="2911475" cy="492125"/>
          </a:xfrm>
          <a:prstGeom prst="rect">
            <a:avLst/>
          </a:prstGeom>
        </p:spPr>
        <p:txBody>
          <a:bodyPr vert="horz" lIns="91440" tIns="45720" rIns="91440" bIns="45720" rtlCol="0"/>
          <a:lstStyle>
            <a:lvl1pPr algn="r">
              <a:defRPr sz="1200"/>
            </a:lvl1pPr>
          </a:lstStyle>
          <a:p>
            <a:fld id="{8CE0FDE6-20CF-4D6E-AD42-7530B462AE88}" type="datetimeFigureOut">
              <a:rPr lang="fr-BE" smtClean="0"/>
              <a:t>31/07/2011</a:t>
            </a:fld>
            <a:endParaRPr lang="fr-BE"/>
          </a:p>
        </p:txBody>
      </p:sp>
      <p:sp>
        <p:nvSpPr>
          <p:cNvPr id="4" name="Footer Placeholder 3"/>
          <p:cNvSpPr>
            <a:spLocks noGrp="1"/>
          </p:cNvSpPr>
          <p:nvPr>
            <p:ph type="ftr" sz="quarter" idx="2"/>
          </p:nvPr>
        </p:nvSpPr>
        <p:spPr>
          <a:xfrm>
            <a:off x="0" y="9361488"/>
            <a:ext cx="2911475" cy="492125"/>
          </a:xfrm>
          <a:prstGeom prst="rect">
            <a:avLst/>
          </a:prstGeom>
        </p:spPr>
        <p:txBody>
          <a:bodyPr vert="horz" lIns="91440" tIns="45720" rIns="91440" bIns="45720" rtlCol="0" anchor="b"/>
          <a:lstStyle>
            <a:lvl1pPr algn="l">
              <a:defRPr sz="1200"/>
            </a:lvl1pPr>
          </a:lstStyle>
          <a:p>
            <a:r>
              <a:rPr lang="en-US" smtClean="0"/>
              <a:t>Keynote address - Interaccion'2010 (Valencia, 6-10 September 2010)</a:t>
            </a:r>
            <a:endParaRPr lang="fr-BE"/>
          </a:p>
        </p:txBody>
      </p:sp>
      <p:sp>
        <p:nvSpPr>
          <p:cNvPr id="5" name="Slide Number Placeholder 4"/>
          <p:cNvSpPr>
            <a:spLocks noGrp="1"/>
          </p:cNvSpPr>
          <p:nvPr>
            <p:ph type="sldNum" sz="quarter" idx="3"/>
          </p:nvPr>
        </p:nvSpPr>
        <p:spPr>
          <a:xfrm>
            <a:off x="3805238" y="9361488"/>
            <a:ext cx="2911475" cy="492125"/>
          </a:xfrm>
          <a:prstGeom prst="rect">
            <a:avLst/>
          </a:prstGeom>
        </p:spPr>
        <p:txBody>
          <a:bodyPr vert="horz" lIns="91440" tIns="45720" rIns="91440" bIns="45720" rtlCol="0" anchor="b"/>
          <a:lstStyle>
            <a:lvl1pPr algn="r">
              <a:defRPr sz="1200"/>
            </a:lvl1pPr>
          </a:lstStyle>
          <a:p>
            <a:fld id="{A6914166-5C5C-44D2-89AF-E821286D3434}" type="slidenum">
              <a:rPr lang="fr-BE" smtClean="0"/>
              <a:t>‹#›</a:t>
            </a:fld>
            <a:endParaRPr lang="fr-BE"/>
          </a:p>
        </p:txBody>
      </p:sp>
    </p:spTree>
    <p:extLst>
      <p:ext uri="{BB962C8B-B14F-4D97-AF65-F5344CB8AC3E}">
        <p14:creationId xmlns:p14="http://schemas.microsoft.com/office/powerpoint/2010/main" val="237543431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475" cy="492125"/>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05238" y="0"/>
            <a:ext cx="2911475" cy="492125"/>
          </a:xfrm>
          <a:prstGeom prst="rect">
            <a:avLst/>
          </a:prstGeom>
        </p:spPr>
        <p:txBody>
          <a:bodyPr vert="horz" lIns="91440" tIns="45720" rIns="91440" bIns="45720" rtlCol="0"/>
          <a:lstStyle>
            <a:lvl1pPr algn="r">
              <a:defRPr sz="1200"/>
            </a:lvl1pPr>
          </a:lstStyle>
          <a:p>
            <a:fld id="{F836C1D5-CFD6-4FFC-8CFE-B3857679224C}" type="datetimeFigureOut">
              <a:rPr lang="fr-BE" smtClean="0"/>
              <a:t>31/07/2011</a:t>
            </a:fld>
            <a:endParaRPr lang="fr-BE"/>
          </a:p>
        </p:txBody>
      </p:sp>
      <p:sp>
        <p:nvSpPr>
          <p:cNvPr id="4" name="Slide Image Placeholder 3"/>
          <p:cNvSpPr>
            <a:spLocks noGrp="1" noRot="1" noChangeAspect="1"/>
          </p:cNvSpPr>
          <p:nvPr>
            <p:ph type="sldImg" idx="2"/>
          </p:nvPr>
        </p:nvSpPr>
        <p:spPr>
          <a:xfrm>
            <a:off x="895350" y="739775"/>
            <a:ext cx="4927600" cy="36957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71513" y="4681538"/>
            <a:ext cx="5375275" cy="44338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9361488"/>
            <a:ext cx="2911475" cy="492125"/>
          </a:xfrm>
          <a:prstGeom prst="rect">
            <a:avLst/>
          </a:prstGeom>
        </p:spPr>
        <p:txBody>
          <a:bodyPr vert="horz" lIns="91440" tIns="45720" rIns="91440" bIns="45720" rtlCol="0" anchor="b"/>
          <a:lstStyle>
            <a:lvl1pPr algn="l">
              <a:defRPr sz="1200"/>
            </a:lvl1pPr>
          </a:lstStyle>
          <a:p>
            <a:r>
              <a:rPr lang="en-US" smtClean="0"/>
              <a:t>Keynote address - Interaccion'2010 (Valencia, 6-10 September 2010)</a:t>
            </a:r>
            <a:endParaRPr lang="fr-BE"/>
          </a:p>
        </p:txBody>
      </p:sp>
      <p:sp>
        <p:nvSpPr>
          <p:cNvPr id="7" name="Slide Number Placeholder 6"/>
          <p:cNvSpPr>
            <a:spLocks noGrp="1"/>
          </p:cNvSpPr>
          <p:nvPr>
            <p:ph type="sldNum" sz="quarter" idx="5"/>
          </p:nvPr>
        </p:nvSpPr>
        <p:spPr>
          <a:xfrm>
            <a:off x="3805238" y="9361488"/>
            <a:ext cx="2911475" cy="492125"/>
          </a:xfrm>
          <a:prstGeom prst="rect">
            <a:avLst/>
          </a:prstGeom>
        </p:spPr>
        <p:txBody>
          <a:bodyPr vert="horz" lIns="91440" tIns="45720" rIns="91440" bIns="45720" rtlCol="0" anchor="b"/>
          <a:lstStyle>
            <a:lvl1pPr algn="r">
              <a:defRPr sz="1200"/>
            </a:lvl1pPr>
          </a:lstStyle>
          <a:p>
            <a:fld id="{34CC1D92-7902-4B89-B582-7AA0B6D04286}" type="slidenum">
              <a:rPr lang="fr-BE" smtClean="0"/>
              <a:t>‹#›</a:t>
            </a:fld>
            <a:endParaRPr lang="fr-BE"/>
          </a:p>
        </p:txBody>
      </p:sp>
    </p:spTree>
    <p:extLst>
      <p:ext uri="{BB962C8B-B14F-4D97-AF65-F5344CB8AC3E}">
        <p14:creationId xmlns:p14="http://schemas.microsoft.com/office/powerpoint/2010/main" val="304900980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Statement #1: nobody had a negative feeling about having an animation of the transition scenario (neither orange nor red areas).</a:t>
            </a:r>
          </a:p>
          <a:p>
            <a:r>
              <a:rPr lang="en-US" sz="1200" kern="1200" dirty="0" smtClean="0">
                <a:solidFill>
                  <a:schemeClr val="tx1"/>
                </a:solidFill>
                <a:effectLst/>
                <a:latin typeface="+mn-lt"/>
                <a:ea typeface="+mn-ea"/>
                <a:cs typeface="+mn-cs"/>
              </a:rPr>
              <a:t>Statement #2: some participants were concerned about the Animator UI (some orange</a:t>
            </a:r>
            <a:r>
              <a:rPr lang="en-US" sz="1200" kern="1200" baseline="0" dirty="0" smtClean="0">
                <a:solidFill>
                  <a:schemeClr val="tx1"/>
                </a:solidFill>
                <a:effectLst/>
                <a:latin typeface="+mn-lt"/>
                <a:ea typeface="+mn-ea"/>
                <a:cs typeface="+mn-cs"/>
              </a:rPr>
              <a:t> area)</a:t>
            </a:r>
          </a:p>
          <a:p>
            <a:r>
              <a:rPr lang="en-US" sz="1200" kern="1200" dirty="0" smtClean="0">
                <a:solidFill>
                  <a:schemeClr val="tx1"/>
                </a:solidFill>
                <a:effectLst/>
                <a:latin typeface="+mn-lt"/>
                <a:ea typeface="+mn-ea"/>
                <a:cs typeface="+mn-cs"/>
              </a:rPr>
              <a:t>Statement #3: follows a similar trend. Participants appear to show a preference for the animation over no animation at all.</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Statement #4: the animation should always come automatically, participants seemed to appreciate the animation effects, but do not appreciate the time consumed by the animation, especially when the total animation time is long.</a:t>
            </a:r>
          </a:p>
          <a:p>
            <a:r>
              <a:rPr lang="en-US" sz="1200" kern="1200" dirty="0" smtClean="0">
                <a:solidFill>
                  <a:schemeClr val="tx1"/>
                </a:solidFill>
                <a:effectLst/>
                <a:latin typeface="+mn-lt"/>
                <a:ea typeface="+mn-ea"/>
                <a:cs typeface="+mn-cs"/>
              </a:rPr>
              <a:t>Statement</a:t>
            </a:r>
            <a:r>
              <a:rPr lang="en-US" sz="1200" kern="1200" baseline="0" dirty="0" smtClean="0">
                <a:solidFill>
                  <a:schemeClr val="tx1"/>
                </a:solidFill>
                <a:effectLst/>
                <a:latin typeface="+mn-lt"/>
                <a:ea typeface="+mn-ea"/>
                <a:cs typeface="+mn-cs"/>
              </a:rPr>
              <a:t> #5: users </a:t>
            </a:r>
            <a:r>
              <a:rPr lang="en-US" sz="1200" kern="1200" dirty="0" smtClean="0">
                <a:solidFill>
                  <a:schemeClr val="tx1"/>
                </a:solidFill>
                <a:effectLst/>
                <a:latin typeface="+mn-lt"/>
                <a:ea typeface="+mn-ea"/>
                <a:cs typeface="+mn-cs"/>
              </a:rPr>
              <a:t>prefer to keep control over the transition scenario with user actions, but it turns out that they do not know exactly what user action to undertake since they do not know what the next adaptation operations are.</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Statement #8: Forward animation is perceived in a better way that the backward animation (statement #9). </a:t>
            </a:r>
          </a:p>
          <a:p>
            <a:r>
              <a:rPr lang="en-US" sz="1200" kern="1200" dirty="0" smtClean="0">
                <a:solidFill>
                  <a:schemeClr val="tx1"/>
                </a:solidFill>
                <a:effectLst/>
                <a:latin typeface="+mn-lt"/>
                <a:ea typeface="+mn-ea"/>
                <a:cs typeface="+mn-cs"/>
              </a:rPr>
              <a:t>Statement #12: verifies the results of the global perception responses by asking the participants to respond to a recommendation statement: three quarters of the participants were confident in recommending the animation transition as a mechanism for showing the adaptation. These results are more moderate than the initial statements.</a:t>
            </a:r>
            <a:endParaRPr lang="fr-BE" dirty="0"/>
          </a:p>
        </p:txBody>
      </p:sp>
      <p:sp>
        <p:nvSpPr>
          <p:cNvPr id="4" name="Footer Placeholder 3"/>
          <p:cNvSpPr>
            <a:spLocks noGrp="1"/>
          </p:cNvSpPr>
          <p:nvPr>
            <p:ph type="ftr" sz="quarter" idx="10"/>
          </p:nvPr>
        </p:nvSpPr>
        <p:spPr/>
        <p:txBody>
          <a:bodyPr/>
          <a:lstStyle/>
          <a:p>
            <a:r>
              <a:rPr lang="en-US" smtClean="0"/>
              <a:t>Keynote address - Interaccion'2010 (Valencia, 6-10 September 2010)</a:t>
            </a:r>
            <a:endParaRPr lang="fr-BE"/>
          </a:p>
        </p:txBody>
      </p:sp>
      <p:sp>
        <p:nvSpPr>
          <p:cNvPr id="5" name="Slide Number Placeholder 4"/>
          <p:cNvSpPr>
            <a:spLocks noGrp="1"/>
          </p:cNvSpPr>
          <p:nvPr>
            <p:ph type="sldNum" sz="quarter" idx="11"/>
          </p:nvPr>
        </p:nvSpPr>
        <p:spPr/>
        <p:txBody>
          <a:bodyPr/>
          <a:lstStyle/>
          <a:p>
            <a:fld id="{34CC1D92-7902-4B89-B582-7AA0B6D04286}" type="slidenum">
              <a:rPr lang="fr-BE" smtClean="0"/>
              <a:t>21</a:t>
            </a:fld>
            <a:endParaRPr lang="fr-BE"/>
          </a:p>
        </p:txBody>
      </p:sp>
    </p:spTree>
    <p:extLst>
      <p:ext uri="{BB962C8B-B14F-4D97-AF65-F5344CB8AC3E}">
        <p14:creationId xmlns:p14="http://schemas.microsoft.com/office/powerpoint/2010/main" val="3183764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pSp>
        <p:nvGrpSpPr>
          <p:cNvPr id="4" name="4 Grupo"/>
          <p:cNvGrpSpPr>
            <a:grpSpLocks/>
          </p:cNvGrpSpPr>
          <p:nvPr userDrawn="1"/>
        </p:nvGrpSpPr>
        <p:grpSpPr bwMode="auto">
          <a:xfrm>
            <a:off x="-7938" y="-34925"/>
            <a:ext cx="9151938" cy="6892925"/>
            <a:chOff x="-7684" y="-35068"/>
            <a:chExt cx="9151684" cy="6893068"/>
          </a:xfrm>
        </p:grpSpPr>
        <p:pic>
          <p:nvPicPr>
            <p:cNvPr id="5" name="5 Imagen"/>
            <p:cNvPicPr>
              <a:picLocks noChangeAspect="1"/>
            </p:cNvPicPr>
            <p:nvPr/>
          </p:nvPicPr>
          <p:blipFill>
            <a:blip r:embed="rId2"/>
            <a:srcRect l="629" t="861" r="45720" b="54968"/>
            <a:stretch>
              <a:fillRect/>
            </a:stretch>
          </p:blipFill>
          <p:spPr bwMode="auto">
            <a:xfrm>
              <a:off x="0" y="-27384"/>
              <a:ext cx="9144000" cy="6885384"/>
            </a:xfrm>
            <a:prstGeom prst="rect">
              <a:avLst/>
            </a:prstGeom>
            <a:noFill/>
            <a:ln w="9525">
              <a:noFill/>
              <a:miter lim="800000"/>
              <a:headEnd/>
              <a:tailEnd/>
            </a:ln>
          </p:spPr>
        </p:pic>
        <p:grpSp>
          <p:nvGrpSpPr>
            <p:cNvPr id="6" name="7 Grupo"/>
            <p:cNvGrpSpPr>
              <a:grpSpLocks/>
            </p:cNvGrpSpPr>
            <p:nvPr/>
          </p:nvGrpSpPr>
          <p:grpSpPr bwMode="auto">
            <a:xfrm>
              <a:off x="-7684" y="-35068"/>
              <a:ext cx="5610070" cy="4141874"/>
              <a:chOff x="-7684" y="-35068"/>
              <a:chExt cx="5610070" cy="4141874"/>
            </a:xfrm>
          </p:grpSpPr>
          <p:sp>
            <p:nvSpPr>
              <p:cNvPr id="7" name="8 Forma libre"/>
              <p:cNvSpPr/>
              <p:nvPr/>
            </p:nvSpPr>
            <p:spPr>
              <a:xfrm>
                <a:off x="-7684" y="-35068"/>
                <a:ext cx="5610070" cy="4141874"/>
              </a:xfrm>
              <a:custGeom>
                <a:avLst/>
                <a:gdLst>
                  <a:gd name="connsiteX0" fmla="*/ 0 w 5609345"/>
                  <a:gd name="connsiteY0" fmla="*/ 15368 h 4141694"/>
                  <a:gd name="connsiteX1" fmla="*/ 5609345 w 5609345"/>
                  <a:gd name="connsiteY1" fmla="*/ 0 h 4141694"/>
                  <a:gd name="connsiteX2" fmla="*/ 0 w 5609345"/>
                  <a:gd name="connsiteY2" fmla="*/ 4141694 h 4141694"/>
                  <a:gd name="connsiteX3" fmla="*/ 0 w 5609345"/>
                  <a:gd name="connsiteY3" fmla="*/ 15368 h 4141694"/>
                  <a:gd name="connsiteX0" fmla="*/ 0 w 5609345"/>
                  <a:gd name="connsiteY0" fmla="*/ 15368 h 4141694"/>
                  <a:gd name="connsiteX1" fmla="*/ 5609345 w 5609345"/>
                  <a:gd name="connsiteY1" fmla="*/ 0 h 4141694"/>
                  <a:gd name="connsiteX2" fmla="*/ 2589519 w 5609345"/>
                  <a:gd name="connsiteY2" fmla="*/ 1582911 h 4141694"/>
                  <a:gd name="connsiteX3" fmla="*/ 0 w 5609345"/>
                  <a:gd name="connsiteY3" fmla="*/ 4141694 h 4141694"/>
                  <a:gd name="connsiteX4" fmla="*/ 0 w 5609345"/>
                  <a:gd name="connsiteY4" fmla="*/ 15368 h 4141694"/>
                  <a:gd name="connsiteX0" fmla="*/ 0 w 5609345"/>
                  <a:gd name="connsiteY0" fmla="*/ 15368 h 4141694"/>
                  <a:gd name="connsiteX1" fmla="*/ 5609345 w 5609345"/>
                  <a:gd name="connsiteY1" fmla="*/ 0 h 4141694"/>
                  <a:gd name="connsiteX2" fmla="*/ 2420471 w 5609345"/>
                  <a:gd name="connsiteY2" fmla="*/ 1513754 h 4141694"/>
                  <a:gd name="connsiteX3" fmla="*/ 0 w 5609345"/>
                  <a:gd name="connsiteY3" fmla="*/ 4141694 h 4141694"/>
                  <a:gd name="connsiteX4" fmla="*/ 0 w 5609345"/>
                  <a:gd name="connsiteY4" fmla="*/ 15368 h 4141694"/>
                  <a:gd name="connsiteX0" fmla="*/ 0 w 5609345"/>
                  <a:gd name="connsiteY0" fmla="*/ 15368 h 4141694"/>
                  <a:gd name="connsiteX1" fmla="*/ 5609345 w 5609345"/>
                  <a:gd name="connsiteY1" fmla="*/ 0 h 4141694"/>
                  <a:gd name="connsiteX2" fmla="*/ 2520363 w 5609345"/>
                  <a:gd name="connsiteY2" fmla="*/ 1598279 h 4141694"/>
                  <a:gd name="connsiteX3" fmla="*/ 0 w 5609345"/>
                  <a:gd name="connsiteY3" fmla="*/ 4141694 h 4141694"/>
                  <a:gd name="connsiteX4" fmla="*/ 0 w 5609345"/>
                  <a:gd name="connsiteY4" fmla="*/ 15368 h 4141694"/>
                  <a:gd name="connsiteX0" fmla="*/ 0 w 5609345"/>
                  <a:gd name="connsiteY0" fmla="*/ 15368 h 4141694"/>
                  <a:gd name="connsiteX1" fmla="*/ 5609345 w 5609345"/>
                  <a:gd name="connsiteY1" fmla="*/ 0 h 4141694"/>
                  <a:gd name="connsiteX2" fmla="*/ 2520363 w 5609345"/>
                  <a:gd name="connsiteY2" fmla="*/ 1598279 h 4141694"/>
                  <a:gd name="connsiteX3" fmla="*/ 0 w 5609345"/>
                  <a:gd name="connsiteY3" fmla="*/ 4141694 h 4141694"/>
                  <a:gd name="connsiteX4" fmla="*/ 0 w 5609345"/>
                  <a:gd name="connsiteY4" fmla="*/ 15368 h 4141694"/>
                  <a:gd name="connsiteX0" fmla="*/ 0 w 5609345"/>
                  <a:gd name="connsiteY0" fmla="*/ 7684 h 4141694"/>
                  <a:gd name="connsiteX1" fmla="*/ 5609345 w 5609345"/>
                  <a:gd name="connsiteY1" fmla="*/ 0 h 4141694"/>
                  <a:gd name="connsiteX2" fmla="*/ 2520363 w 5609345"/>
                  <a:gd name="connsiteY2" fmla="*/ 1598279 h 4141694"/>
                  <a:gd name="connsiteX3" fmla="*/ 0 w 5609345"/>
                  <a:gd name="connsiteY3" fmla="*/ 4141694 h 4141694"/>
                  <a:gd name="connsiteX4" fmla="*/ 0 w 5609345"/>
                  <a:gd name="connsiteY4" fmla="*/ 7684 h 414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345" h="4141694">
                    <a:moveTo>
                      <a:pt x="0" y="7684"/>
                    </a:moveTo>
                    <a:lnTo>
                      <a:pt x="5609345" y="0"/>
                    </a:lnTo>
                    <a:cubicBezTo>
                      <a:pt x="4764101" y="627529"/>
                      <a:pt x="3365607" y="970750"/>
                      <a:pt x="2520363" y="1598279"/>
                    </a:cubicBezTo>
                    <a:cubicBezTo>
                      <a:pt x="1465089" y="2415347"/>
                      <a:pt x="840121" y="3293889"/>
                      <a:pt x="0" y="4141694"/>
                    </a:cubicBezTo>
                    <a:cubicBezTo>
                      <a:pt x="2561" y="2771375"/>
                      <a:pt x="5123" y="1393371"/>
                      <a:pt x="0" y="76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pic>
            <p:nvPicPr>
              <p:cNvPr id="8" name="9 Imagen"/>
              <p:cNvPicPr>
                <a:picLocks noChangeAspect="1"/>
              </p:cNvPicPr>
              <p:nvPr/>
            </p:nvPicPr>
            <p:blipFill>
              <a:blip r:embed="rId3"/>
              <a:srcRect/>
              <a:stretch>
                <a:fillRect/>
              </a:stretch>
            </p:blipFill>
            <p:spPr bwMode="auto">
              <a:xfrm>
                <a:off x="99892" y="27126"/>
                <a:ext cx="2566467" cy="1360158"/>
              </a:xfrm>
              <a:prstGeom prst="rect">
                <a:avLst/>
              </a:prstGeom>
              <a:noFill/>
              <a:ln w="9525">
                <a:noFill/>
                <a:miter lim="800000"/>
                <a:headEnd/>
                <a:tailEnd/>
              </a:ln>
            </p:spPr>
          </p:pic>
        </p:grpSp>
      </p:grpSp>
      <p:sp>
        <p:nvSpPr>
          <p:cNvPr id="11" name="1 Título"/>
          <p:cNvSpPr>
            <a:spLocks noGrp="1"/>
          </p:cNvSpPr>
          <p:nvPr>
            <p:ph type="ctrTitle"/>
          </p:nvPr>
        </p:nvSpPr>
        <p:spPr>
          <a:xfrm>
            <a:off x="1261800" y="3101053"/>
            <a:ext cx="7772400" cy="1470025"/>
          </a:xfrm>
        </p:spPr>
        <p:txBody>
          <a:bodyPr/>
          <a:lstStyle>
            <a:lvl1pPr algn="ctr">
              <a:defRPr>
                <a:solidFill>
                  <a:srgbClr val="333300"/>
                </a:solidFill>
              </a:defRPr>
            </a:lvl1pPr>
          </a:lstStyle>
          <a:p>
            <a:r>
              <a:rPr lang="es-ES" dirty="0" smtClean="0"/>
              <a:t>Haga clic para modificar el estilo de título del patrón</a:t>
            </a:r>
            <a:endParaRPr lang="es-ES" dirty="0"/>
          </a:p>
        </p:txBody>
      </p:sp>
      <p:sp>
        <p:nvSpPr>
          <p:cNvPr id="12" name="2 Subtítulo"/>
          <p:cNvSpPr>
            <a:spLocks noGrp="1"/>
          </p:cNvSpPr>
          <p:nvPr>
            <p:ph type="subTitle" idx="1"/>
          </p:nvPr>
        </p:nvSpPr>
        <p:spPr>
          <a:xfrm>
            <a:off x="1947600" y="4777628"/>
            <a:ext cx="6400800" cy="1752600"/>
          </a:xfrm>
          <a:prstGeom prst="rect">
            <a:avLst/>
          </a:prstGeo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smtClean="0"/>
              <a:t>Haga clic para modificar el estilo de subtítulo del patrón</a:t>
            </a:r>
            <a:endParaRPr lang="es-E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0"/>
          </p:nvPr>
        </p:nvSpPr>
        <p:spPr/>
        <p:txBody>
          <a:bodyPr/>
          <a:lstStyle>
            <a:lvl1pPr>
              <a:defRPr/>
            </a:lvl1pPr>
          </a:lstStyle>
          <a:p>
            <a:pPr>
              <a:defRPr/>
            </a:pPr>
            <a:fld id="{AC7A6804-815C-487B-A74E-B0E68BE5C036}" type="slidenum">
              <a:rPr lang="fr-FR"/>
              <a:pPr>
                <a:defRPr/>
              </a:pPr>
              <a:t>‹#›</a:t>
            </a:fld>
            <a:endParaRPr lang="fr-FR" dirty="0"/>
          </a:p>
        </p:txBody>
      </p:sp>
      <p:sp>
        <p:nvSpPr>
          <p:cNvPr id="5" name="1 Marcador de título"/>
          <p:cNvSpPr>
            <a:spLocks noGrp="1"/>
          </p:cNvSpPr>
          <p:nvPr>
            <p:ph type="title"/>
          </p:nvPr>
        </p:nvSpPr>
        <p:spPr bwMode="auto">
          <a:xfrm>
            <a:off x="457258" y="377445"/>
            <a:ext cx="65436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dirty="0" smtClean="0"/>
              <a:t>Haga clic para modificar el estilo de título del patrón</a:t>
            </a:r>
          </a:p>
        </p:txBody>
      </p:sp>
      <p:sp>
        <p:nvSpPr>
          <p:cNvPr id="7" name="2 Marcador de texto"/>
          <p:cNvSpPr>
            <a:spLocks noGrp="1"/>
          </p:cNvSpPr>
          <p:nvPr>
            <p:ph idx="1"/>
          </p:nvPr>
        </p:nvSpPr>
        <p:spPr>
          <a:xfrm>
            <a:off x="440398" y="1677455"/>
            <a:ext cx="7986712" cy="4752606"/>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4"/>
            <a:r>
              <a:rPr lang="es-ES" dirty="0" smtClean="0"/>
              <a:t>Cuarto nivel</a:t>
            </a:r>
          </a:p>
          <a:p>
            <a:pPr lvl="5"/>
            <a:r>
              <a:rPr lang="es-ES" dirty="0" smtClean="0"/>
              <a:t>Quinto nivel</a:t>
            </a:r>
            <a:endParaRPr lang="es-E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4" name="3 Marcador de contenido"/>
          <p:cNvSpPr>
            <a:spLocks noGrp="1"/>
          </p:cNvSpPr>
          <p:nvPr>
            <p:ph sz="half" idx="2"/>
          </p:nvPr>
        </p:nvSpPr>
        <p:spPr>
          <a:xfrm>
            <a:off x="4942380" y="1704442"/>
            <a:ext cx="4055315" cy="4762196"/>
          </a:xfrm>
          <a:prstGeom prst="rect">
            <a:avLst/>
          </a:prstGeom>
        </p:spPr>
        <p:txBody>
          <a:bodyPr/>
          <a:lstStyle>
            <a:lvl1pPr>
              <a:defRPr sz="2800"/>
            </a:lvl1pPr>
            <a:lvl2pPr>
              <a:defRPr sz="2400"/>
            </a:lvl2pPr>
            <a:lvl3pPr>
              <a:defRPr sz="2000"/>
            </a:lvl3pPr>
            <a:lvl4pPr>
              <a:defRPr sz="1800">
                <a:solidFill>
                  <a:srgbClr val="536A20"/>
                </a:solidFill>
              </a:defRPr>
            </a:lvl4pPr>
            <a:lvl5pPr>
              <a:defRPr sz="1800"/>
            </a:lvl5pPr>
            <a:lvl6pPr>
              <a:defRPr sz="1800"/>
            </a:lvl6pPr>
            <a:lvl7pPr>
              <a:defRPr sz="1800"/>
            </a:lvl7pPr>
            <a:lvl8pPr>
              <a:defRPr sz="1800"/>
            </a:lvl8pPr>
            <a:lvl9pPr>
              <a:defRPr sz="18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6" name="3 Marcador de contenido"/>
          <p:cNvSpPr>
            <a:spLocks noGrp="1"/>
          </p:cNvSpPr>
          <p:nvPr>
            <p:ph sz="half" idx="10"/>
          </p:nvPr>
        </p:nvSpPr>
        <p:spPr>
          <a:xfrm>
            <a:off x="461376" y="1688545"/>
            <a:ext cx="4417862" cy="4807353"/>
          </a:xfrm>
          <a:prstGeom prst="rect">
            <a:avLst/>
          </a:prstGeom>
        </p:spPr>
        <p:txBody>
          <a:bodyPr/>
          <a:lstStyle>
            <a:lvl1pPr>
              <a:defRPr sz="2800"/>
            </a:lvl1pPr>
            <a:lvl2pPr>
              <a:defRPr sz="2400"/>
            </a:lvl2pPr>
            <a:lvl3pPr>
              <a:defRPr sz="2000"/>
            </a:lvl3pPr>
            <a:lvl4pPr>
              <a:defRPr sz="1800">
                <a:solidFill>
                  <a:srgbClr val="536A20"/>
                </a:solidFill>
              </a:defRPr>
            </a:lvl4pPr>
            <a:lvl5pPr>
              <a:defRPr sz="1800"/>
            </a:lvl5pPr>
            <a:lvl6pPr>
              <a:defRPr sz="1800"/>
            </a:lvl6pPr>
            <a:lvl7pPr>
              <a:defRPr sz="1800"/>
            </a:lvl7pPr>
            <a:lvl8pPr>
              <a:defRPr sz="1800"/>
            </a:lvl8pPr>
            <a:lvl9pPr>
              <a:defRPr sz="18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5" name="Espace réservé du numéro de diapositive 5"/>
          <p:cNvSpPr>
            <a:spLocks noGrp="1"/>
          </p:cNvSpPr>
          <p:nvPr>
            <p:ph type="sldNum" sz="quarter" idx="11"/>
          </p:nvPr>
        </p:nvSpPr>
        <p:spPr/>
        <p:txBody>
          <a:bodyPr/>
          <a:lstStyle>
            <a:lvl1pPr>
              <a:defRPr/>
            </a:lvl1pPr>
          </a:lstStyle>
          <a:p>
            <a:pPr>
              <a:defRPr/>
            </a:pPr>
            <a:fld id="{A59553EF-4D79-413A-939C-9116B1AECDFD}" type="slidenum">
              <a:rPr lang="fr-FR"/>
              <a:pPr>
                <a:defRPr/>
              </a:pPr>
              <a:t>‹#›</a:t>
            </a:fld>
            <a:endParaRPr lang="fr-FR" dirty="0"/>
          </a:p>
        </p:txBody>
      </p:sp>
      <p:sp>
        <p:nvSpPr>
          <p:cNvPr id="7" name="1 Marcador de título"/>
          <p:cNvSpPr>
            <a:spLocks noGrp="1"/>
          </p:cNvSpPr>
          <p:nvPr>
            <p:ph type="title"/>
          </p:nvPr>
        </p:nvSpPr>
        <p:spPr bwMode="auto">
          <a:xfrm>
            <a:off x="457258" y="377445"/>
            <a:ext cx="65436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dirty="0" smtClean="0"/>
              <a:t>Haga clic para modificar el estilo de título del patrón</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Espace réservé du numéro de diapositive 5"/>
          <p:cNvSpPr>
            <a:spLocks noGrp="1"/>
          </p:cNvSpPr>
          <p:nvPr>
            <p:ph type="sldNum" sz="quarter" idx="10"/>
          </p:nvPr>
        </p:nvSpPr>
        <p:spPr/>
        <p:txBody>
          <a:bodyPr/>
          <a:lstStyle>
            <a:lvl1pPr>
              <a:defRPr/>
            </a:lvl1pPr>
          </a:lstStyle>
          <a:p>
            <a:pPr>
              <a:defRPr/>
            </a:pPr>
            <a:fld id="{CEBA89C7-5F28-49F6-B5EE-96F5D4E6BE0E}" type="slidenum">
              <a:rPr lang="fr-FR"/>
              <a:pPr>
                <a:defRPr/>
              </a:pPr>
              <a:t>‹#›</a:t>
            </a:fld>
            <a:endParaRPr lang="fr-FR"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Tree>
    <p:extLst>
      <p:ext uri="{BB962C8B-B14F-4D97-AF65-F5344CB8AC3E}">
        <p14:creationId xmlns:p14="http://schemas.microsoft.com/office/powerpoint/2010/main" val="23911772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79296" cy="1143000"/>
          </a:xfrm>
        </p:spPr>
        <p:txBody>
          <a:bodyPr>
            <a:noAutofit/>
          </a:bodyPr>
          <a:lstStyle>
            <a:lvl1pPr>
              <a:defRPr sz="4200">
                <a:solidFill>
                  <a:schemeClr val="bg1"/>
                </a:solidFill>
                <a:latin typeface="Corbel" pitchFamily="34" charset="0"/>
              </a:defRPr>
            </a:lvl1pPr>
            <a:extLst/>
          </a:lstStyle>
          <a:p>
            <a:r>
              <a:rPr lang="en-US" dirty="0" smtClean="0"/>
              <a:t>Click to edit Master title style</a:t>
            </a:r>
            <a:endParaRPr lang="en-US" dirty="0"/>
          </a:p>
        </p:txBody>
      </p:sp>
      <p:sp>
        <p:nvSpPr>
          <p:cNvPr id="3" name="Content Placeholder 2"/>
          <p:cNvSpPr>
            <a:spLocks noGrp="1"/>
          </p:cNvSpPr>
          <p:nvPr>
            <p:ph idx="1"/>
          </p:nvPr>
        </p:nvSpPr>
        <p:spPr>
          <a:xfrm>
            <a:off x="838200" y="1628800"/>
            <a:ext cx="8198296" cy="5112568"/>
          </a:xfrm>
          <a:effectLst>
            <a:outerShdw blurRad="50800" dist="12700" dir="8100000" algn="tr" rotWithShape="0">
              <a:prstClr val="black">
                <a:alpha val="20000"/>
              </a:prstClr>
            </a:outerShdw>
          </a:effectLst>
        </p:spPr>
        <p:txBody>
          <a:bodyPr/>
          <a:lstStyle>
            <a:lvl1pPr>
              <a:spcBef>
                <a:spcPts val="1800"/>
              </a:spcBef>
              <a:spcAft>
                <a:spcPts val="400"/>
              </a:spcAft>
              <a:buClrTx/>
              <a:buSzPct val="100000"/>
              <a:defRPr sz="3200" b="1" baseline="0">
                <a:solidFill>
                  <a:srgbClr val="555F6F"/>
                </a:solidFill>
                <a:latin typeface="Corbel" pitchFamily="34" charset="0"/>
              </a:defRPr>
            </a:lvl1pPr>
            <a:lvl2pPr>
              <a:buClrTx/>
              <a:buSzPct val="140000"/>
              <a:buFont typeface="Arial" pitchFamily="34" charset="0"/>
              <a:buChar char="•"/>
              <a:defRPr sz="2800" b="1" baseline="0">
                <a:solidFill>
                  <a:srgbClr val="6E8AB2"/>
                </a:solidFill>
                <a:latin typeface="Corbel" pitchFamily="34" charset="0"/>
              </a:defRPr>
            </a:lvl2pPr>
            <a:lvl3pPr>
              <a:spcBef>
                <a:spcPts val="0"/>
              </a:spcBef>
              <a:buClrTx/>
              <a:buSzPct val="130000"/>
              <a:buFont typeface="Arial" pitchFamily="34" charset="0"/>
              <a:buChar char="•"/>
              <a:defRPr sz="2800" b="1">
                <a:solidFill>
                  <a:srgbClr val="8EADD2"/>
                </a:solidFill>
                <a:latin typeface="Corbel" pitchFamily="34" charset="0"/>
              </a:defRPr>
            </a:lvl3pPr>
            <a:lvl4pPr>
              <a:spcBef>
                <a:spcPts val="0"/>
              </a:spcBef>
              <a:buClr>
                <a:schemeClr val="accent4">
                  <a:lumMod val="60000"/>
                  <a:lumOff val="40000"/>
                </a:schemeClr>
              </a:buClr>
              <a:buSzPct val="130000"/>
              <a:buFont typeface="Arial" pitchFamily="34" charset="0"/>
              <a:buChar char="•"/>
              <a:defRPr sz="2400" b="1">
                <a:solidFill>
                  <a:schemeClr val="accent4">
                    <a:lumMod val="60000"/>
                    <a:lumOff val="40000"/>
                  </a:schemeClr>
                </a:solidFill>
                <a:latin typeface="Corbel" pitchFamily="34" charset="0"/>
              </a:defRPr>
            </a:lvl4pPr>
            <a:lvl5pPr>
              <a:spcBef>
                <a:spcPts val="0"/>
              </a:spcBef>
              <a:buClr>
                <a:schemeClr val="accent4">
                  <a:lumMod val="40000"/>
                  <a:lumOff val="60000"/>
                </a:schemeClr>
              </a:buClr>
              <a:buSzPct val="100000"/>
              <a:buFont typeface="Arial" pitchFamily="34" charset="0"/>
              <a:buChar char="•"/>
              <a:defRPr sz="2400" b="1">
                <a:solidFill>
                  <a:schemeClr val="accent4">
                    <a:lumMod val="40000"/>
                    <a:lumOff val="60000"/>
                  </a:schemeClr>
                </a:solidFill>
                <a:latin typeface="Corbel" pitchFamily="34" charset="0"/>
              </a:defRPr>
            </a:lvl5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a:xfrm>
            <a:off x="8305800" y="6477000"/>
            <a:ext cx="762000" cy="304800"/>
          </a:xfrm>
        </p:spPr>
        <p:txBody>
          <a:bodyPr anchor="ctr"/>
          <a:lstStyle>
            <a:lvl1pPr>
              <a:defRPr sz="1400" b="1">
                <a:solidFill>
                  <a:srgbClr val="D9D9D9"/>
                </a:solidFill>
              </a:defRPr>
            </a:lvl1pPr>
          </a:lstStyle>
          <a:p>
            <a:pPr>
              <a:defRPr/>
            </a:pPr>
            <a:fld id="{87C11CBD-4835-4E1A-9484-7EE512812022}" type="slidenum">
              <a:rPr lang="en-US"/>
              <a:pPr>
                <a:defRPr/>
              </a:pPr>
              <a:t>‹#›</a:t>
            </a:fld>
            <a:endParaRPr lang="en-US" dirty="0"/>
          </a:p>
        </p:txBody>
      </p:sp>
    </p:spTree>
    <p:extLst>
      <p:ext uri="{BB962C8B-B14F-4D97-AF65-F5344CB8AC3E}">
        <p14:creationId xmlns:p14="http://schemas.microsoft.com/office/powerpoint/2010/main" val="417518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2 Imagen"/>
          <p:cNvPicPr>
            <a:picLocks noChangeAspect="1"/>
          </p:cNvPicPr>
          <p:nvPr userDrawn="1"/>
        </p:nvPicPr>
        <p:blipFill>
          <a:blip r:embed="rId8"/>
          <a:srcRect l="5882" t="1326" b="3183"/>
          <a:stretch>
            <a:fillRect/>
          </a:stretch>
        </p:blipFill>
        <p:spPr bwMode="auto">
          <a:xfrm>
            <a:off x="-323850" y="0"/>
            <a:ext cx="9467850" cy="6858000"/>
          </a:xfrm>
          <a:prstGeom prst="rect">
            <a:avLst/>
          </a:prstGeom>
          <a:noFill/>
          <a:ln w="9525">
            <a:noFill/>
            <a:miter lim="800000"/>
            <a:headEnd/>
            <a:tailEnd/>
          </a:ln>
        </p:spPr>
      </p:pic>
      <p:pic>
        <p:nvPicPr>
          <p:cNvPr id="1027" name="10 Imagen"/>
          <p:cNvPicPr>
            <a:picLocks noChangeAspect="1"/>
          </p:cNvPicPr>
          <p:nvPr userDrawn="1"/>
        </p:nvPicPr>
        <p:blipFill>
          <a:blip r:embed="rId9"/>
          <a:srcRect/>
          <a:stretch>
            <a:fillRect/>
          </a:stretch>
        </p:blipFill>
        <p:spPr bwMode="auto">
          <a:xfrm>
            <a:off x="7221538" y="114300"/>
            <a:ext cx="1800225" cy="954088"/>
          </a:xfrm>
          <a:prstGeom prst="rect">
            <a:avLst/>
          </a:prstGeom>
          <a:noFill/>
          <a:ln w="9525">
            <a:noFill/>
            <a:miter lim="800000"/>
            <a:headEnd/>
            <a:tailEnd/>
          </a:ln>
        </p:spPr>
      </p:pic>
      <p:sp>
        <p:nvSpPr>
          <p:cNvPr id="1028" name="1 Marcador de título"/>
          <p:cNvSpPr>
            <a:spLocks noGrp="1"/>
          </p:cNvSpPr>
          <p:nvPr>
            <p:ph type="title"/>
          </p:nvPr>
        </p:nvSpPr>
        <p:spPr bwMode="auto">
          <a:xfrm>
            <a:off x="457258" y="377445"/>
            <a:ext cx="65436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dirty="0" smtClean="0"/>
              <a:t>Haga clic para modificar el estilo de título del patrón</a:t>
            </a:r>
          </a:p>
        </p:txBody>
      </p:sp>
      <p:sp>
        <p:nvSpPr>
          <p:cNvPr id="15" name="2 Marcador de texto"/>
          <p:cNvSpPr>
            <a:spLocks noGrp="1"/>
          </p:cNvSpPr>
          <p:nvPr>
            <p:ph type="body" idx="1"/>
          </p:nvPr>
        </p:nvSpPr>
        <p:spPr>
          <a:xfrm>
            <a:off x="440398" y="1677455"/>
            <a:ext cx="7986712" cy="4752606"/>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4"/>
            <a:r>
              <a:rPr lang="es-ES" dirty="0" smtClean="0"/>
              <a:t>Cuarto nivel</a:t>
            </a:r>
          </a:p>
          <a:p>
            <a:pPr lvl="5"/>
            <a:r>
              <a:rPr lang="es-ES" dirty="0" smtClean="0"/>
              <a:t>Quinto nivel</a:t>
            </a:r>
            <a:endParaRPr lang="es-ES" dirty="0"/>
          </a:p>
        </p:txBody>
      </p:sp>
      <p:sp>
        <p:nvSpPr>
          <p:cNvPr id="16" name="Espace réservé du numéro de diapositive 5"/>
          <p:cNvSpPr>
            <a:spLocks noGrp="1"/>
          </p:cNvSpPr>
          <p:nvPr>
            <p:ph type="sldNum" sz="quarter" idx="4"/>
          </p:nvPr>
        </p:nvSpPr>
        <p:spPr>
          <a:xfrm>
            <a:off x="8474075" y="6435725"/>
            <a:ext cx="608013" cy="365125"/>
          </a:xfrm>
          <a:prstGeom prst="rect">
            <a:avLst/>
          </a:prstGeom>
        </p:spPr>
        <p:txBody>
          <a:bodyPr/>
          <a:lstStyle>
            <a:lvl1pPr algn="ctr" fontAlgn="auto">
              <a:spcBef>
                <a:spcPts val="0"/>
              </a:spcBef>
              <a:spcAft>
                <a:spcPts val="0"/>
              </a:spcAft>
              <a:defRPr smtClean="0">
                <a:solidFill>
                  <a:schemeClr val="accent3">
                    <a:lumMod val="50000"/>
                  </a:schemeClr>
                </a:solidFill>
                <a:latin typeface="+mn-lt"/>
              </a:defRPr>
            </a:lvl1pPr>
          </a:lstStyle>
          <a:p>
            <a:pPr>
              <a:defRPr/>
            </a:pPr>
            <a:fld id="{9A2A72AC-8790-45FA-84AA-52ECB4D4FDE8}" type="slidenum">
              <a:rPr lang="fr-FR"/>
              <a:pPr>
                <a:defRPr/>
              </a:pPr>
              <a:t>‹#›</a:t>
            </a:fld>
            <a:endParaRPr lang="fr-FR" dirty="0"/>
          </a:p>
        </p:txBody>
      </p:sp>
      <p:sp>
        <p:nvSpPr>
          <p:cNvPr id="2" name="TextBox 1"/>
          <p:cNvSpPr txBox="1"/>
          <p:nvPr userDrawn="1"/>
        </p:nvSpPr>
        <p:spPr>
          <a:xfrm>
            <a:off x="1141172" y="6538600"/>
            <a:ext cx="7285938" cy="276999"/>
          </a:xfrm>
          <a:prstGeom prst="rect">
            <a:avLst/>
          </a:prstGeom>
          <a:noFill/>
        </p:spPr>
        <p:txBody>
          <a:bodyPr wrap="square" rtlCol="0">
            <a:spAutoFit/>
          </a:bodyPr>
          <a:lstStyle/>
          <a:p>
            <a:r>
              <a:rPr lang="en-US" sz="1200" dirty="0" smtClean="0">
                <a:solidFill>
                  <a:srgbClr val="536A20"/>
                </a:solidFill>
              </a:rPr>
              <a:t>3</a:t>
            </a:r>
            <a:r>
              <a:rPr lang="en-US" sz="1200" baseline="30000" dirty="0" smtClean="0">
                <a:solidFill>
                  <a:srgbClr val="536A20"/>
                </a:solidFill>
              </a:rPr>
              <a:t>rd</a:t>
            </a:r>
            <a:r>
              <a:rPr lang="en-US" sz="1200" dirty="0" smtClean="0">
                <a:solidFill>
                  <a:srgbClr val="536A20"/>
                </a:solidFill>
              </a:rPr>
              <a:t> ACM Symposium on Engineering Interactive Computing Systems EICS'2011 (Pisa, June 13-16, 2011)</a:t>
            </a:r>
            <a:endParaRPr lang="fr-BE" sz="1200" dirty="0">
              <a:solidFill>
                <a:srgbClr val="536A20"/>
              </a:solidFill>
            </a:endParaRPr>
          </a:p>
        </p:txBody>
      </p:sp>
    </p:spTree>
  </p:cSld>
  <p:clrMap bg1="lt1" tx1="dk1" bg2="lt2" tx2="dk2" accent1="accent1" accent2="accent2" accent3="accent3" accent4="accent4" accent5="accent5" accent6="accent6" hlink="hlink" folHlink="folHlink"/>
  <p:sldLayoutIdLst>
    <p:sldLayoutId id="2147483680" r:id="rId1"/>
    <p:sldLayoutId id="2147483679" r:id="rId2"/>
    <p:sldLayoutId id="2147483678" r:id="rId3"/>
    <p:sldLayoutId id="2147483677" r:id="rId4"/>
    <p:sldLayoutId id="2147483682" r:id="rId5"/>
    <p:sldLayoutId id="2147483683" r:id="rId6"/>
  </p:sldLayoutIdLst>
  <p:timing>
    <p:tnLst>
      <p:par>
        <p:cTn id="1" dur="indefinite" restart="never" nodeType="tmRoot"/>
      </p:par>
    </p:tnLst>
  </p:timing>
  <p:hf sldNum="0" hdr="0" dt="0"/>
  <p:txStyles>
    <p:titleStyle>
      <a:lvl1pPr algn="l" rtl="0" fontAlgn="base">
        <a:spcBef>
          <a:spcPct val="0"/>
        </a:spcBef>
        <a:spcAft>
          <a:spcPct val="0"/>
        </a:spcAft>
        <a:defRPr lang="es-ES" sz="4400" kern="1200" dirty="0">
          <a:solidFill>
            <a:srgbClr val="536A20"/>
          </a:solidFill>
          <a:latin typeface="+mj-lt"/>
          <a:ea typeface="+mj-ea"/>
          <a:cs typeface="+mj-cs"/>
        </a:defRPr>
      </a:lvl1pPr>
      <a:lvl2pPr algn="l" rtl="0" fontAlgn="base">
        <a:spcBef>
          <a:spcPct val="0"/>
        </a:spcBef>
        <a:spcAft>
          <a:spcPct val="0"/>
        </a:spcAft>
        <a:defRPr sz="4400">
          <a:solidFill>
            <a:srgbClr val="536A20"/>
          </a:solidFill>
          <a:latin typeface="Calibri" pitchFamily="34" charset="0"/>
        </a:defRPr>
      </a:lvl2pPr>
      <a:lvl3pPr algn="l" rtl="0" fontAlgn="base">
        <a:spcBef>
          <a:spcPct val="0"/>
        </a:spcBef>
        <a:spcAft>
          <a:spcPct val="0"/>
        </a:spcAft>
        <a:defRPr sz="4400">
          <a:solidFill>
            <a:srgbClr val="536A20"/>
          </a:solidFill>
          <a:latin typeface="Calibri" pitchFamily="34" charset="0"/>
        </a:defRPr>
      </a:lvl3pPr>
      <a:lvl4pPr algn="l" rtl="0" fontAlgn="base">
        <a:spcBef>
          <a:spcPct val="0"/>
        </a:spcBef>
        <a:spcAft>
          <a:spcPct val="0"/>
        </a:spcAft>
        <a:defRPr sz="4400">
          <a:solidFill>
            <a:srgbClr val="536A20"/>
          </a:solidFill>
          <a:latin typeface="Calibri" pitchFamily="34" charset="0"/>
        </a:defRPr>
      </a:lvl4pPr>
      <a:lvl5pPr algn="l" rtl="0" fontAlgn="base">
        <a:spcBef>
          <a:spcPct val="0"/>
        </a:spcBef>
        <a:spcAft>
          <a:spcPct val="0"/>
        </a:spcAft>
        <a:defRPr sz="4400">
          <a:solidFill>
            <a:srgbClr val="536A20"/>
          </a:solidFill>
          <a:latin typeface="Calibri" pitchFamily="34" charset="0"/>
        </a:defRPr>
      </a:lvl5pPr>
      <a:lvl6pPr marL="457200" algn="l" rtl="0" fontAlgn="base">
        <a:spcBef>
          <a:spcPct val="0"/>
        </a:spcBef>
        <a:spcAft>
          <a:spcPct val="0"/>
        </a:spcAft>
        <a:defRPr sz="4400">
          <a:solidFill>
            <a:srgbClr val="536A20"/>
          </a:solidFill>
          <a:latin typeface="Calibri" pitchFamily="34" charset="0"/>
        </a:defRPr>
      </a:lvl6pPr>
      <a:lvl7pPr marL="914400" algn="l" rtl="0" fontAlgn="base">
        <a:spcBef>
          <a:spcPct val="0"/>
        </a:spcBef>
        <a:spcAft>
          <a:spcPct val="0"/>
        </a:spcAft>
        <a:defRPr sz="4400">
          <a:solidFill>
            <a:srgbClr val="536A20"/>
          </a:solidFill>
          <a:latin typeface="Calibri" pitchFamily="34" charset="0"/>
        </a:defRPr>
      </a:lvl7pPr>
      <a:lvl8pPr marL="1371600" algn="l" rtl="0" fontAlgn="base">
        <a:spcBef>
          <a:spcPct val="0"/>
        </a:spcBef>
        <a:spcAft>
          <a:spcPct val="0"/>
        </a:spcAft>
        <a:defRPr sz="4400">
          <a:solidFill>
            <a:srgbClr val="536A20"/>
          </a:solidFill>
          <a:latin typeface="Calibri" pitchFamily="34" charset="0"/>
        </a:defRPr>
      </a:lvl8pPr>
      <a:lvl9pPr marL="1828800" algn="l" rtl="0" fontAlgn="base">
        <a:spcBef>
          <a:spcPct val="0"/>
        </a:spcBef>
        <a:spcAft>
          <a:spcPct val="0"/>
        </a:spcAft>
        <a:defRPr sz="4400">
          <a:solidFill>
            <a:srgbClr val="536A20"/>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rgbClr val="536A20"/>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rgbClr val="536A20"/>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536A20"/>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536A2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rgbClr val="536A20"/>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ean.Vanderdonckt@uclouvain.b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file:///D:\Documents\Conf&#233;rences\EICS2011\Dessart\Presentation\pivot.wm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file:///C:\Users\elm\Documents\Research\External\timedistort\chi2011\slides\scatter-car.mov.WMV"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avi"/><Relationship Id="rId7"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video" Target="../media/media3.avi"/><Relationship Id="rId5" Type="http://schemas.microsoft.com/office/2007/relationships/media" Target="../media/media3.avi"/><Relationship Id="rId10" Type="http://schemas.openxmlformats.org/officeDocument/2006/relationships/image" Target="../media/image23.png"/><Relationship Id="rId4" Type="http://schemas.openxmlformats.org/officeDocument/2006/relationships/video" Target="../media/media2.avi"/><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isys.ucl.ac.be/bchi" TargetMode="Externa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www.usixml.or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1 Título"/>
          <p:cNvSpPr>
            <a:spLocks noGrp="1"/>
          </p:cNvSpPr>
          <p:nvPr>
            <p:ph type="ctrTitle"/>
          </p:nvPr>
        </p:nvSpPr>
        <p:spPr>
          <a:xfrm>
            <a:off x="424282" y="2670048"/>
            <a:ext cx="8610181" cy="1900365"/>
          </a:xfrm>
        </p:spPr>
        <p:txBody>
          <a:bodyPr/>
          <a:lstStyle/>
          <a:p>
            <a:r>
              <a:rPr lang="en-US" dirty="0" smtClean="0"/>
              <a:t>Showing User Interface Adaptivity by Animated Transitions</a:t>
            </a:r>
            <a:endParaRPr dirty="0" smtClean="0"/>
          </a:p>
        </p:txBody>
      </p:sp>
      <p:sp>
        <p:nvSpPr>
          <p:cNvPr id="3" name="2 Subtítulo"/>
          <p:cNvSpPr>
            <a:spLocks noGrp="1"/>
          </p:cNvSpPr>
          <p:nvPr>
            <p:ph type="subTitle" idx="1"/>
          </p:nvPr>
        </p:nvSpPr>
        <p:spPr>
          <a:xfrm>
            <a:off x="438912" y="4778375"/>
            <a:ext cx="8463686" cy="1752600"/>
          </a:xfrm>
        </p:spPr>
        <p:txBody>
          <a:bodyPr wrap="square" numCol="1" anchor="t" anchorCtr="0" compatLnSpc="1">
            <a:prstTxWarp prst="textNoShape">
              <a:avLst/>
            </a:prstTxWarp>
            <a:normAutofit fontScale="77500" lnSpcReduction="20000"/>
          </a:bodyPr>
          <a:lstStyle/>
          <a:p>
            <a:r>
              <a:rPr lang="es-ES" dirty="0" smtClean="0">
                <a:solidFill>
                  <a:srgbClr val="404040"/>
                </a:solidFill>
              </a:rPr>
              <a:t>Charles-Eric Dessart, Vivian </a:t>
            </a:r>
            <a:r>
              <a:rPr lang="es-ES" dirty="0" smtClean="0">
                <a:solidFill>
                  <a:srgbClr val="404040"/>
                </a:solidFill>
              </a:rPr>
              <a:t>Genaro Motti</a:t>
            </a:r>
            <a:r>
              <a:rPr lang="es-ES" dirty="0" smtClean="0">
                <a:solidFill>
                  <a:srgbClr val="404040"/>
                </a:solidFill>
              </a:rPr>
              <a:t>, Jean Vanderdonckt</a:t>
            </a:r>
          </a:p>
          <a:p>
            <a:r>
              <a:rPr lang="es-ES" sz="2600" dirty="0" err="1" smtClean="0">
                <a:solidFill>
                  <a:srgbClr val="404040"/>
                </a:solidFill>
              </a:rPr>
              <a:t>Louvain</a:t>
            </a:r>
            <a:r>
              <a:rPr lang="es-ES" sz="2600" dirty="0" smtClean="0">
                <a:solidFill>
                  <a:srgbClr val="404040"/>
                </a:solidFill>
              </a:rPr>
              <a:t> </a:t>
            </a:r>
            <a:r>
              <a:rPr lang="es-ES" sz="2600" dirty="0" err="1" smtClean="0">
                <a:solidFill>
                  <a:srgbClr val="404040"/>
                </a:solidFill>
              </a:rPr>
              <a:t>Interaction</a:t>
            </a:r>
            <a:r>
              <a:rPr lang="es-ES" sz="2600" dirty="0" smtClean="0">
                <a:solidFill>
                  <a:srgbClr val="404040"/>
                </a:solidFill>
              </a:rPr>
              <a:t> </a:t>
            </a:r>
            <a:r>
              <a:rPr lang="es-ES" sz="2600" dirty="0" err="1" smtClean="0">
                <a:solidFill>
                  <a:srgbClr val="404040"/>
                </a:solidFill>
              </a:rPr>
              <a:t>Lab</a:t>
            </a:r>
            <a:endParaRPr lang="es-ES" sz="2600" dirty="0" smtClean="0">
              <a:solidFill>
                <a:srgbClr val="404040"/>
              </a:solidFill>
            </a:endParaRPr>
          </a:p>
          <a:p>
            <a:r>
              <a:rPr lang="es-ES" sz="2600" dirty="0" err="1" smtClean="0">
                <a:solidFill>
                  <a:srgbClr val="404040"/>
                </a:solidFill>
              </a:rPr>
              <a:t>Université</a:t>
            </a:r>
            <a:r>
              <a:rPr lang="es-ES" sz="2600" dirty="0" smtClean="0">
                <a:solidFill>
                  <a:srgbClr val="404040"/>
                </a:solidFill>
              </a:rPr>
              <a:t> </a:t>
            </a:r>
            <a:r>
              <a:rPr lang="es-ES" sz="2600" dirty="0" err="1" smtClean="0">
                <a:solidFill>
                  <a:srgbClr val="404040"/>
                </a:solidFill>
              </a:rPr>
              <a:t>catholique</a:t>
            </a:r>
            <a:r>
              <a:rPr lang="es-ES" sz="2600" dirty="0" smtClean="0">
                <a:solidFill>
                  <a:srgbClr val="404040"/>
                </a:solidFill>
              </a:rPr>
              <a:t> de </a:t>
            </a:r>
            <a:r>
              <a:rPr lang="es-ES" sz="2600" dirty="0" err="1" smtClean="0">
                <a:solidFill>
                  <a:srgbClr val="404040"/>
                </a:solidFill>
              </a:rPr>
              <a:t>Louvain</a:t>
            </a:r>
            <a:endParaRPr lang="es-ES" sz="2600" dirty="0" smtClean="0">
              <a:solidFill>
                <a:srgbClr val="404040"/>
              </a:solidFill>
            </a:endParaRPr>
          </a:p>
          <a:p>
            <a:r>
              <a:rPr lang="es-ES" sz="2600" dirty="0" smtClean="0">
                <a:solidFill>
                  <a:srgbClr val="404040"/>
                </a:solidFill>
                <a:hlinkClick r:id="rId2"/>
              </a:rPr>
              <a:t>www.lilab.be</a:t>
            </a:r>
            <a:br>
              <a:rPr lang="es-ES" sz="2600" dirty="0" smtClean="0">
                <a:solidFill>
                  <a:srgbClr val="404040"/>
                </a:solidFill>
                <a:hlinkClick r:id="rId2"/>
              </a:rPr>
            </a:br>
            <a:r>
              <a:rPr lang="es-ES" sz="2600" dirty="0" smtClean="0">
                <a:solidFill>
                  <a:srgbClr val="404040"/>
                </a:solidFill>
                <a:hlinkClick r:id="rId2"/>
              </a:rPr>
              <a:t>{</a:t>
            </a:r>
            <a:r>
              <a:rPr lang="es-ES" sz="2600" dirty="0" err="1" smtClean="0">
                <a:solidFill>
                  <a:srgbClr val="404040"/>
                </a:solidFill>
                <a:hlinkClick r:id="rId2"/>
              </a:rPr>
              <a:t>Vivian.GenaroMotti</a:t>
            </a:r>
            <a:r>
              <a:rPr lang="es-ES" sz="2600" dirty="0" smtClean="0">
                <a:solidFill>
                  <a:srgbClr val="404040"/>
                </a:solidFill>
                <a:hlinkClick r:id="rId2"/>
              </a:rPr>
              <a:t>, </a:t>
            </a:r>
            <a:r>
              <a:rPr lang="es-ES" sz="2600" dirty="0" err="1" smtClean="0">
                <a:solidFill>
                  <a:srgbClr val="404040"/>
                </a:solidFill>
                <a:hlinkClick r:id="rId2"/>
              </a:rPr>
              <a:t>Jean.Vanderdonckt</a:t>
            </a:r>
            <a:r>
              <a:rPr lang="es-ES" sz="2600" dirty="0" smtClean="0">
                <a:solidFill>
                  <a:srgbClr val="404040"/>
                </a:solidFill>
                <a:hlinkClick r:id="rId2"/>
              </a:rPr>
              <a:t>}@uclouvain.be</a:t>
            </a:r>
            <a:endParaRPr lang="es-ES" sz="2600" dirty="0" smtClean="0">
              <a:solidFill>
                <a:srgbClr val="404040"/>
              </a:solidFill>
            </a:endParaRPr>
          </a:p>
          <a:p>
            <a:endParaRPr lang="es-ES" sz="2600" dirty="0" smtClean="0">
              <a:solidFill>
                <a:srgbClr val="40404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vot.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657986" y="2230316"/>
            <a:ext cx="5642583" cy="423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09"/>
          <p:cNvSpPr>
            <a:spLocks noChangeArrowheads="1"/>
          </p:cNvSpPr>
          <p:nvPr/>
        </p:nvSpPr>
        <p:spPr bwMode="auto">
          <a:xfrm>
            <a:off x="6315883" y="6323013"/>
            <a:ext cx="2768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a:t>[www.silverlight.net/learn/pivotviewer</a:t>
            </a:r>
            <a:r>
              <a:rPr lang="fr-FR" sz="1200" dirty="0" smtClean="0"/>
              <a:t>/</a:t>
            </a:r>
            <a:r>
              <a:rPr lang="fr-FR" sz="1200" dirty="0" smtClean="0"/>
              <a:t>]</a:t>
            </a:r>
            <a:endParaRPr lang="fr-FR" sz="1200" dirty="0"/>
          </a:p>
        </p:txBody>
      </p:sp>
      <p:sp>
        <p:nvSpPr>
          <p:cNvPr id="12" name="Title 11"/>
          <p:cNvSpPr>
            <a:spLocks noGrp="1"/>
          </p:cNvSpPr>
          <p:nvPr>
            <p:ph type="title"/>
          </p:nvPr>
        </p:nvSpPr>
        <p:spPr/>
        <p:txBody>
          <a:bodyPr/>
          <a:lstStyle/>
          <a:p>
            <a:r>
              <a:rPr lang="fr-BE" dirty="0" err="1" smtClean="0"/>
              <a:t>Related</a:t>
            </a:r>
            <a:r>
              <a:rPr lang="fr-BE" dirty="0" smtClean="0"/>
              <a:t> </a:t>
            </a:r>
            <a:r>
              <a:rPr lang="fr-BE" dirty="0" err="1" smtClean="0"/>
              <a:t>Work</a:t>
            </a:r>
            <a:endParaRPr lang="fr-BE" dirty="0"/>
          </a:p>
        </p:txBody>
      </p:sp>
      <p:sp>
        <p:nvSpPr>
          <p:cNvPr id="13" name="Content Placeholder 12"/>
          <p:cNvSpPr>
            <a:spLocks noGrp="1"/>
          </p:cNvSpPr>
          <p:nvPr>
            <p:ph idx="1"/>
          </p:nvPr>
        </p:nvSpPr>
        <p:spPr/>
        <p:txBody>
          <a:bodyPr/>
          <a:lstStyle/>
          <a:p>
            <a:r>
              <a:rPr lang="fr-BE" dirty="0" err="1" smtClean="0"/>
              <a:t>PivotViewer</a:t>
            </a:r>
            <a:endParaRPr lang="fr-BE" dirty="0"/>
          </a:p>
        </p:txBody>
      </p:sp>
    </p:spTree>
    <p:extLst>
      <p:ext uri="{BB962C8B-B14F-4D97-AF65-F5344CB8AC3E}">
        <p14:creationId xmlns:p14="http://schemas.microsoft.com/office/powerpoint/2010/main" val="2090618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2)">
                                      <p:cBhvr>
                                        <p:cTn id="6" dur="5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 presetClass="mediacall" presetSubtype="0" fill="hold" nodeType="clickEffect">
                                  <p:stCondLst>
                                    <p:cond delay="0"/>
                                  </p:stCondLst>
                                  <p:childTnLst>
                                    <p:cmd type="call" cmd="stop">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atter-car.mov.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601776" y="1618666"/>
            <a:ext cx="5783325" cy="470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09"/>
          <p:cNvSpPr>
            <a:spLocks noChangeArrowheads="1"/>
          </p:cNvSpPr>
          <p:nvPr/>
        </p:nvSpPr>
        <p:spPr bwMode="auto">
          <a:xfrm>
            <a:off x="6315883" y="6323013"/>
            <a:ext cx="16546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smtClean="0"/>
              <a:t>[</a:t>
            </a:r>
            <a:r>
              <a:rPr lang="fr-FR" sz="1200" dirty="0" err="1" smtClean="0"/>
              <a:t>Elmqvist</a:t>
            </a:r>
            <a:r>
              <a:rPr lang="fr-FR" sz="1200" dirty="0" smtClean="0"/>
              <a:t> </a:t>
            </a:r>
            <a:r>
              <a:rPr lang="fr-FR" sz="1200" i="1" dirty="0" smtClean="0"/>
              <a:t>et al</a:t>
            </a:r>
            <a:r>
              <a:rPr lang="fr-FR" sz="1200" dirty="0" smtClean="0"/>
              <a:t>., 2008</a:t>
            </a:r>
            <a:r>
              <a:rPr lang="fr-FR" sz="1200" dirty="0" smtClean="0"/>
              <a:t>]</a:t>
            </a:r>
            <a:endParaRPr lang="fr-FR" sz="1200" dirty="0"/>
          </a:p>
        </p:txBody>
      </p:sp>
      <p:sp>
        <p:nvSpPr>
          <p:cNvPr id="8" name="Title 7"/>
          <p:cNvSpPr>
            <a:spLocks noGrp="1"/>
          </p:cNvSpPr>
          <p:nvPr>
            <p:ph type="title"/>
          </p:nvPr>
        </p:nvSpPr>
        <p:spPr/>
        <p:txBody>
          <a:bodyPr/>
          <a:lstStyle/>
          <a:p>
            <a:r>
              <a:rPr lang="fr-BE" dirty="0" err="1" smtClean="0"/>
              <a:t>Related</a:t>
            </a:r>
            <a:r>
              <a:rPr lang="fr-BE" dirty="0" smtClean="0"/>
              <a:t> </a:t>
            </a:r>
            <a:r>
              <a:rPr lang="fr-BE" dirty="0" err="1" smtClean="0"/>
              <a:t>Work</a:t>
            </a:r>
            <a:endParaRPr lang="fr-BE" dirty="0"/>
          </a:p>
        </p:txBody>
      </p:sp>
    </p:spTree>
    <p:extLst>
      <p:ext uri="{BB962C8B-B14F-4D97-AF65-F5344CB8AC3E}">
        <p14:creationId xmlns:p14="http://schemas.microsoft.com/office/powerpoint/2010/main" val="3070896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7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 presetClass="mediacall" presetSubtype="0" fill="hold" nodeType="clickEffect">
                                  <p:stCondLst>
                                    <p:cond delay="0"/>
                                  </p:stCondLst>
                                  <p:childTnLst>
                                    <p:cmd type="call" cmd="stop">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Related</a:t>
            </a:r>
            <a:r>
              <a:rPr lang="fr-BE" dirty="0" smtClean="0"/>
              <a:t> </a:t>
            </a:r>
            <a:r>
              <a:rPr lang="fr-BE" dirty="0" err="1" smtClean="0"/>
              <a:t>Work</a:t>
            </a:r>
            <a:endParaRPr lang="fr-BE" dirty="0"/>
          </a:p>
        </p:txBody>
      </p:sp>
      <p:sp>
        <p:nvSpPr>
          <p:cNvPr id="3" name="Content Placeholder 2"/>
          <p:cNvSpPr>
            <a:spLocks noGrp="1"/>
          </p:cNvSpPr>
          <p:nvPr>
            <p:ph idx="1"/>
          </p:nvPr>
        </p:nvSpPr>
        <p:spPr/>
        <p:txBody>
          <a:bodyPr/>
          <a:lstStyle/>
          <a:p>
            <a:r>
              <a:rPr lang="fr-BE" dirty="0" err="1" smtClean="0"/>
              <a:t>Mnemonic</a:t>
            </a:r>
            <a:r>
              <a:rPr lang="fr-BE" dirty="0" smtClean="0"/>
              <a:t> </a:t>
            </a:r>
            <a:r>
              <a:rPr lang="fr-BE" dirty="0" err="1" smtClean="0"/>
              <a:t>rendering</a:t>
            </a:r>
            <a:endParaRPr lang="fr-BE" dirty="0"/>
          </a:p>
        </p:txBody>
      </p:sp>
      <p:sp>
        <p:nvSpPr>
          <p:cNvPr id="4" name="Rectangle 309"/>
          <p:cNvSpPr>
            <a:spLocks noChangeArrowheads="1"/>
          </p:cNvSpPr>
          <p:nvPr/>
        </p:nvSpPr>
        <p:spPr bwMode="auto">
          <a:xfrm>
            <a:off x="5489288" y="6323013"/>
            <a:ext cx="32367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a:t>[</a:t>
            </a:r>
            <a:r>
              <a:rPr lang="fr-FR" sz="1200" dirty="0" err="1"/>
              <a:t>Bezerianos</a:t>
            </a:r>
            <a:r>
              <a:rPr lang="fr-FR" sz="1200" dirty="0"/>
              <a:t>, </a:t>
            </a:r>
            <a:r>
              <a:rPr lang="fr-FR" sz="1200" dirty="0" err="1" smtClean="0"/>
              <a:t>Dragicevic</a:t>
            </a:r>
            <a:r>
              <a:rPr lang="fr-FR" sz="1200" dirty="0"/>
              <a:t>, </a:t>
            </a:r>
            <a:r>
              <a:rPr lang="fr-FR" sz="1200" dirty="0" err="1" smtClean="0"/>
              <a:t>Balakrishnan</a:t>
            </a:r>
            <a:r>
              <a:rPr lang="fr-FR" sz="1200" dirty="0"/>
              <a:t>, </a:t>
            </a:r>
            <a:r>
              <a:rPr lang="fr-FR" sz="1200" dirty="0" smtClean="0"/>
              <a:t>2008</a:t>
            </a:r>
            <a:r>
              <a:rPr lang="fr-FR" sz="1200" dirty="0" smtClean="0"/>
              <a:t>]</a:t>
            </a:r>
            <a:endParaRPr lang="fr-FR"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123" y="2304072"/>
            <a:ext cx="5334483" cy="401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7051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smtClean="0"/>
              <a:t>Spatial Aspects</a:t>
            </a:r>
            <a:br>
              <a:rPr lang="en-US" dirty="0" smtClean="0"/>
            </a:br>
            <a:endParaRPr lang="en-US" sz="800" dirty="0" smtClean="0"/>
          </a:p>
        </p:txBody>
      </p:sp>
      <p:pic>
        <p:nvPicPr>
          <p:cNvPr id="16389" name="Picture 4" descr="h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071813"/>
            <a:ext cx="774065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371975" y="3324225"/>
            <a:ext cx="406400" cy="523875"/>
          </a:xfrm>
          <a:prstGeom prst="rect">
            <a:avLst/>
          </a:prstGeom>
          <a:noFill/>
        </p:spPr>
        <p:txBody>
          <a:bodyPr wrap="none">
            <a:spAutoFit/>
          </a:bodyPr>
          <a:lstStyle/>
          <a:p>
            <a:pPr>
              <a:defRPr/>
            </a:pPr>
            <a:r>
              <a:rPr lang="en-US" sz="2800" b="1" dirty="0">
                <a:solidFill>
                  <a:schemeClr val="accent5">
                    <a:lumMod val="75000"/>
                  </a:schemeClr>
                </a:solidFill>
                <a:latin typeface="+mj-lt"/>
              </a:rPr>
              <a:t>?</a:t>
            </a:r>
            <a:endParaRPr lang="fr-FR" sz="2800" b="1" dirty="0">
              <a:solidFill>
                <a:schemeClr val="accent5">
                  <a:lumMod val="75000"/>
                </a:schemeClr>
              </a:solidFill>
              <a:latin typeface="+mj-lt"/>
            </a:endParaRPr>
          </a:p>
        </p:txBody>
      </p:sp>
      <p:sp>
        <p:nvSpPr>
          <p:cNvPr id="14" name="TextBox 13"/>
          <p:cNvSpPr txBox="1"/>
          <p:nvPr/>
        </p:nvSpPr>
        <p:spPr>
          <a:xfrm>
            <a:off x="4381500" y="4286250"/>
            <a:ext cx="406400" cy="523875"/>
          </a:xfrm>
          <a:prstGeom prst="rect">
            <a:avLst/>
          </a:prstGeom>
          <a:noFill/>
        </p:spPr>
        <p:txBody>
          <a:bodyPr wrap="none">
            <a:spAutoFit/>
          </a:bodyPr>
          <a:lstStyle/>
          <a:p>
            <a:pPr>
              <a:defRPr/>
            </a:pPr>
            <a:r>
              <a:rPr lang="en-US" sz="2800" b="1" dirty="0">
                <a:solidFill>
                  <a:schemeClr val="accent5">
                    <a:lumMod val="75000"/>
                  </a:schemeClr>
                </a:solidFill>
                <a:latin typeface="+mj-lt"/>
              </a:rPr>
              <a:t>?</a:t>
            </a:r>
            <a:endParaRPr lang="fr-FR" sz="2800" b="1" dirty="0">
              <a:solidFill>
                <a:schemeClr val="accent5">
                  <a:lumMod val="75000"/>
                </a:schemeClr>
              </a:solidFill>
              <a:latin typeface="+mj-lt"/>
            </a:endParaRPr>
          </a:p>
        </p:txBody>
      </p:sp>
      <p:grpSp>
        <p:nvGrpSpPr>
          <p:cNvPr id="5" name="Group 8"/>
          <p:cNvGrpSpPr>
            <a:grpSpLocks/>
          </p:cNvGrpSpPr>
          <p:nvPr/>
        </p:nvGrpSpPr>
        <p:grpSpPr bwMode="auto">
          <a:xfrm>
            <a:off x="1787525" y="2990850"/>
            <a:ext cx="5616575" cy="2232025"/>
            <a:chOff x="1835696" y="3212976"/>
            <a:chExt cx="5616624" cy="2232248"/>
          </a:xfrm>
        </p:grpSpPr>
        <p:sp>
          <p:nvSpPr>
            <p:cNvPr id="6" name="Rectangle 5"/>
            <p:cNvSpPr/>
            <p:nvPr/>
          </p:nvSpPr>
          <p:spPr>
            <a:xfrm>
              <a:off x="2556427" y="3212976"/>
              <a:ext cx="3959260" cy="2160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6"/>
            <p:cNvSpPr/>
            <p:nvPr/>
          </p:nvSpPr>
          <p:spPr>
            <a:xfrm>
              <a:off x="1835696" y="3284421"/>
              <a:ext cx="5545186" cy="576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7"/>
            <p:cNvSpPr/>
            <p:nvPr/>
          </p:nvSpPr>
          <p:spPr>
            <a:xfrm>
              <a:off x="1907135" y="4797459"/>
              <a:ext cx="5545185" cy="647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9" name="Group 11"/>
          <p:cNvGrpSpPr>
            <a:grpSpLocks/>
          </p:cNvGrpSpPr>
          <p:nvPr/>
        </p:nvGrpSpPr>
        <p:grpSpPr bwMode="auto">
          <a:xfrm>
            <a:off x="676275" y="3076575"/>
            <a:ext cx="7718425" cy="461963"/>
            <a:chOff x="600075" y="3152772"/>
            <a:chExt cx="7717646" cy="461734"/>
          </a:xfrm>
        </p:grpSpPr>
        <p:sp>
          <p:nvSpPr>
            <p:cNvPr id="16394" name="TextBox 9"/>
            <p:cNvSpPr txBox="1">
              <a:spLocks noChangeArrowheads="1"/>
            </p:cNvSpPr>
            <p:nvPr/>
          </p:nvSpPr>
          <p:spPr bwMode="auto">
            <a:xfrm>
              <a:off x="600075" y="3152772"/>
              <a:ext cx="1845297"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829EBC"/>
                  </a:solidFill>
                  <a:latin typeface="Corbel" pitchFamily="34" charset="0"/>
                </a:rPr>
                <a:t>Initial Image</a:t>
              </a:r>
              <a:endParaRPr lang="fr-FR" sz="2400" b="1">
                <a:solidFill>
                  <a:srgbClr val="829EBC"/>
                </a:solidFill>
                <a:latin typeface="Corbel" pitchFamily="34" charset="0"/>
              </a:endParaRPr>
            </a:p>
          </p:txBody>
        </p:sp>
        <p:sp>
          <p:nvSpPr>
            <p:cNvPr id="16395" name="TextBox 10"/>
            <p:cNvSpPr txBox="1">
              <a:spLocks noChangeArrowheads="1"/>
            </p:cNvSpPr>
            <p:nvPr/>
          </p:nvSpPr>
          <p:spPr bwMode="auto">
            <a:xfrm>
              <a:off x="6591041" y="3152772"/>
              <a:ext cx="17266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829EBC"/>
                  </a:solidFill>
                  <a:latin typeface="Corbel" pitchFamily="34" charset="0"/>
                </a:rPr>
                <a:t>Final Image</a:t>
              </a:r>
              <a:endParaRPr lang="fr-FR" sz="2400" b="1">
                <a:solidFill>
                  <a:srgbClr val="829EBC"/>
                </a:solidFill>
                <a:latin typeface="Corbel" pitchFamily="34" charset="0"/>
              </a:endParaRPr>
            </a:p>
          </p:txBody>
        </p:sp>
      </p:grpSp>
      <p:sp>
        <p:nvSpPr>
          <p:cNvPr id="15" name="Rectangle 309"/>
          <p:cNvSpPr>
            <a:spLocks noChangeArrowheads="1"/>
          </p:cNvSpPr>
          <p:nvPr/>
        </p:nvSpPr>
        <p:spPr bwMode="auto">
          <a:xfrm>
            <a:off x="5489288" y="6323013"/>
            <a:ext cx="18144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smtClean="0"/>
              <a:t>[Heer, Robertson, 2007</a:t>
            </a:r>
            <a:r>
              <a:rPr lang="fr-FR" sz="1200" dirty="0" smtClean="0"/>
              <a:t>]</a:t>
            </a:r>
            <a:endParaRPr lang="fr-FR" sz="1200" dirty="0"/>
          </a:p>
        </p:txBody>
      </p:sp>
      <p:sp>
        <p:nvSpPr>
          <p:cNvPr id="10" name="Title 9"/>
          <p:cNvSpPr>
            <a:spLocks noGrp="1"/>
          </p:cNvSpPr>
          <p:nvPr>
            <p:ph type="title"/>
          </p:nvPr>
        </p:nvSpPr>
        <p:spPr/>
        <p:txBody>
          <a:bodyPr/>
          <a:lstStyle/>
          <a:p>
            <a:r>
              <a:rPr lang="fr-BE" dirty="0" err="1" smtClean="0"/>
              <a:t>Related</a:t>
            </a:r>
            <a:r>
              <a:rPr lang="fr-BE" dirty="0" smtClean="0"/>
              <a:t> </a:t>
            </a:r>
            <a:r>
              <a:rPr lang="fr-BE" dirty="0" err="1" smtClean="0"/>
              <a:t>Work</a:t>
            </a:r>
            <a:endParaRPr lang="fr-BE" dirty="0"/>
          </a:p>
        </p:txBody>
      </p:sp>
    </p:spTree>
    <p:extLst>
      <p:ext uri="{BB962C8B-B14F-4D97-AF65-F5344CB8AC3E}">
        <p14:creationId xmlns:p14="http://schemas.microsoft.com/office/powerpoint/2010/main" val="3361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xit" presetSubtype="0" fill="hold" nodeType="withEffect">
                                  <p:stCondLst>
                                    <p:cond delay="0"/>
                                  </p:stCondLst>
                                  <p:childTnLst>
                                    <p:set>
                                      <p:cBhvr>
                                        <p:cTn id="9"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Related</a:t>
            </a:r>
            <a:r>
              <a:rPr lang="fr-BE" dirty="0" smtClean="0"/>
              <a:t> </a:t>
            </a:r>
            <a:r>
              <a:rPr lang="fr-BE" dirty="0" err="1" smtClean="0"/>
              <a:t>Work</a:t>
            </a:r>
            <a:endParaRPr lang="fr-BE" dirty="0"/>
          </a:p>
        </p:txBody>
      </p:sp>
      <p:sp>
        <p:nvSpPr>
          <p:cNvPr id="3" name="Content Placeholder 2"/>
          <p:cNvSpPr>
            <a:spLocks noGrp="1"/>
          </p:cNvSpPr>
          <p:nvPr>
            <p:ph idx="1"/>
          </p:nvPr>
        </p:nvSpPr>
        <p:spPr/>
        <p:txBody>
          <a:bodyPr/>
          <a:lstStyle/>
          <a:p>
            <a:r>
              <a:rPr lang="fr-BE" dirty="0" smtClean="0"/>
              <a:t>Temporal Aspects</a:t>
            </a:r>
          </a:p>
          <a:p>
            <a:pPr lvl="1"/>
            <a:r>
              <a:rPr lang="en-US" dirty="0"/>
              <a:t>Slow In/Slow Out is better in all </a:t>
            </a:r>
            <a:r>
              <a:rPr lang="en-US" dirty="0" smtClean="0"/>
              <a:t>regards</a:t>
            </a:r>
          </a:p>
          <a:p>
            <a:pPr lvl="1"/>
            <a:r>
              <a:rPr lang="en-US" dirty="0"/>
              <a:t>Adaptive speed performs best when complexity found at endpoints</a:t>
            </a:r>
            <a:endParaRPr lang="fr-BE" dirty="0"/>
          </a:p>
        </p:txBody>
      </p:sp>
      <p:grpSp>
        <p:nvGrpSpPr>
          <p:cNvPr id="36" name="Group 10"/>
          <p:cNvGrpSpPr>
            <a:grpSpLocks/>
          </p:cNvGrpSpPr>
          <p:nvPr/>
        </p:nvGrpSpPr>
        <p:grpSpPr bwMode="auto">
          <a:xfrm>
            <a:off x="2061083" y="4530785"/>
            <a:ext cx="2282825" cy="2058988"/>
            <a:chOff x="2495182" y="2864183"/>
            <a:chExt cx="3810368" cy="3436978"/>
          </a:xfrm>
        </p:grpSpPr>
        <p:pic>
          <p:nvPicPr>
            <p:cNvPr id="37" name="Picture 5" descr="fig-sis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6471" y="2864183"/>
              <a:ext cx="3219079" cy="288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6"/>
            <p:cNvSpPr txBox="1">
              <a:spLocks noChangeArrowheads="1"/>
            </p:cNvSpPr>
            <p:nvPr/>
          </p:nvSpPr>
          <p:spPr bwMode="auto">
            <a:xfrm>
              <a:off x="3971676" y="5530558"/>
              <a:ext cx="1691520" cy="770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time</a:t>
              </a:r>
              <a:r>
                <a:rPr lang="en-US" sz="2400"/>
                <a:t> </a:t>
              </a:r>
              <a:r>
                <a:rPr lang="fr-FR" sz="2400"/>
                <a:t>→</a:t>
              </a:r>
            </a:p>
          </p:txBody>
        </p:sp>
        <p:sp>
          <p:nvSpPr>
            <p:cNvPr id="39" name="TextBox 7"/>
            <p:cNvSpPr txBox="1">
              <a:spLocks noChangeArrowheads="1"/>
            </p:cNvSpPr>
            <p:nvPr/>
          </p:nvSpPr>
          <p:spPr bwMode="auto">
            <a:xfrm rot="-5400000">
              <a:off x="2460922" y="3960939"/>
              <a:ext cx="736353" cy="66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a:t>→</a:t>
              </a:r>
            </a:p>
          </p:txBody>
        </p:sp>
        <p:sp>
          <p:nvSpPr>
            <p:cNvPr id="40" name="TextBox 8"/>
            <p:cNvSpPr txBox="1">
              <a:spLocks noChangeArrowheads="1"/>
            </p:cNvSpPr>
            <p:nvPr/>
          </p:nvSpPr>
          <p:spPr bwMode="auto">
            <a:xfrm rot="3814596">
              <a:off x="5172137" y="4571877"/>
              <a:ext cx="776175"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rgbClr val="E60000"/>
                  </a:solidFill>
                </a:rPr>
                <a:t>Speed</a:t>
              </a:r>
              <a:endParaRPr lang="fr-FR" sz="1600">
                <a:solidFill>
                  <a:srgbClr val="E60000"/>
                </a:solidFill>
              </a:endParaRPr>
            </a:p>
          </p:txBody>
        </p:sp>
      </p:grpSp>
      <p:sp>
        <p:nvSpPr>
          <p:cNvPr id="41" name="TextBox 9"/>
          <p:cNvSpPr txBox="1">
            <a:spLocks noChangeArrowheads="1"/>
          </p:cNvSpPr>
          <p:nvPr/>
        </p:nvSpPr>
        <p:spPr bwMode="auto">
          <a:xfrm>
            <a:off x="2591308" y="3638610"/>
            <a:ext cx="14049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solidFill>
                  <a:srgbClr val="829EBC"/>
                </a:solidFill>
                <a:latin typeface="Corbel" pitchFamily="34" charset="0"/>
              </a:rPr>
              <a:t>Slow In</a:t>
            </a:r>
            <a:br>
              <a:rPr lang="en-US" sz="2400" b="1">
                <a:solidFill>
                  <a:srgbClr val="829EBC"/>
                </a:solidFill>
                <a:latin typeface="Corbel" pitchFamily="34" charset="0"/>
              </a:rPr>
            </a:br>
            <a:r>
              <a:rPr lang="en-US" sz="2400" b="1">
                <a:solidFill>
                  <a:srgbClr val="829EBC"/>
                </a:solidFill>
                <a:latin typeface="Corbel" pitchFamily="34" charset="0"/>
              </a:rPr>
              <a:t>Slow Out</a:t>
            </a:r>
            <a:endParaRPr lang="fr-FR" sz="2400" b="1">
              <a:solidFill>
                <a:srgbClr val="829EBC"/>
              </a:solidFill>
              <a:latin typeface="Corbel" pitchFamily="34" charset="0"/>
            </a:endParaRPr>
          </a:p>
        </p:txBody>
      </p:sp>
      <p:grpSp>
        <p:nvGrpSpPr>
          <p:cNvPr id="42" name="Group 17"/>
          <p:cNvGrpSpPr>
            <a:grpSpLocks/>
          </p:cNvGrpSpPr>
          <p:nvPr/>
        </p:nvGrpSpPr>
        <p:grpSpPr bwMode="auto">
          <a:xfrm>
            <a:off x="-37592" y="3810060"/>
            <a:ext cx="1943100" cy="2441575"/>
            <a:chOff x="257546" y="2324100"/>
            <a:chExt cx="1942729" cy="2441330"/>
          </a:xfrm>
        </p:grpSpPr>
        <p:pic>
          <p:nvPicPr>
            <p:cNvPr id="43" name="Picture 11" descr="fig-consta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546" y="3026107"/>
              <a:ext cx="1942729" cy="173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12"/>
            <p:cNvSpPr txBox="1">
              <a:spLocks noChangeArrowheads="1"/>
            </p:cNvSpPr>
            <p:nvPr/>
          </p:nvSpPr>
          <p:spPr bwMode="auto">
            <a:xfrm>
              <a:off x="487907" y="2324100"/>
              <a:ext cx="1399475" cy="46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solidFill>
                    <a:srgbClr val="829EBC"/>
                  </a:solidFill>
                  <a:latin typeface="Corbel" pitchFamily="34" charset="0"/>
                </a:rPr>
                <a:t>Constant</a:t>
              </a:r>
              <a:endParaRPr lang="fr-FR" sz="2400" b="1">
                <a:solidFill>
                  <a:srgbClr val="829EBC"/>
                </a:solidFill>
                <a:latin typeface="Corbel" pitchFamily="34" charset="0"/>
              </a:endParaRPr>
            </a:p>
          </p:txBody>
        </p:sp>
      </p:grpSp>
      <p:grpSp>
        <p:nvGrpSpPr>
          <p:cNvPr id="45" name="Group 18"/>
          <p:cNvGrpSpPr>
            <a:grpSpLocks/>
          </p:cNvGrpSpPr>
          <p:nvPr/>
        </p:nvGrpSpPr>
        <p:grpSpPr bwMode="auto">
          <a:xfrm>
            <a:off x="4578858" y="3648135"/>
            <a:ext cx="1946275" cy="2622550"/>
            <a:chOff x="4873995" y="2162175"/>
            <a:chExt cx="1945905" cy="2622198"/>
          </a:xfrm>
        </p:grpSpPr>
        <p:pic>
          <p:nvPicPr>
            <p:cNvPr id="46" name="Picture 13" descr="fig-fif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3995" y="3038475"/>
              <a:ext cx="1945905" cy="174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15"/>
            <p:cNvSpPr txBox="1">
              <a:spLocks noChangeArrowheads="1"/>
            </p:cNvSpPr>
            <p:nvPr/>
          </p:nvSpPr>
          <p:spPr bwMode="auto">
            <a:xfrm>
              <a:off x="5151212" y="2162175"/>
              <a:ext cx="1313699" cy="83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solidFill>
                    <a:srgbClr val="829EBC"/>
                  </a:solidFill>
                  <a:latin typeface="Corbel" pitchFamily="34" charset="0"/>
                </a:rPr>
                <a:t>Fast In</a:t>
              </a:r>
              <a:br>
                <a:rPr lang="en-US" sz="2400" b="1">
                  <a:solidFill>
                    <a:srgbClr val="829EBC"/>
                  </a:solidFill>
                  <a:latin typeface="Corbel" pitchFamily="34" charset="0"/>
                </a:rPr>
              </a:br>
              <a:r>
                <a:rPr lang="en-US" sz="2400" b="1">
                  <a:solidFill>
                    <a:srgbClr val="829EBC"/>
                  </a:solidFill>
                  <a:latin typeface="Corbel" pitchFamily="34" charset="0"/>
                </a:rPr>
                <a:t>Fast Out</a:t>
              </a:r>
              <a:endParaRPr lang="fr-FR" sz="2400" b="1">
                <a:solidFill>
                  <a:srgbClr val="829EBC"/>
                </a:solidFill>
                <a:latin typeface="Corbel" pitchFamily="34" charset="0"/>
              </a:endParaRPr>
            </a:p>
          </p:txBody>
        </p:sp>
      </p:grpSp>
      <p:grpSp>
        <p:nvGrpSpPr>
          <p:cNvPr id="48" name="Group 19"/>
          <p:cNvGrpSpPr>
            <a:grpSpLocks/>
          </p:cNvGrpSpPr>
          <p:nvPr/>
        </p:nvGrpSpPr>
        <p:grpSpPr bwMode="auto">
          <a:xfrm>
            <a:off x="6744208" y="3838635"/>
            <a:ext cx="1952625" cy="2424113"/>
            <a:chOff x="7039346" y="2352675"/>
            <a:chExt cx="1952254" cy="2424125"/>
          </a:xfrm>
        </p:grpSpPr>
        <p:pic>
          <p:nvPicPr>
            <p:cNvPr id="49" name="Picture 14" descr="fig-adaptiv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9346" y="3028949"/>
              <a:ext cx="1952254" cy="17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16"/>
            <p:cNvSpPr txBox="1">
              <a:spLocks noChangeArrowheads="1"/>
            </p:cNvSpPr>
            <p:nvPr/>
          </p:nvSpPr>
          <p:spPr bwMode="auto">
            <a:xfrm>
              <a:off x="7257064" y="2352675"/>
              <a:ext cx="1388257" cy="46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solidFill>
                    <a:srgbClr val="829EBC"/>
                  </a:solidFill>
                  <a:latin typeface="Corbel" pitchFamily="34" charset="0"/>
                </a:rPr>
                <a:t>Adaptive</a:t>
              </a:r>
              <a:endParaRPr lang="fr-FR" sz="2400" b="1">
                <a:solidFill>
                  <a:srgbClr val="829EBC"/>
                </a:solidFill>
                <a:latin typeface="Corbel" pitchFamily="34" charset="0"/>
              </a:endParaRPr>
            </a:p>
          </p:txBody>
        </p:sp>
      </p:grpSp>
      <p:grpSp>
        <p:nvGrpSpPr>
          <p:cNvPr id="51" name="Group 22"/>
          <p:cNvGrpSpPr>
            <a:grpSpLocks/>
          </p:cNvGrpSpPr>
          <p:nvPr/>
        </p:nvGrpSpPr>
        <p:grpSpPr bwMode="auto">
          <a:xfrm>
            <a:off x="610108" y="4905435"/>
            <a:ext cx="2609850" cy="552450"/>
            <a:chOff x="1143000" y="3686175"/>
            <a:chExt cx="2609850" cy="552450"/>
          </a:xfrm>
        </p:grpSpPr>
        <p:sp>
          <p:nvSpPr>
            <p:cNvPr id="52" name="Oval 51"/>
            <p:cNvSpPr/>
            <p:nvPr/>
          </p:nvSpPr>
          <p:spPr>
            <a:xfrm>
              <a:off x="1143000" y="4048125"/>
              <a:ext cx="190500" cy="190500"/>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3" name="Oval 52"/>
            <p:cNvSpPr/>
            <p:nvPr/>
          </p:nvSpPr>
          <p:spPr>
            <a:xfrm>
              <a:off x="3562350" y="3686175"/>
              <a:ext cx="190500" cy="190500"/>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54" name="Group 24"/>
          <p:cNvGrpSpPr>
            <a:grpSpLocks/>
          </p:cNvGrpSpPr>
          <p:nvPr/>
        </p:nvGrpSpPr>
        <p:grpSpPr bwMode="auto">
          <a:xfrm>
            <a:off x="4334383" y="4286310"/>
            <a:ext cx="712788" cy="628650"/>
            <a:chOff x="4629150" y="3067050"/>
            <a:chExt cx="712054" cy="628650"/>
          </a:xfrm>
        </p:grpSpPr>
        <p:sp>
          <p:nvSpPr>
            <p:cNvPr id="55" name="Oval 54"/>
            <p:cNvSpPr/>
            <p:nvPr/>
          </p:nvSpPr>
          <p:spPr>
            <a:xfrm>
              <a:off x="4886060" y="3476625"/>
              <a:ext cx="209334" cy="219075"/>
            </a:xfrm>
            <a:prstGeom prst="ellipse">
              <a:avLst/>
            </a:prstGeom>
            <a:solidFill>
              <a:srgbClr val="E32929">
                <a:alpha val="6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6" name="TextBox 23"/>
            <p:cNvSpPr txBox="1">
              <a:spLocks noChangeArrowheads="1"/>
            </p:cNvSpPr>
            <p:nvPr/>
          </p:nvSpPr>
          <p:spPr bwMode="auto">
            <a:xfrm>
              <a:off x="4629150" y="3067050"/>
              <a:ext cx="7120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b="1">
                  <a:solidFill>
                    <a:srgbClr val="C00000"/>
                  </a:solidFill>
                </a:rPr>
                <a:t>Fast</a:t>
              </a:r>
            </a:p>
          </p:txBody>
        </p:sp>
      </p:grpSp>
      <p:grpSp>
        <p:nvGrpSpPr>
          <p:cNvPr id="57" name="Group 25"/>
          <p:cNvGrpSpPr>
            <a:grpSpLocks/>
          </p:cNvGrpSpPr>
          <p:nvPr/>
        </p:nvGrpSpPr>
        <p:grpSpPr bwMode="auto">
          <a:xfrm>
            <a:off x="5163058" y="5000685"/>
            <a:ext cx="782638" cy="628650"/>
            <a:chOff x="4629150" y="3067050"/>
            <a:chExt cx="782587" cy="628650"/>
          </a:xfrm>
        </p:grpSpPr>
        <p:sp>
          <p:nvSpPr>
            <p:cNvPr id="58" name="Oval 57"/>
            <p:cNvSpPr/>
            <p:nvPr/>
          </p:nvSpPr>
          <p:spPr>
            <a:xfrm>
              <a:off x="4886308" y="3476625"/>
              <a:ext cx="209536" cy="219075"/>
            </a:xfrm>
            <a:prstGeom prst="ellipse">
              <a:avLst/>
            </a:prstGeom>
            <a:solidFill>
              <a:srgbClr val="E32929">
                <a:alpha val="6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9" name="TextBox 27"/>
            <p:cNvSpPr txBox="1">
              <a:spLocks noChangeArrowheads="1"/>
            </p:cNvSpPr>
            <p:nvPr/>
          </p:nvSpPr>
          <p:spPr bwMode="auto">
            <a:xfrm>
              <a:off x="4629150" y="3067050"/>
              <a:ext cx="782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b="1">
                  <a:solidFill>
                    <a:srgbClr val="C00000"/>
                  </a:solidFill>
                </a:rPr>
                <a:t>Slow</a:t>
              </a:r>
            </a:p>
          </p:txBody>
        </p:sp>
      </p:grpSp>
      <p:grpSp>
        <p:nvGrpSpPr>
          <p:cNvPr id="60" name="Group 28"/>
          <p:cNvGrpSpPr>
            <a:grpSpLocks/>
          </p:cNvGrpSpPr>
          <p:nvPr/>
        </p:nvGrpSpPr>
        <p:grpSpPr bwMode="auto">
          <a:xfrm>
            <a:off x="6020308" y="4305360"/>
            <a:ext cx="712788" cy="628650"/>
            <a:chOff x="4629150" y="3067050"/>
            <a:chExt cx="712054" cy="628650"/>
          </a:xfrm>
        </p:grpSpPr>
        <p:sp>
          <p:nvSpPr>
            <p:cNvPr id="61" name="Oval 60"/>
            <p:cNvSpPr/>
            <p:nvPr/>
          </p:nvSpPr>
          <p:spPr>
            <a:xfrm>
              <a:off x="4886060" y="3476625"/>
              <a:ext cx="209334" cy="219075"/>
            </a:xfrm>
            <a:prstGeom prst="ellipse">
              <a:avLst/>
            </a:prstGeom>
            <a:solidFill>
              <a:srgbClr val="E32929">
                <a:alpha val="6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2" name="TextBox 30"/>
            <p:cNvSpPr txBox="1">
              <a:spLocks noChangeArrowheads="1"/>
            </p:cNvSpPr>
            <p:nvPr/>
          </p:nvSpPr>
          <p:spPr bwMode="auto">
            <a:xfrm>
              <a:off x="4629150" y="3067050"/>
              <a:ext cx="7120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b="1">
                  <a:solidFill>
                    <a:srgbClr val="C00000"/>
                  </a:solidFill>
                </a:rPr>
                <a:t>Fast</a:t>
              </a:r>
            </a:p>
          </p:txBody>
        </p:sp>
      </p:grpSp>
      <p:grpSp>
        <p:nvGrpSpPr>
          <p:cNvPr id="63" name="Group 31"/>
          <p:cNvGrpSpPr>
            <a:grpSpLocks/>
          </p:cNvGrpSpPr>
          <p:nvPr/>
        </p:nvGrpSpPr>
        <p:grpSpPr bwMode="auto">
          <a:xfrm>
            <a:off x="6982333" y="5553135"/>
            <a:ext cx="782638" cy="628650"/>
            <a:chOff x="4629150" y="3067050"/>
            <a:chExt cx="782587" cy="628650"/>
          </a:xfrm>
        </p:grpSpPr>
        <p:sp>
          <p:nvSpPr>
            <p:cNvPr id="64" name="Oval 63"/>
            <p:cNvSpPr/>
            <p:nvPr/>
          </p:nvSpPr>
          <p:spPr>
            <a:xfrm>
              <a:off x="4886308" y="3476625"/>
              <a:ext cx="209536" cy="219075"/>
            </a:xfrm>
            <a:prstGeom prst="ellipse">
              <a:avLst/>
            </a:prstGeom>
            <a:solidFill>
              <a:srgbClr val="E32929">
                <a:alpha val="6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5" name="TextBox 33"/>
            <p:cNvSpPr txBox="1">
              <a:spLocks noChangeArrowheads="1"/>
            </p:cNvSpPr>
            <p:nvPr/>
          </p:nvSpPr>
          <p:spPr bwMode="auto">
            <a:xfrm>
              <a:off x="4629150" y="3067050"/>
              <a:ext cx="782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b="1">
                  <a:solidFill>
                    <a:srgbClr val="C00000"/>
                  </a:solidFill>
                </a:rPr>
                <a:t>Slow</a:t>
              </a:r>
            </a:p>
          </p:txBody>
        </p:sp>
      </p:grpSp>
      <p:sp>
        <p:nvSpPr>
          <p:cNvPr id="66" name="TextBox 6"/>
          <p:cNvSpPr txBox="1">
            <a:spLocks noChangeArrowheads="1"/>
          </p:cNvSpPr>
          <p:nvPr/>
        </p:nvSpPr>
        <p:spPr bwMode="auto">
          <a:xfrm>
            <a:off x="2135696" y="5432485"/>
            <a:ext cx="287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400" b="1"/>
              <a:t>t</a:t>
            </a:r>
            <a:endParaRPr lang="fr-FR" sz="3200" b="1"/>
          </a:p>
        </p:txBody>
      </p:sp>
      <p:cxnSp>
        <p:nvCxnSpPr>
          <p:cNvPr id="67" name="Straight Connector 66"/>
          <p:cNvCxnSpPr/>
          <p:nvPr/>
        </p:nvCxnSpPr>
        <p:spPr>
          <a:xfrm>
            <a:off x="503746" y="4992748"/>
            <a:ext cx="3062287" cy="9525"/>
          </a:xfrm>
          <a:prstGeom prst="line">
            <a:avLst/>
          </a:prstGeom>
          <a:ln w="76200">
            <a:solidFill>
              <a:srgbClr val="FF0909"/>
            </a:solidFill>
            <a:prstDash val="sysDot"/>
          </a:ln>
        </p:spPr>
        <p:style>
          <a:lnRef idx="1">
            <a:schemeClr val="accent1"/>
          </a:lnRef>
          <a:fillRef idx="0">
            <a:schemeClr val="accent1"/>
          </a:fillRef>
          <a:effectRef idx="0">
            <a:schemeClr val="accent1"/>
          </a:effectRef>
          <a:fontRef idx="minor">
            <a:schemeClr val="tx1"/>
          </a:fontRef>
        </p:style>
      </p:cxnSp>
      <p:sp>
        <p:nvSpPr>
          <p:cNvPr id="68" name="Rectangle 309"/>
          <p:cNvSpPr>
            <a:spLocks noChangeArrowheads="1"/>
          </p:cNvSpPr>
          <p:nvPr/>
        </p:nvSpPr>
        <p:spPr bwMode="auto">
          <a:xfrm>
            <a:off x="5028443" y="6323013"/>
            <a:ext cx="39723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a:t>[</a:t>
            </a:r>
            <a:r>
              <a:rPr lang="fr-FR" sz="1200" dirty="0" err="1" smtClean="0"/>
              <a:t>Dragicevic</a:t>
            </a:r>
            <a:r>
              <a:rPr lang="fr-FR" sz="1200" dirty="0" smtClean="0"/>
              <a:t>, </a:t>
            </a:r>
            <a:r>
              <a:rPr lang="fr-FR" sz="1200" dirty="0" err="1" smtClean="0"/>
              <a:t>Bezerianos</a:t>
            </a:r>
            <a:r>
              <a:rPr lang="fr-FR" sz="1200" dirty="0" smtClean="0"/>
              <a:t>, </a:t>
            </a:r>
            <a:r>
              <a:rPr lang="fr-FR" sz="1200" dirty="0" err="1" smtClean="0"/>
              <a:t>Javed</a:t>
            </a:r>
            <a:r>
              <a:rPr lang="fr-FR" sz="1200" dirty="0" smtClean="0"/>
              <a:t>, </a:t>
            </a:r>
            <a:r>
              <a:rPr lang="fr-FR" sz="1200" dirty="0" err="1" smtClean="0"/>
              <a:t>Elmqvist</a:t>
            </a:r>
            <a:r>
              <a:rPr lang="fr-FR" sz="1200" dirty="0" smtClean="0"/>
              <a:t>, </a:t>
            </a:r>
            <a:r>
              <a:rPr lang="fr-FR" sz="1200" dirty="0" err="1" smtClean="0"/>
              <a:t>Fekete</a:t>
            </a:r>
            <a:r>
              <a:rPr lang="fr-FR" sz="1200" dirty="0" smtClean="0"/>
              <a:t>, 2011</a:t>
            </a:r>
            <a:r>
              <a:rPr lang="fr-FR" sz="1200" dirty="0" smtClean="0"/>
              <a:t>]</a:t>
            </a:r>
            <a:endParaRPr lang="fr-FR" sz="1200" dirty="0"/>
          </a:p>
        </p:txBody>
      </p:sp>
    </p:spTree>
    <p:extLst>
      <p:ext uri="{BB962C8B-B14F-4D97-AF65-F5344CB8AC3E}">
        <p14:creationId xmlns:p14="http://schemas.microsoft.com/office/powerpoint/2010/main" val="113992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3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51"/>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6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3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0"/>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3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r-BE" dirty="0" smtClean="0"/>
              <a:t>Flow</a:t>
            </a:r>
            <a:endParaRPr lang="fr-BE" dirty="0"/>
          </a:p>
        </p:txBody>
      </p:sp>
      <p:pic>
        <p:nvPicPr>
          <p:cNvPr id="4" name="Picture 2" descr="C:\Users\charly\Documents\Documents\GEST\Mémoire\tex\chapters\chapter3\images\sche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099542" y="-565244"/>
            <a:ext cx="2945439" cy="89530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fr-BE" dirty="0" smtClean="0"/>
              <a:t>Architecture of the system</a:t>
            </a:r>
            <a:endParaRPr lang="fr-BE" dirty="0"/>
          </a:p>
        </p:txBody>
      </p:sp>
    </p:spTree>
    <p:extLst>
      <p:ext uri="{BB962C8B-B14F-4D97-AF65-F5344CB8AC3E}">
        <p14:creationId xmlns:p14="http://schemas.microsoft.com/office/powerpoint/2010/main" val="7610914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lvl="0">
              <a:spcBef>
                <a:spcPts val="0"/>
              </a:spcBef>
              <a:spcAft>
                <a:spcPts val="0"/>
              </a:spcAft>
            </a:pPr>
            <a:r>
              <a:rPr lang="en-US" sz="1600" i="1" dirty="0"/>
              <a:t>Resizing operations</a:t>
            </a:r>
            <a:r>
              <a:rPr lang="en-US" sz="1600" dirty="0"/>
              <a:t>: are aimed at changing a widget size in order to optimize screen real estate, aesthetics, and visual </a:t>
            </a:r>
            <a:r>
              <a:rPr lang="en-US" sz="1600" dirty="0" smtClean="0"/>
              <a:t>design</a:t>
            </a:r>
          </a:p>
          <a:p>
            <a:pPr lvl="1">
              <a:spcBef>
                <a:spcPts val="0"/>
              </a:spcBef>
              <a:spcAft>
                <a:spcPts val="0"/>
              </a:spcAft>
            </a:pPr>
            <a:r>
              <a:rPr lang="en-US" sz="1200" dirty="0" smtClean="0"/>
              <a:t>For </a:t>
            </a:r>
            <a:r>
              <a:rPr lang="en-US" sz="1200" dirty="0"/>
              <a:t>instance, an edit field could be enlarged/shortened in height and/or length to take less space and to be subject to various alignments.</a:t>
            </a:r>
            <a:endParaRPr lang="fr-BE" sz="1200" dirty="0"/>
          </a:p>
          <a:p>
            <a:pPr lvl="0">
              <a:spcBef>
                <a:spcPts val="0"/>
              </a:spcBef>
              <a:spcAft>
                <a:spcPts val="0"/>
              </a:spcAft>
            </a:pPr>
            <a:r>
              <a:rPr lang="en-US" sz="1600" i="1" dirty="0"/>
              <a:t>Relocating operations</a:t>
            </a:r>
            <a:r>
              <a:rPr lang="en-US" sz="1600" dirty="0"/>
              <a:t>: are aimed at changing a widget location in order to reduce the screen space </a:t>
            </a:r>
            <a:r>
              <a:rPr lang="en-US" sz="1600" dirty="0" smtClean="0"/>
              <a:t>consumption</a:t>
            </a:r>
          </a:p>
          <a:p>
            <a:pPr lvl="1">
              <a:spcBef>
                <a:spcPts val="0"/>
              </a:spcBef>
              <a:spcAft>
                <a:spcPts val="0"/>
              </a:spcAft>
            </a:pPr>
            <a:r>
              <a:rPr lang="en-US" sz="1200" dirty="0" smtClean="0"/>
              <a:t>For </a:t>
            </a:r>
            <a:r>
              <a:rPr lang="en-US" sz="1200" dirty="0"/>
              <a:t>instance, “Ok”, “Cancel”, and “Help” push buttons could be relocated to the bottom of a dialog box.  </a:t>
            </a:r>
            <a:endParaRPr lang="fr-BE" sz="1200" dirty="0"/>
          </a:p>
          <a:p>
            <a:pPr lvl="0">
              <a:spcBef>
                <a:spcPts val="0"/>
              </a:spcBef>
              <a:spcAft>
                <a:spcPts val="0"/>
              </a:spcAft>
            </a:pPr>
            <a:r>
              <a:rPr lang="en-US" sz="1600" i="1" dirty="0"/>
              <a:t>Widget transformations</a:t>
            </a:r>
            <a:r>
              <a:rPr lang="en-US" sz="1600" dirty="0"/>
              <a:t>: are aimed at replacing one or a group of widgets by another widget or another group of widgets ensuring the same task, perhaps with some </a:t>
            </a:r>
            <a:r>
              <a:rPr lang="en-US" sz="1600" dirty="0" smtClean="0"/>
              <a:t>degradation</a:t>
            </a:r>
          </a:p>
          <a:p>
            <a:pPr lvl="1">
              <a:spcBef>
                <a:spcPts val="0"/>
              </a:spcBef>
              <a:spcAft>
                <a:spcPts val="0"/>
              </a:spcAft>
            </a:pPr>
            <a:r>
              <a:rPr lang="en-US" sz="1200" dirty="0" smtClean="0"/>
              <a:t>For </a:t>
            </a:r>
            <a:r>
              <a:rPr lang="en-US" sz="1200" dirty="0"/>
              <a:t>instance, an accumulator that consists of list boxes with possible values and chosen values could be replaced by a multi-selection list, which could be in turn replaced by a multi-selection drop-down list.</a:t>
            </a:r>
            <a:endParaRPr lang="fr-BE" sz="1200" dirty="0"/>
          </a:p>
          <a:p>
            <a:pPr lvl="0">
              <a:spcBef>
                <a:spcPts val="0"/>
              </a:spcBef>
              <a:spcAft>
                <a:spcPts val="0"/>
              </a:spcAft>
            </a:pPr>
            <a:r>
              <a:rPr lang="en-US" sz="1600" i="1" dirty="0"/>
              <a:t>Image transformations</a:t>
            </a:r>
            <a:r>
              <a:rPr lang="en-US" sz="1600" dirty="0"/>
              <a:t>: are aimed at changing the size, surface, and quality of an image in order to accommodate the constraints imposed by the new context of use, namely the display/platforms constraints.</a:t>
            </a:r>
            <a:endParaRPr lang="fr-BE" sz="1600" dirty="0"/>
          </a:p>
          <a:p>
            <a:pPr lvl="0">
              <a:spcBef>
                <a:spcPts val="0"/>
              </a:spcBef>
              <a:spcAft>
                <a:spcPts val="0"/>
              </a:spcAft>
            </a:pPr>
            <a:r>
              <a:rPr lang="en-US" sz="1600" i="1" dirty="0"/>
              <a:t>Splitting rules</a:t>
            </a:r>
            <a:r>
              <a:rPr lang="en-US" sz="1600" dirty="0"/>
              <a:t>: are aimed at dividing one or a group of widgets into one or several other groups of widgets that will be displayed separately. For instance, a dialog box is split into two tabs in a tabbed dialog </a:t>
            </a:r>
            <a:r>
              <a:rPr lang="en-US" sz="1600" dirty="0" smtClean="0"/>
              <a:t>box</a:t>
            </a:r>
            <a:endParaRPr lang="fr-BE" sz="1600" dirty="0"/>
          </a:p>
        </p:txBody>
      </p:sp>
      <p:sp>
        <p:nvSpPr>
          <p:cNvPr id="4" name="Title 3"/>
          <p:cNvSpPr>
            <a:spLocks noGrp="1"/>
          </p:cNvSpPr>
          <p:nvPr>
            <p:ph type="title"/>
          </p:nvPr>
        </p:nvSpPr>
        <p:spPr/>
        <p:txBody>
          <a:bodyPr/>
          <a:lstStyle/>
          <a:p>
            <a:r>
              <a:rPr lang="fr-BE" dirty="0" smtClean="0"/>
              <a:t>Adaptation </a:t>
            </a:r>
            <a:r>
              <a:rPr lang="fr-BE" dirty="0" err="1" smtClean="0"/>
              <a:t>operatons</a:t>
            </a:r>
            <a:endParaRPr lang="fr-BE" dirty="0"/>
          </a:p>
        </p:txBody>
      </p:sp>
    </p:spTree>
    <p:extLst>
      <p:ext uri="{BB962C8B-B14F-4D97-AF65-F5344CB8AC3E}">
        <p14:creationId xmlns:p14="http://schemas.microsoft.com/office/powerpoint/2010/main" val="40078867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r-BE"/>
          </a:p>
        </p:txBody>
      </p:sp>
      <p:graphicFrame>
        <p:nvGraphicFramePr>
          <p:cNvPr id="4" name="Table 3"/>
          <p:cNvGraphicFramePr>
            <a:graphicFrameLocks noGrp="1"/>
          </p:cNvGraphicFramePr>
          <p:nvPr>
            <p:extLst>
              <p:ext uri="{D42A27DB-BD31-4B8C-83A1-F6EECF244321}">
                <p14:modId xmlns:p14="http://schemas.microsoft.com/office/powerpoint/2010/main" val="1945717128"/>
              </p:ext>
            </p:extLst>
          </p:nvPr>
        </p:nvGraphicFramePr>
        <p:xfrm>
          <a:off x="219457" y="1677989"/>
          <a:ext cx="8046720" cy="4815387"/>
        </p:xfrm>
        <a:graphic>
          <a:graphicData uri="http://schemas.openxmlformats.org/drawingml/2006/table">
            <a:tbl>
              <a:tblPr>
                <a:tableStyleId>{5C22544A-7EE6-4342-B048-85BDC9FD1C3A}</a:tableStyleId>
              </a:tblPr>
              <a:tblGrid>
                <a:gridCol w="2412069"/>
                <a:gridCol w="5634651"/>
              </a:tblGrid>
              <a:tr h="161862">
                <a:tc>
                  <a:txBody>
                    <a:bodyPr/>
                    <a:lstStyle/>
                    <a:p>
                      <a:pPr algn="ctr">
                        <a:spcAft>
                          <a:spcPts val="0"/>
                        </a:spcAft>
                      </a:pPr>
                      <a:r>
                        <a:rPr lang="en-US" sz="1100" spc="-10">
                          <a:effectLst/>
                        </a:rPr>
                        <a:t>Adaptation </a:t>
                      </a:r>
                      <a:br>
                        <a:rPr lang="en-US" sz="1100" spc="-10">
                          <a:effectLst/>
                        </a:rPr>
                      </a:br>
                      <a:r>
                        <a:rPr lang="en-US" sz="1100" spc="-10">
                          <a:effectLst/>
                        </a:rPr>
                        <a:t>operation</a:t>
                      </a:r>
                      <a:endParaRPr lang="fr-BE" sz="1200">
                        <a:effectLst/>
                        <a:latin typeface="Times New Roman"/>
                        <a:ea typeface="Times New Roman"/>
                      </a:endParaRPr>
                    </a:p>
                  </a:txBody>
                  <a:tcPr marL="25592" marR="25592" marT="0" marB="0"/>
                </a:tc>
                <a:tc>
                  <a:txBody>
                    <a:bodyPr/>
                    <a:lstStyle/>
                    <a:p>
                      <a:pPr algn="ctr">
                        <a:spcAft>
                          <a:spcPts val="0"/>
                        </a:spcAft>
                      </a:pPr>
                      <a:r>
                        <a:rPr lang="en-US" sz="1100" spc="-10">
                          <a:effectLst/>
                        </a:rPr>
                        <a:t>Animation family, animated transition with justification</a:t>
                      </a:r>
                      <a:endParaRPr lang="fr-BE" sz="1200">
                        <a:effectLst/>
                        <a:latin typeface="Times New Roman"/>
                        <a:ea typeface="Times New Roman"/>
                      </a:endParaRPr>
                    </a:p>
                  </a:txBody>
                  <a:tcPr marL="25592" marR="25592" marT="0" marB="0"/>
                </a:tc>
              </a:tr>
              <a:tr h="566519">
                <a:tc>
                  <a:txBody>
                    <a:bodyPr/>
                    <a:lstStyle/>
                    <a:p>
                      <a:pPr algn="just">
                        <a:spcAft>
                          <a:spcPts val="0"/>
                        </a:spcAft>
                      </a:pPr>
                      <a:r>
                        <a:rPr lang="en-US" sz="1100" spc="-10">
                          <a:effectLst/>
                        </a:rPr>
                        <a:t>SET that modifies the length of a UI element into a larger value (absolute or relative)</a:t>
                      </a:r>
                      <a:endParaRPr lang="fr-BE" sz="1200">
                        <a:effectLst/>
                        <a:latin typeface="Times New Roman"/>
                        <a:ea typeface="Times New Roman"/>
                      </a:endParaRPr>
                    </a:p>
                  </a:txBody>
                  <a:tcPr marL="25592" marR="25592" marT="0" marB="0"/>
                </a:tc>
                <a:tc>
                  <a:txBody>
                    <a:bodyPr/>
                    <a:lstStyle/>
                    <a:p>
                      <a:pPr algn="just">
                        <a:spcAft>
                          <a:spcPts val="0"/>
                        </a:spcAft>
                      </a:pPr>
                      <a:r>
                        <a:rPr lang="en-US" sz="1100" spc="-10">
                          <a:effectLst/>
                        </a:rPr>
                        <a:t>Horizontal scroll/wipe from left (F1): this operation minimizes the visual change since only the right part resulting from the enlarging is changing. For edit fields, for instance, this is particularly appropriate because it gives the feeling that the field is really expanding</a:t>
                      </a:r>
                      <a:endParaRPr lang="fr-BE" sz="1200">
                        <a:effectLst/>
                        <a:latin typeface="Times New Roman"/>
                        <a:ea typeface="Times New Roman"/>
                      </a:endParaRPr>
                    </a:p>
                  </a:txBody>
                  <a:tcPr marL="25592" marR="25592" marT="0" marB="0"/>
                </a:tc>
              </a:tr>
              <a:tr h="485588">
                <a:tc>
                  <a:txBody>
                    <a:bodyPr/>
                    <a:lstStyle/>
                    <a:p>
                      <a:pPr algn="just">
                        <a:spcAft>
                          <a:spcPts val="0"/>
                        </a:spcAft>
                      </a:pPr>
                      <a:r>
                        <a:rPr lang="en-US" sz="1100" spc="-10">
                          <a:effectLst/>
                        </a:rPr>
                        <a:t>SET that modifies the height of a UI element into a larger value (absolute or relative)</a:t>
                      </a:r>
                      <a:endParaRPr lang="fr-BE" sz="1200">
                        <a:effectLst/>
                        <a:latin typeface="Times New Roman"/>
                        <a:ea typeface="Times New Roman"/>
                      </a:endParaRPr>
                    </a:p>
                  </a:txBody>
                  <a:tcPr marL="25592" marR="25592" marT="0" marB="0"/>
                </a:tc>
                <a:tc>
                  <a:txBody>
                    <a:bodyPr/>
                    <a:lstStyle/>
                    <a:p>
                      <a:pPr algn="just">
                        <a:spcAft>
                          <a:spcPts val="0"/>
                        </a:spcAft>
                      </a:pPr>
                      <a:r>
                        <a:rPr lang="en-US" sz="1100" spc="-10">
                          <a:effectLst/>
                        </a:rPr>
                        <a:t>Vertical scroll/wipe from bottom (F1): this operation minimizes the visual change since only the right part resulting from the enlarging is changing</a:t>
                      </a:r>
                      <a:endParaRPr lang="fr-BE" sz="1200">
                        <a:effectLst/>
                        <a:latin typeface="Times New Roman"/>
                        <a:ea typeface="Times New Roman"/>
                      </a:endParaRPr>
                    </a:p>
                  </a:txBody>
                  <a:tcPr marL="25592" marR="25592" marT="0" marB="0"/>
                </a:tc>
              </a:tr>
              <a:tr h="404656">
                <a:tc>
                  <a:txBody>
                    <a:bodyPr/>
                    <a:lstStyle/>
                    <a:p>
                      <a:pPr algn="just">
                        <a:spcAft>
                          <a:spcPts val="0"/>
                        </a:spcAft>
                      </a:pPr>
                      <a:r>
                        <a:rPr lang="en-US" sz="1100" spc="-10">
                          <a:effectLst/>
                        </a:rPr>
                        <a:t>DISPLAY that displays a new UI element at a certain position</a:t>
                      </a:r>
                      <a:endParaRPr lang="fr-BE" sz="1200">
                        <a:effectLst/>
                        <a:latin typeface="Times New Roman"/>
                        <a:ea typeface="Times New Roman"/>
                      </a:endParaRPr>
                    </a:p>
                  </a:txBody>
                  <a:tcPr marL="25592" marR="25592" marT="0" marB="0"/>
                </a:tc>
                <a:tc>
                  <a:txBody>
                    <a:bodyPr/>
                    <a:lstStyle/>
                    <a:p>
                      <a:pPr algn="just">
                        <a:spcAft>
                          <a:spcPts val="0"/>
                        </a:spcAft>
                      </a:pPr>
                      <a:r>
                        <a:rPr lang="en-US" sz="1100" spc="-10">
                          <a:effectLst/>
                        </a:rPr>
                        <a:t>Uncover (F3), Box out (F4), or Iris open (F4): these operations all induce a progressive display of a new UI element at once, thus creating the illusion that it is coming from the empty.</a:t>
                      </a:r>
                      <a:endParaRPr lang="fr-BE" sz="1200">
                        <a:effectLst/>
                        <a:latin typeface="Times New Roman"/>
                        <a:ea typeface="Times New Roman"/>
                      </a:endParaRPr>
                    </a:p>
                  </a:txBody>
                  <a:tcPr marL="25592" marR="25592" marT="0" marB="0"/>
                </a:tc>
              </a:tr>
              <a:tr h="404656">
                <a:tc>
                  <a:txBody>
                    <a:bodyPr/>
                    <a:lstStyle/>
                    <a:p>
                      <a:pPr algn="just">
                        <a:spcAft>
                          <a:spcPts val="0"/>
                        </a:spcAft>
                      </a:pPr>
                      <a:r>
                        <a:rPr lang="en-US" sz="1100" spc="-10">
                          <a:effectLst/>
                        </a:rPr>
                        <a:t>UNDISPLAY that undisplays a new UI element at a certain position</a:t>
                      </a:r>
                      <a:endParaRPr lang="fr-BE" sz="1200">
                        <a:effectLst/>
                        <a:latin typeface="Times New Roman"/>
                        <a:ea typeface="Times New Roman"/>
                      </a:endParaRPr>
                    </a:p>
                  </a:txBody>
                  <a:tcPr marL="25592" marR="25592" marT="0" marB="0"/>
                </a:tc>
                <a:tc>
                  <a:txBody>
                    <a:bodyPr/>
                    <a:lstStyle/>
                    <a:p>
                      <a:pPr algn="just">
                        <a:spcAft>
                          <a:spcPts val="0"/>
                        </a:spcAft>
                      </a:pPr>
                      <a:r>
                        <a:rPr lang="en-US" sz="1100" spc="-10">
                          <a:effectLst/>
                        </a:rPr>
                        <a:t>Cover (F3), Box in (F4), or Iris close (F4): these operations all induce a progressive disappearing of a existing UI element at once, thus creating the illusion that it is shrunk to an empty/white region.</a:t>
                      </a:r>
                      <a:endParaRPr lang="fr-BE" sz="1200">
                        <a:effectLst/>
                        <a:latin typeface="Times New Roman"/>
                        <a:ea typeface="Times New Roman"/>
                      </a:endParaRPr>
                    </a:p>
                  </a:txBody>
                  <a:tcPr marL="25592" marR="25592" marT="0" marB="0"/>
                </a:tc>
              </a:tr>
              <a:tr h="323726">
                <a:tc>
                  <a:txBody>
                    <a:bodyPr/>
                    <a:lstStyle/>
                    <a:p>
                      <a:pPr algn="just">
                        <a:spcAft>
                          <a:spcPts val="0"/>
                        </a:spcAft>
                      </a:pPr>
                      <a:r>
                        <a:rPr lang="en-US" sz="1100" spc="-10">
                          <a:effectLst/>
                        </a:rPr>
                        <a:t>REPLACE that substitutes a UI element by another one</a:t>
                      </a:r>
                      <a:endParaRPr lang="fr-BE" sz="1200">
                        <a:effectLst/>
                        <a:latin typeface="Times New Roman"/>
                        <a:ea typeface="Times New Roman"/>
                      </a:endParaRPr>
                    </a:p>
                  </a:txBody>
                  <a:tcPr marL="25592" marR="25592" marT="0" marB="0"/>
                </a:tc>
                <a:tc>
                  <a:txBody>
                    <a:bodyPr/>
                    <a:lstStyle/>
                    <a:p>
                      <a:pPr algn="just">
                        <a:spcAft>
                          <a:spcPts val="0"/>
                        </a:spcAft>
                      </a:pPr>
                      <a:r>
                        <a:rPr lang="en-US" sz="1100" spc="-10">
                          <a:effectLst/>
                        </a:rPr>
                        <a:t>Barn door open (F2): this operation affects the entire visual aspect of the previous one and the new one.</a:t>
                      </a:r>
                      <a:endParaRPr lang="fr-BE" sz="1200">
                        <a:effectLst/>
                        <a:latin typeface="Times New Roman"/>
                        <a:ea typeface="Times New Roman"/>
                      </a:endParaRPr>
                    </a:p>
                  </a:txBody>
                  <a:tcPr marL="25592" marR="25592" marT="0" marB="0"/>
                </a:tc>
              </a:tr>
              <a:tr h="566519">
                <a:tc>
                  <a:txBody>
                    <a:bodyPr/>
                    <a:lstStyle/>
                    <a:p>
                      <a:pPr algn="just">
                        <a:spcAft>
                          <a:spcPts val="0"/>
                        </a:spcAft>
                      </a:pPr>
                      <a:r>
                        <a:rPr lang="en-US" sz="1100" spc="-10">
                          <a:effectLst/>
                        </a:rPr>
                        <a:t>DISTRIBUTE that computes a distribution of a series of UI Elements into a series of UI Containers</a:t>
                      </a:r>
                      <a:endParaRPr lang="fr-BE" sz="1200">
                        <a:effectLst/>
                        <a:latin typeface="Times New Roman"/>
                        <a:ea typeface="Times New Roman"/>
                      </a:endParaRPr>
                    </a:p>
                  </a:txBody>
                  <a:tcPr marL="25592" marR="25592" marT="0" marB="0"/>
                </a:tc>
                <a:tc>
                  <a:txBody>
                    <a:bodyPr/>
                    <a:lstStyle/>
                    <a:p>
                      <a:pPr algn="just">
                        <a:spcAft>
                          <a:spcPts val="0"/>
                        </a:spcAft>
                      </a:pPr>
                      <a:r>
                        <a:rPr lang="en-US" sz="1100" spc="-10">
                          <a:effectLst/>
                        </a:rPr>
                        <a:t>Bam door open (F2) or Iris open (F4): these operations enable the visualization of an entire group at once, instead of showing every little display change individually</a:t>
                      </a:r>
                      <a:endParaRPr lang="fr-BE" sz="1200">
                        <a:effectLst/>
                        <a:latin typeface="Times New Roman"/>
                        <a:ea typeface="Times New Roman"/>
                      </a:endParaRPr>
                    </a:p>
                  </a:txBody>
                  <a:tcPr marL="25592" marR="25592" marT="0" marB="0"/>
                </a:tc>
              </a:tr>
              <a:tr h="1699557">
                <a:tc>
                  <a:txBody>
                    <a:bodyPr/>
                    <a:lstStyle/>
                    <a:p>
                      <a:pPr algn="just">
                        <a:spcAft>
                          <a:spcPts val="0"/>
                        </a:spcAft>
                      </a:pPr>
                      <a:r>
                        <a:rPr lang="en-US" sz="1100" spc="-10">
                          <a:effectLst/>
                        </a:rPr>
                        <a:t>MOVE that moves a UI element to a new location indicated by its coordinates x and y, possibly in a fixed amount of steps</a:t>
                      </a:r>
                      <a:endParaRPr lang="fr-BE" sz="1200">
                        <a:effectLst/>
                        <a:latin typeface="Times New Roman"/>
                        <a:ea typeface="Times New Roman"/>
                      </a:endParaRPr>
                    </a:p>
                  </a:txBody>
                  <a:tcPr marL="25592" marR="25592" marT="0" marB="0"/>
                </a:tc>
                <a:tc>
                  <a:txBody>
                    <a:bodyPr/>
                    <a:lstStyle/>
                    <a:p>
                      <a:pPr algn="just">
                        <a:spcAft>
                          <a:spcPts val="0"/>
                        </a:spcAft>
                      </a:pPr>
                      <a:r>
                        <a:rPr lang="en-US" sz="1100" spc="-10" dirty="0">
                          <a:effectLst/>
                        </a:rPr>
                        <a:t>Ideally, the UI movement could be represented by an animation depicting the movement itself. But practically, this would induce a very long animation, thus increasing again the lag. Therefore, we preferred to adopt a disappearing of the UI element from its original location and an appearing to its target location. Depending on these locations, vertical, horizontal or diagonal replacements (F1) are selected. For instance, when a UI element disappears from a top left location to a bottom right location, a diagonal replacement from top/­bottom left corner is selected, thus creating the illusion that the element moves from one location to another. If a UI element should only move linearly, that is either vertically or horizontally, then a vertical or horizontal scroll is selected instead according to the movement direction, thus creating again the illusion of object movement.</a:t>
                      </a:r>
                      <a:endParaRPr lang="fr-BE" sz="1200" dirty="0">
                        <a:effectLst/>
                        <a:latin typeface="Times New Roman"/>
                        <a:ea typeface="Times New Roman"/>
                      </a:endParaRPr>
                    </a:p>
                  </a:txBody>
                  <a:tcPr marL="25592" marR="25592" marT="0" marB="0"/>
                </a:tc>
              </a:tr>
            </a:tbl>
          </a:graphicData>
        </a:graphic>
      </p:graphicFrame>
      <p:sp>
        <p:nvSpPr>
          <p:cNvPr id="5" name="Title 4"/>
          <p:cNvSpPr>
            <a:spLocks noGrp="1"/>
          </p:cNvSpPr>
          <p:nvPr>
            <p:ph type="title"/>
          </p:nvPr>
        </p:nvSpPr>
        <p:spPr/>
        <p:txBody>
          <a:bodyPr/>
          <a:lstStyle/>
          <a:p>
            <a:r>
              <a:rPr lang="en-US" sz="3200" dirty="0"/>
              <a:t>How to associate an animated transition to an adaptation operation</a:t>
            </a:r>
            <a:endParaRPr lang="fr-BE" sz="3200" dirty="0"/>
          </a:p>
        </p:txBody>
      </p:sp>
    </p:spTree>
    <p:extLst>
      <p:ext uri="{BB962C8B-B14F-4D97-AF65-F5344CB8AC3E}">
        <p14:creationId xmlns:p14="http://schemas.microsoft.com/office/powerpoint/2010/main" val="14796248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chemeClr val="tx1"/>
                </a:solidFill>
              </a:rPr>
              <a:t>Example</a:t>
            </a:r>
            <a:r>
              <a:rPr lang="fr-BE" dirty="0" smtClean="0">
                <a:solidFill>
                  <a:schemeClr val="tx1"/>
                </a:solidFill>
              </a:rPr>
              <a:t> #1</a:t>
            </a:r>
            <a:endParaRPr lang="fr-BE" dirty="0">
              <a:solidFill>
                <a:schemeClr val="tx1"/>
              </a:solidFill>
            </a:endParaRPr>
          </a:p>
        </p:txBody>
      </p:sp>
      <p:sp>
        <p:nvSpPr>
          <p:cNvPr id="3" name="Content Placeholder 2"/>
          <p:cNvSpPr>
            <a:spLocks noGrp="1"/>
          </p:cNvSpPr>
          <p:nvPr>
            <p:ph sz="quarter" idx="1"/>
          </p:nvPr>
        </p:nvSpPr>
        <p:spPr>
          <a:xfrm>
            <a:off x="457200" y="1600200"/>
            <a:ext cx="7467600" cy="2332856"/>
          </a:xfrm>
        </p:spPr>
        <p:txBody>
          <a:bodyPr>
            <a:normAutofit fontScale="25000" lnSpcReduction="20000"/>
          </a:bodyPr>
          <a:lstStyle/>
          <a:p>
            <a:pPr>
              <a:lnSpc>
                <a:spcPct val="120000"/>
              </a:lnSpc>
              <a:spcBef>
                <a:spcPts val="0"/>
              </a:spcBef>
              <a:spcAft>
                <a:spcPts val="0"/>
              </a:spcAft>
            </a:pPr>
            <a:r>
              <a:rPr lang="fr-BE" sz="4800" dirty="0">
                <a:solidFill>
                  <a:schemeClr val="accent1"/>
                </a:solidFill>
                <a:latin typeface="Arial Black" pitchFamily="34" charset="0"/>
              </a:rPr>
              <a:t>SUBSTITUTE</a:t>
            </a:r>
            <a:r>
              <a:rPr lang="fr-BE" sz="4800" dirty="0">
                <a:latin typeface="Arial Black" pitchFamily="34" charset="0"/>
              </a:rPr>
              <a:t> #listbox_component_19 </a:t>
            </a:r>
            <a:r>
              <a:rPr lang="fr-BE" sz="4800" dirty="0">
                <a:solidFill>
                  <a:schemeClr val="accent1"/>
                </a:solidFill>
                <a:latin typeface="Arial Black" pitchFamily="34" charset="0"/>
              </a:rPr>
              <a:t>BY</a:t>
            </a:r>
            <a:r>
              <a:rPr lang="fr-BE" sz="4800" dirty="0">
                <a:latin typeface="Arial Black" pitchFamily="34" charset="0"/>
              </a:rPr>
              <a:t> @</a:t>
            </a:r>
            <a:r>
              <a:rPr lang="fr-BE" sz="4800" dirty="0" err="1">
                <a:latin typeface="Arial Black" pitchFamily="34" charset="0"/>
              </a:rPr>
              <a:t>ComboBox</a:t>
            </a:r>
            <a:r>
              <a:rPr lang="fr-BE" sz="4800" dirty="0">
                <a:latin typeface="Arial Black" pitchFamily="34" charset="0"/>
              </a:rPr>
              <a:t> </a:t>
            </a:r>
            <a:r>
              <a:rPr lang="fr-BE" sz="4800" dirty="0">
                <a:solidFill>
                  <a:schemeClr val="accent1"/>
                </a:solidFill>
                <a:latin typeface="Arial Black" pitchFamily="34" charset="0"/>
              </a:rPr>
              <a:t>IN</a:t>
            </a:r>
            <a:r>
              <a:rPr lang="fr-BE" sz="4800" dirty="0">
                <a:latin typeface="Arial Black" pitchFamily="34" charset="0"/>
              </a:rPr>
              <a:t> #box3 </a:t>
            </a:r>
            <a:r>
              <a:rPr lang="fr-BE" sz="4800" dirty="0">
                <a:solidFill>
                  <a:schemeClr val="accent1"/>
                </a:solidFill>
                <a:latin typeface="Arial Black" pitchFamily="34" charset="0"/>
              </a:rPr>
              <a:t>("</a:t>
            </a:r>
            <a:r>
              <a:rPr lang="fr-BE" sz="4800" dirty="0" err="1">
                <a:latin typeface="Arial Black" pitchFamily="34" charset="0"/>
              </a:rPr>
              <a:t>newComboBox</a:t>
            </a:r>
            <a:r>
              <a:rPr lang="fr-BE" sz="4800" dirty="0">
                <a:solidFill>
                  <a:schemeClr val="accent1"/>
                </a:solidFill>
                <a:latin typeface="Arial Black" pitchFamily="34" charset="0"/>
              </a:rPr>
              <a:t>")</a:t>
            </a:r>
            <a:r>
              <a:rPr lang="fr-BE" sz="4800" dirty="0">
                <a:latin typeface="Arial Black" pitchFamily="34" charset="0"/>
              </a:rPr>
              <a:t> </a:t>
            </a:r>
            <a:r>
              <a:rPr lang="fr-BE" sz="4800" dirty="0">
                <a:solidFill>
                  <a:schemeClr val="accent1"/>
                </a:solidFill>
                <a:latin typeface="Arial Black" pitchFamily="34" charset="0"/>
              </a:rPr>
              <a:t>WHERE ROW </a:t>
            </a:r>
            <a:r>
              <a:rPr lang="fr-BE" sz="4800" dirty="0">
                <a:latin typeface="Arial Black" pitchFamily="34" charset="0"/>
              </a:rPr>
              <a:t>0</a:t>
            </a:r>
            <a:r>
              <a:rPr lang="fr-BE" sz="4800" dirty="0">
                <a:solidFill>
                  <a:schemeClr val="accent1"/>
                </a:solidFill>
                <a:latin typeface="Arial Black" pitchFamily="34" charset="0"/>
              </a:rPr>
              <a:t>, COL</a:t>
            </a:r>
            <a:r>
              <a:rPr lang="fr-BE" sz="4800" dirty="0">
                <a:latin typeface="Arial Black" pitchFamily="34" charset="0"/>
              </a:rPr>
              <a:t> 0</a:t>
            </a:r>
            <a:r>
              <a:rPr lang="fr-BE" sz="4800" dirty="0">
                <a:solidFill>
                  <a:schemeClr val="accent1"/>
                </a:solidFill>
                <a:latin typeface="Arial Black" pitchFamily="34" charset="0"/>
              </a:rPr>
              <a:t>;</a:t>
            </a:r>
          </a:p>
          <a:p>
            <a:pPr>
              <a:lnSpc>
                <a:spcPct val="120000"/>
              </a:lnSpc>
              <a:spcBef>
                <a:spcPts val="0"/>
              </a:spcBef>
              <a:spcAft>
                <a:spcPts val="0"/>
              </a:spcAft>
            </a:pPr>
            <a:r>
              <a:rPr lang="fr-BE" sz="4800" dirty="0">
                <a:solidFill>
                  <a:schemeClr val="accent1"/>
                </a:solidFill>
                <a:latin typeface="Arial Black" pitchFamily="34" charset="0"/>
              </a:rPr>
              <a:t>CONTRACT</a:t>
            </a:r>
            <a:r>
              <a:rPr lang="fr-BE" sz="4800" dirty="0">
                <a:latin typeface="Arial Black" pitchFamily="34" charset="0"/>
              </a:rPr>
              <a:t> #</a:t>
            </a:r>
            <a:r>
              <a:rPr lang="fr-BE" sz="4800" dirty="0" err="1">
                <a:latin typeface="Arial Black" pitchFamily="34" charset="0"/>
              </a:rPr>
              <a:t>newComboBox</a:t>
            </a:r>
            <a:r>
              <a:rPr lang="fr-BE" sz="4800" dirty="0">
                <a:latin typeface="Arial Black" pitchFamily="34" charset="0"/>
              </a:rPr>
              <a:t> </a:t>
            </a:r>
            <a:r>
              <a:rPr lang="fr-BE" sz="4800" dirty="0">
                <a:solidFill>
                  <a:schemeClr val="accent1"/>
                </a:solidFill>
                <a:latin typeface="Arial Black" pitchFamily="34" charset="0"/>
              </a:rPr>
              <a:t>OF</a:t>
            </a:r>
            <a:r>
              <a:rPr lang="fr-BE" sz="4800" dirty="0">
                <a:latin typeface="Arial Black" pitchFamily="34" charset="0"/>
              </a:rPr>
              <a:t> 90 50</a:t>
            </a:r>
            <a:r>
              <a:rPr lang="fr-BE" sz="4800" dirty="0">
                <a:solidFill>
                  <a:schemeClr val="accent1"/>
                </a:solidFill>
                <a:latin typeface="Arial Black" pitchFamily="34" charset="0"/>
              </a:rPr>
              <a:t>;</a:t>
            </a:r>
          </a:p>
          <a:p>
            <a:pPr>
              <a:lnSpc>
                <a:spcPct val="120000"/>
              </a:lnSpc>
              <a:spcBef>
                <a:spcPts val="0"/>
              </a:spcBef>
              <a:spcAft>
                <a:spcPts val="0"/>
              </a:spcAft>
            </a:pPr>
            <a:r>
              <a:rPr lang="fr-BE" sz="4800" dirty="0">
                <a:solidFill>
                  <a:schemeClr val="accent1"/>
                </a:solidFill>
                <a:latin typeface="Arial Black" pitchFamily="34" charset="0"/>
              </a:rPr>
              <a:t>CHANGEBOX</a:t>
            </a:r>
            <a:r>
              <a:rPr lang="fr-BE" sz="4800" dirty="0">
                <a:latin typeface="Arial Black" pitchFamily="34" charset="0"/>
              </a:rPr>
              <a:t> #button_1 </a:t>
            </a:r>
            <a:r>
              <a:rPr lang="fr-BE" sz="4800" dirty="0">
                <a:solidFill>
                  <a:schemeClr val="accent1"/>
                </a:solidFill>
                <a:latin typeface="Arial Black" pitchFamily="34" charset="0"/>
              </a:rPr>
              <a:t>TO</a:t>
            </a:r>
            <a:r>
              <a:rPr lang="fr-BE" sz="4800" dirty="0">
                <a:latin typeface="Arial Black" pitchFamily="34" charset="0"/>
              </a:rPr>
              <a:t> #box3 </a:t>
            </a:r>
            <a:r>
              <a:rPr lang="fr-BE" sz="4800" dirty="0">
                <a:solidFill>
                  <a:schemeClr val="accent1"/>
                </a:solidFill>
                <a:latin typeface="Arial Black" pitchFamily="34" charset="0"/>
              </a:rPr>
              <a:t>WHERE ROW </a:t>
            </a:r>
            <a:r>
              <a:rPr lang="fr-BE" sz="4800" dirty="0">
                <a:latin typeface="Arial Black" pitchFamily="34" charset="0"/>
              </a:rPr>
              <a:t>0</a:t>
            </a:r>
            <a:r>
              <a:rPr lang="fr-BE" sz="4800" dirty="0">
                <a:solidFill>
                  <a:schemeClr val="accent1"/>
                </a:solidFill>
                <a:latin typeface="Arial Black" pitchFamily="34" charset="0"/>
              </a:rPr>
              <a:t>, COLINSERT</a:t>
            </a:r>
            <a:r>
              <a:rPr lang="fr-BE" sz="4800" dirty="0">
                <a:latin typeface="Arial Black" pitchFamily="34" charset="0"/>
              </a:rPr>
              <a:t> 1</a:t>
            </a:r>
            <a:r>
              <a:rPr lang="fr-BE" sz="4800" dirty="0">
                <a:solidFill>
                  <a:schemeClr val="accent1"/>
                </a:solidFill>
                <a:latin typeface="Arial Black" pitchFamily="34" charset="0"/>
              </a:rPr>
              <a:t>;</a:t>
            </a:r>
          </a:p>
          <a:p>
            <a:pPr>
              <a:lnSpc>
                <a:spcPct val="120000"/>
              </a:lnSpc>
              <a:spcBef>
                <a:spcPts val="0"/>
              </a:spcBef>
              <a:spcAft>
                <a:spcPts val="0"/>
              </a:spcAft>
            </a:pPr>
            <a:r>
              <a:rPr lang="fr-BE" sz="4800" dirty="0">
                <a:solidFill>
                  <a:schemeClr val="accent1"/>
                </a:solidFill>
                <a:latin typeface="Arial Black" pitchFamily="34" charset="0"/>
              </a:rPr>
              <a:t>SET</a:t>
            </a:r>
            <a:r>
              <a:rPr lang="fr-BE" sz="4800" dirty="0">
                <a:latin typeface="Arial Black" pitchFamily="34" charset="0"/>
              </a:rPr>
              <a:t> #button_1</a:t>
            </a:r>
            <a:r>
              <a:rPr lang="fr-BE" sz="4800" dirty="0">
                <a:solidFill>
                  <a:schemeClr val="accent1"/>
                </a:solidFill>
                <a:latin typeface="Arial Black" pitchFamily="34" charset="0"/>
              </a:rPr>
              <a:t>-&gt;</a:t>
            </a:r>
            <a:r>
              <a:rPr lang="fr-BE" sz="4800" dirty="0">
                <a:latin typeface="Arial Black" pitchFamily="34" charset="0"/>
              </a:rPr>
              <a:t>Content </a:t>
            </a:r>
            <a:r>
              <a:rPr lang="fr-BE" sz="4800" dirty="0">
                <a:solidFill>
                  <a:schemeClr val="accent1"/>
                </a:solidFill>
                <a:latin typeface="Arial Black" pitchFamily="34" charset="0"/>
              </a:rPr>
              <a:t>TO "</a:t>
            </a:r>
            <a:r>
              <a:rPr lang="fr-BE" sz="4800" dirty="0">
                <a:latin typeface="Arial Black" pitchFamily="34" charset="0"/>
              </a:rPr>
              <a:t>GO!</a:t>
            </a:r>
            <a:r>
              <a:rPr lang="fr-BE" sz="4800" dirty="0">
                <a:solidFill>
                  <a:schemeClr val="accent1"/>
                </a:solidFill>
                <a:latin typeface="Arial Black" pitchFamily="34" charset="0"/>
              </a:rPr>
              <a:t>";</a:t>
            </a:r>
          </a:p>
          <a:p>
            <a:pPr>
              <a:lnSpc>
                <a:spcPct val="120000"/>
              </a:lnSpc>
              <a:spcBef>
                <a:spcPts val="0"/>
              </a:spcBef>
              <a:spcAft>
                <a:spcPts val="0"/>
              </a:spcAft>
            </a:pPr>
            <a:r>
              <a:rPr lang="fr-BE" sz="4800" dirty="0">
                <a:solidFill>
                  <a:schemeClr val="accent1"/>
                </a:solidFill>
                <a:latin typeface="Arial Black" pitchFamily="34" charset="0"/>
              </a:rPr>
              <a:t>CHANGEBOX</a:t>
            </a:r>
            <a:r>
              <a:rPr lang="fr-BE" sz="4800" dirty="0">
                <a:latin typeface="Arial Black" pitchFamily="34" charset="0"/>
              </a:rPr>
              <a:t> #button_0 </a:t>
            </a:r>
            <a:r>
              <a:rPr lang="fr-BE" sz="4800" dirty="0">
                <a:solidFill>
                  <a:schemeClr val="accent1"/>
                </a:solidFill>
                <a:latin typeface="Arial Black" pitchFamily="34" charset="0"/>
              </a:rPr>
              <a:t>TO</a:t>
            </a:r>
            <a:r>
              <a:rPr lang="fr-BE" sz="4800" dirty="0">
                <a:latin typeface="Arial Black" pitchFamily="34" charset="0"/>
              </a:rPr>
              <a:t> #box3 </a:t>
            </a:r>
            <a:r>
              <a:rPr lang="fr-BE" sz="4800" dirty="0">
                <a:solidFill>
                  <a:schemeClr val="accent1"/>
                </a:solidFill>
                <a:latin typeface="Arial Black" pitchFamily="34" charset="0"/>
              </a:rPr>
              <a:t>WHERE ROW</a:t>
            </a:r>
            <a:r>
              <a:rPr lang="fr-BE" sz="4800" dirty="0">
                <a:latin typeface="Arial Black" pitchFamily="34" charset="0"/>
              </a:rPr>
              <a:t> 0</a:t>
            </a:r>
            <a:r>
              <a:rPr lang="fr-BE" sz="4800" dirty="0">
                <a:solidFill>
                  <a:schemeClr val="accent1"/>
                </a:solidFill>
                <a:latin typeface="Arial Black" pitchFamily="34" charset="0"/>
              </a:rPr>
              <a:t>, COLINSERT</a:t>
            </a:r>
            <a:r>
              <a:rPr lang="fr-BE" sz="4800" dirty="0">
                <a:latin typeface="Arial Black" pitchFamily="34" charset="0"/>
              </a:rPr>
              <a:t> 2</a:t>
            </a:r>
            <a:r>
              <a:rPr lang="fr-BE" sz="4800" dirty="0">
                <a:solidFill>
                  <a:schemeClr val="accent1"/>
                </a:solidFill>
                <a:latin typeface="Arial Black" pitchFamily="34" charset="0"/>
              </a:rPr>
              <a:t>;</a:t>
            </a:r>
          </a:p>
          <a:p>
            <a:pPr>
              <a:lnSpc>
                <a:spcPct val="120000"/>
              </a:lnSpc>
              <a:spcBef>
                <a:spcPts val="0"/>
              </a:spcBef>
              <a:spcAft>
                <a:spcPts val="0"/>
              </a:spcAft>
            </a:pPr>
            <a:r>
              <a:rPr lang="fr-BE" sz="4800" dirty="0">
                <a:solidFill>
                  <a:schemeClr val="accent1"/>
                </a:solidFill>
                <a:latin typeface="Arial Black" pitchFamily="34" charset="0"/>
              </a:rPr>
              <a:t>SET</a:t>
            </a:r>
            <a:r>
              <a:rPr lang="fr-BE" sz="4800" dirty="0">
                <a:latin typeface="Arial Black" pitchFamily="34" charset="0"/>
              </a:rPr>
              <a:t> #button_0</a:t>
            </a:r>
            <a:r>
              <a:rPr lang="fr-BE" sz="4800" dirty="0">
                <a:solidFill>
                  <a:schemeClr val="accent1"/>
                </a:solidFill>
                <a:latin typeface="Arial Black" pitchFamily="34" charset="0"/>
              </a:rPr>
              <a:t>-&gt;</a:t>
            </a:r>
            <a:r>
              <a:rPr lang="fr-BE" sz="4800" dirty="0">
                <a:latin typeface="Arial Black" pitchFamily="34" charset="0"/>
              </a:rPr>
              <a:t>Content </a:t>
            </a:r>
            <a:r>
              <a:rPr lang="fr-BE" sz="4800" dirty="0">
                <a:solidFill>
                  <a:schemeClr val="accent1"/>
                </a:solidFill>
                <a:latin typeface="Arial Black" pitchFamily="34" charset="0"/>
              </a:rPr>
              <a:t>TO "</a:t>
            </a:r>
            <a:r>
              <a:rPr lang="fr-BE" sz="4800" dirty="0">
                <a:latin typeface="Arial Black" pitchFamily="34" charset="0"/>
              </a:rPr>
              <a:t>[X]</a:t>
            </a:r>
            <a:r>
              <a:rPr lang="fr-BE" sz="4800" dirty="0">
                <a:solidFill>
                  <a:schemeClr val="accent1"/>
                </a:solidFill>
                <a:latin typeface="Arial Black" pitchFamily="34" charset="0"/>
              </a:rPr>
              <a:t>";</a:t>
            </a:r>
          </a:p>
          <a:p>
            <a:pPr>
              <a:lnSpc>
                <a:spcPct val="120000"/>
              </a:lnSpc>
              <a:spcBef>
                <a:spcPts val="0"/>
              </a:spcBef>
              <a:spcAft>
                <a:spcPts val="0"/>
              </a:spcAft>
            </a:pPr>
            <a:r>
              <a:rPr lang="fr-BE" sz="4800" dirty="0">
                <a:solidFill>
                  <a:schemeClr val="accent1"/>
                </a:solidFill>
                <a:latin typeface="Arial Black" pitchFamily="34" charset="0"/>
              </a:rPr>
              <a:t>SET</a:t>
            </a:r>
            <a:r>
              <a:rPr lang="fr-BE" sz="4800" dirty="0">
                <a:latin typeface="Arial Black" pitchFamily="34" charset="0"/>
              </a:rPr>
              <a:t> #label_0</a:t>
            </a:r>
            <a:r>
              <a:rPr lang="fr-BE" sz="4800" dirty="0">
                <a:solidFill>
                  <a:schemeClr val="accent1"/>
                </a:solidFill>
                <a:latin typeface="Arial Black" pitchFamily="34" charset="0"/>
              </a:rPr>
              <a:t>-&gt;</a:t>
            </a:r>
            <a:r>
              <a:rPr lang="fr-BE" sz="4800" dirty="0" err="1">
                <a:latin typeface="Arial Black" pitchFamily="34" charset="0"/>
              </a:rPr>
              <a:t>FontSize</a:t>
            </a:r>
            <a:r>
              <a:rPr lang="fr-BE" sz="4800" dirty="0">
                <a:latin typeface="Arial Black" pitchFamily="34" charset="0"/>
              </a:rPr>
              <a:t> </a:t>
            </a:r>
            <a:r>
              <a:rPr lang="fr-BE" sz="4800" dirty="0">
                <a:solidFill>
                  <a:schemeClr val="accent1"/>
                </a:solidFill>
                <a:latin typeface="Arial Black" pitchFamily="34" charset="0"/>
              </a:rPr>
              <a:t>TO</a:t>
            </a:r>
            <a:r>
              <a:rPr lang="fr-BE" sz="4800" dirty="0">
                <a:latin typeface="Arial Black" pitchFamily="34" charset="0"/>
              </a:rPr>
              <a:t> 12</a:t>
            </a:r>
            <a:r>
              <a:rPr lang="fr-BE" sz="4800" dirty="0">
                <a:solidFill>
                  <a:schemeClr val="accent1"/>
                </a:solidFill>
                <a:latin typeface="Arial Black" pitchFamily="34" charset="0"/>
              </a:rPr>
              <a:t>;</a:t>
            </a:r>
          </a:p>
          <a:p>
            <a:pPr>
              <a:lnSpc>
                <a:spcPct val="120000"/>
              </a:lnSpc>
              <a:spcBef>
                <a:spcPts val="0"/>
              </a:spcBef>
              <a:spcAft>
                <a:spcPts val="0"/>
              </a:spcAft>
            </a:pPr>
            <a:r>
              <a:rPr lang="fr-BE" sz="4800" dirty="0">
                <a:solidFill>
                  <a:schemeClr val="accent1"/>
                </a:solidFill>
                <a:latin typeface="Arial Black" pitchFamily="34" charset="0"/>
              </a:rPr>
              <a:t>CONTRACT</a:t>
            </a:r>
            <a:r>
              <a:rPr lang="fr-BE" sz="4800" dirty="0">
                <a:latin typeface="Arial Black" pitchFamily="34" charset="0"/>
              </a:rPr>
              <a:t> #window_0 </a:t>
            </a:r>
            <a:r>
              <a:rPr lang="fr-BE" sz="4800" dirty="0">
                <a:solidFill>
                  <a:schemeClr val="accent1"/>
                </a:solidFill>
                <a:latin typeface="Arial Black" pitchFamily="34" charset="0"/>
              </a:rPr>
              <a:t>OF</a:t>
            </a:r>
            <a:r>
              <a:rPr lang="fr-BE" sz="4800" dirty="0">
                <a:latin typeface="Arial Black" pitchFamily="34" charset="0"/>
              </a:rPr>
              <a:t> 40 120</a:t>
            </a:r>
            <a:r>
              <a:rPr lang="fr-BE" sz="4800" dirty="0" smtClean="0">
                <a:solidFill>
                  <a:schemeClr val="accent1"/>
                </a:solidFill>
                <a:latin typeface="Arial Black" pitchFamily="34" charset="0"/>
              </a:rPr>
              <a:t>;</a:t>
            </a:r>
            <a:endParaRPr lang="fr-BE" sz="4800" dirty="0">
              <a:solidFill>
                <a:schemeClr val="accent1"/>
              </a:solidFill>
              <a:latin typeface="Arial Black" pitchFamily="34" charset="0"/>
            </a:endParaRPr>
          </a:p>
        </p:txBody>
      </p:sp>
      <p:pic>
        <p:nvPicPr>
          <p:cNvPr id="2050" name="Picture 2" descr="C:\Users\charly\Documents\Documents\GEST\Mémoire\tex\chapters\chapter4\images\interface1Ap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4161710"/>
            <a:ext cx="2687803" cy="99548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harly\Documents\Documents\GEST\Mémoire\tex\chapters\chapter4\images\interface1Av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149080"/>
            <a:ext cx="3085996" cy="219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383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chemeClr val="tx1"/>
                </a:solidFill>
              </a:rPr>
              <a:t>Example</a:t>
            </a:r>
            <a:r>
              <a:rPr lang="fr-BE" dirty="0" smtClean="0">
                <a:solidFill>
                  <a:schemeClr val="tx1"/>
                </a:solidFill>
              </a:rPr>
              <a:t> #2</a:t>
            </a:r>
            <a:endParaRPr lang="fr-BE" dirty="0">
              <a:solidFill>
                <a:schemeClr val="tx1"/>
              </a:solidFill>
            </a:endParaRPr>
          </a:p>
        </p:txBody>
      </p:sp>
      <p:sp>
        <p:nvSpPr>
          <p:cNvPr id="3" name="Content Placeholder 2"/>
          <p:cNvSpPr>
            <a:spLocks noGrp="1"/>
          </p:cNvSpPr>
          <p:nvPr>
            <p:ph sz="quarter" idx="1"/>
          </p:nvPr>
        </p:nvSpPr>
        <p:spPr>
          <a:xfrm>
            <a:off x="457200" y="1600200"/>
            <a:ext cx="7931224" cy="2044824"/>
          </a:xfrm>
        </p:spPr>
        <p:txBody>
          <a:bodyPr>
            <a:normAutofit fontScale="92500" lnSpcReduction="10000"/>
          </a:bodyPr>
          <a:lstStyle/>
          <a:p>
            <a:pPr>
              <a:lnSpc>
                <a:spcPct val="120000"/>
              </a:lnSpc>
              <a:spcBef>
                <a:spcPts val="0"/>
              </a:spcBef>
              <a:spcAft>
                <a:spcPts val="0"/>
              </a:spcAft>
            </a:pPr>
            <a:r>
              <a:rPr lang="fr-BE" sz="1700" dirty="0">
                <a:solidFill>
                  <a:schemeClr val="accent1"/>
                </a:solidFill>
                <a:latin typeface="Arial Black" pitchFamily="34" charset="0"/>
              </a:rPr>
              <a:t>SUBSTITUTE</a:t>
            </a:r>
            <a:r>
              <a:rPr lang="fr-BE" sz="1700" dirty="0">
                <a:latin typeface="Arial Black" pitchFamily="34" charset="0"/>
              </a:rPr>
              <a:t> %</a:t>
            </a:r>
            <a:r>
              <a:rPr lang="fr-BE" sz="1700" dirty="0" err="1">
                <a:latin typeface="Arial Black" pitchFamily="34" charset="0"/>
              </a:rPr>
              <a:t>SelectRadioGroup</a:t>
            </a:r>
            <a:r>
              <a:rPr lang="fr-BE" sz="1700" dirty="0">
                <a:latin typeface="Arial Black" pitchFamily="34" charset="0"/>
              </a:rPr>
              <a:t> "</a:t>
            </a:r>
            <a:r>
              <a:rPr lang="fr-BE" sz="1700" dirty="0" err="1">
                <a:latin typeface="Arial Black" pitchFamily="34" charset="0"/>
              </a:rPr>
              <a:t>groupeType</a:t>
            </a:r>
            <a:r>
              <a:rPr lang="fr-BE" sz="1700" dirty="0">
                <a:latin typeface="Arial Black" pitchFamily="34" charset="0"/>
              </a:rPr>
              <a:t>" </a:t>
            </a:r>
            <a:r>
              <a:rPr lang="fr-BE" sz="1700" dirty="0">
                <a:solidFill>
                  <a:schemeClr val="accent1"/>
                </a:solidFill>
                <a:latin typeface="Arial Black" pitchFamily="34" charset="0"/>
              </a:rPr>
              <a:t>BY</a:t>
            </a:r>
            <a:r>
              <a:rPr lang="fr-BE" sz="1700" dirty="0">
                <a:latin typeface="Arial Black" pitchFamily="34" charset="0"/>
              </a:rPr>
              <a:t> @</a:t>
            </a:r>
            <a:r>
              <a:rPr lang="fr-BE" sz="1700" dirty="0" err="1">
                <a:latin typeface="Arial Black" pitchFamily="34" charset="0"/>
              </a:rPr>
              <a:t>ComboBox</a:t>
            </a:r>
            <a:r>
              <a:rPr lang="fr-BE" sz="1700" dirty="0">
                <a:latin typeface="Arial Black" pitchFamily="34" charset="0"/>
              </a:rPr>
              <a:t> </a:t>
            </a:r>
            <a:r>
              <a:rPr lang="fr-BE" sz="1700" dirty="0">
                <a:solidFill>
                  <a:schemeClr val="accent1"/>
                </a:solidFill>
                <a:latin typeface="Arial Black" pitchFamily="34" charset="0"/>
              </a:rPr>
              <a:t>IN</a:t>
            </a:r>
            <a:r>
              <a:rPr lang="fr-BE" sz="1700" dirty="0">
                <a:latin typeface="Arial Black" pitchFamily="34" charset="0"/>
              </a:rPr>
              <a:t> #box110 </a:t>
            </a:r>
            <a:r>
              <a:rPr lang="fr-BE" sz="1700" dirty="0">
                <a:solidFill>
                  <a:schemeClr val="accent1"/>
                </a:solidFill>
                <a:latin typeface="Arial Black" pitchFamily="34" charset="0"/>
              </a:rPr>
              <a:t>("</a:t>
            </a:r>
            <a:r>
              <a:rPr lang="fr-BE" sz="1700" dirty="0" err="1">
                <a:latin typeface="Arial Black" pitchFamily="34" charset="0"/>
              </a:rPr>
              <a:t>newComboBoxType</a:t>
            </a:r>
            <a:r>
              <a:rPr lang="fr-BE" sz="1700" dirty="0">
                <a:solidFill>
                  <a:schemeClr val="accent1"/>
                </a:solidFill>
                <a:latin typeface="Arial Black" pitchFamily="34" charset="0"/>
              </a:rPr>
              <a:t>") WHERE ROW </a:t>
            </a:r>
            <a:r>
              <a:rPr lang="fr-BE" sz="1700" dirty="0">
                <a:latin typeface="Arial Black" pitchFamily="34" charset="0"/>
              </a:rPr>
              <a:t>0</a:t>
            </a:r>
            <a:r>
              <a:rPr lang="fr-BE" sz="1700" dirty="0">
                <a:solidFill>
                  <a:schemeClr val="accent1"/>
                </a:solidFill>
                <a:latin typeface="Arial Black" pitchFamily="34" charset="0"/>
              </a:rPr>
              <a:t>,</a:t>
            </a:r>
            <a:r>
              <a:rPr lang="fr-BE" sz="1700" dirty="0">
                <a:latin typeface="Arial Black" pitchFamily="34" charset="0"/>
              </a:rPr>
              <a:t> </a:t>
            </a:r>
            <a:r>
              <a:rPr lang="fr-BE" sz="1700" dirty="0">
                <a:solidFill>
                  <a:schemeClr val="accent1"/>
                </a:solidFill>
                <a:latin typeface="Arial Black" pitchFamily="34" charset="0"/>
              </a:rPr>
              <a:t>COL</a:t>
            </a:r>
            <a:r>
              <a:rPr lang="fr-BE" sz="1700" dirty="0">
                <a:latin typeface="Arial Black" pitchFamily="34" charset="0"/>
              </a:rPr>
              <a:t> 0</a:t>
            </a:r>
            <a:r>
              <a:rPr lang="fr-BE" sz="1700" dirty="0">
                <a:solidFill>
                  <a:schemeClr val="accent1"/>
                </a:solidFill>
                <a:latin typeface="Arial Black" pitchFamily="34" charset="0"/>
              </a:rPr>
              <a:t>;</a:t>
            </a:r>
          </a:p>
          <a:p>
            <a:pPr>
              <a:lnSpc>
                <a:spcPct val="120000"/>
              </a:lnSpc>
              <a:spcBef>
                <a:spcPts val="0"/>
              </a:spcBef>
              <a:spcAft>
                <a:spcPts val="0"/>
              </a:spcAft>
            </a:pPr>
            <a:r>
              <a:rPr lang="fr-BE" sz="1700" dirty="0">
                <a:solidFill>
                  <a:schemeClr val="accent1"/>
                </a:solidFill>
                <a:latin typeface="Arial Black" pitchFamily="34" charset="0"/>
              </a:rPr>
              <a:t>SUBSTITUTE</a:t>
            </a:r>
            <a:r>
              <a:rPr lang="fr-BE" sz="1700" dirty="0">
                <a:latin typeface="Arial Black" pitchFamily="34" charset="0"/>
              </a:rPr>
              <a:t> %</a:t>
            </a:r>
            <a:r>
              <a:rPr lang="fr-BE" sz="1700" dirty="0" err="1">
                <a:latin typeface="Arial Black" pitchFamily="34" charset="0"/>
              </a:rPr>
              <a:t>SelectRadioGroup</a:t>
            </a:r>
            <a:r>
              <a:rPr lang="fr-BE" sz="1700" dirty="0">
                <a:latin typeface="Arial Black" pitchFamily="34" charset="0"/>
              </a:rPr>
              <a:t> "</a:t>
            </a:r>
            <a:r>
              <a:rPr lang="fr-BE" sz="1700" dirty="0" err="1">
                <a:latin typeface="Arial Black" pitchFamily="34" charset="0"/>
              </a:rPr>
              <a:t>groupeEtudiant</a:t>
            </a:r>
            <a:r>
              <a:rPr lang="fr-BE" sz="1700" dirty="0">
                <a:latin typeface="Arial Black" pitchFamily="34" charset="0"/>
              </a:rPr>
              <a:t>" </a:t>
            </a:r>
            <a:r>
              <a:rPr lang="fr-BE" sz="1700" dirty="0">
                <a:solidFill>
                  <a:schemeClr val="accent1"/>
                </a:solidFill>
                <a:latin typeface="Arial Black" pitchFamily="34" charset="0"/>
              </a:rPr>
              <a:t>BY</a:t>
            </a:r>
            <a:r>
              <a:rPr lang="fr-BE" sz="1700" dirty="0">
                <a:latin typeface="Arial Black" pitchFamily="34" charset="0"/>
              </a:rPr>
              <a:t> @</a:t>
            </a:r>
            <a:r>
              <a:rPr lang="fr-BE" sz="1700" dirty="0" err="1">
                <a:latin typeface="Arial Black" pitchFamily="34" charset="0"/>
              </a:rPr>
              <a:t>CheckBox</a:t>
            </a:r>
            <a:r>
              <a:rPr lang="fr-BE" sz="1700" dirty="0">
                <a:latin typeface="Arial Black" pitchFamily="34" charset="0"/>
              </a:rPr>
              <a:t> </a:t>
            </a:r>
            <a:r>
              <a:rPr lang="fr-BE" sz="1700" dirty="0">
                <a:solidFill>
                  <a:schemeClr val="accent1"/>
                </a:solidFill>
                <a:latin typeface="Arial Black" pitchFamily="34" charset="0"/>
              </a:rPr>
              <a:t>IN</a:t>
            </a:r>
            <a:r>
              <a:rPr lang="fr-BE" sz="1700" dirty="0">
                <a:latin typeface="Arial Black" pitchFamily="34" charset="0"/>
              </a:rPr>
              <a:t> #box120 </a:t>
            </a:r>
            <a:r>
              <a:rPr lang="fr-BE" sz="1700" dirty="0">
                <a:solidFill>
                  <a:schemeClr val="accent1"/>
                </a:solidFill>
                <a:latin typeface="Arial Black" pitchFamily="34" charset="0"/>
              </a:rPr>
              <a:t>("</a:t>
            </a:r>
            <a:r>
              <a:rPr lang="fr-BE" sz="1700" dirty="0" err="1">
                <a:latin typeface="Arial Black" pitchFamily="34" charset="0"/>
              </a:rPr>
              <a:t>newCheckBoxEtudiant</a:t>
            </a:r>
            <a:r>
              <a:rPr lang="fr-BE" sz="1700" dirty="0">
                <a:solidFill>
                  <a:schemeClr val="accent1"/>
                </a:solidFill>
                <a:latin typeface="Arial Black" pitchFamily="34" charset="0"/>
              </a:rPr>
              <a:t>") WHERE ROW </a:t>
            </a:r>
            <a:r>
              <a:rPr lang="fr-BE" sz="1700" dirty="0">
                <a:latin typeface="Arial Black" pitchFamily="34" charset="0"/>
              </a:rPr>
              <a:t>0</a:t>
            </a:r>
            <a:r>
              <a:rPr lang="fr-BE" sz="1700" dirty="0">
                <a:solidFill>
                  <a:schemeClr val="accent1"/>
                </a:solidFill>
                <a:latin typeface="Arial Black" pitchFamily="34" charset="0"/>
              </a:rPr>
              <a:t>, COL </a:t>
            </a:r>
            <a:r>
              <a:rPr lang="fr-BE" sz="1700" dirty="0">
                <a:latin typeface="Arial Black" pitchFamily="34" charset="0"/>
              </a:rPr>
              <a:t>0</a:t>
            </a:r>
            <a:r>
              <a:rPr lang="fr-BE" sz="1700" dirty="0">
                <a:solidFill>
                  <a:schemeClr val="accent1"/>
                </a:solidFill>
                <a:latin typeface="Arial Black" pitchFamily="34" charset="0"/>
              </a:rPr>
              <a:t>;</a:t>
            </a:r>
          </a:p>
          <a:p>
            <a:pPr>
              <a:lnSpc>
                <a:spcPct val="120000"/>
              </a:lnSpc>
              <a:spcBef>
                <a:spcPts val="0"/>
              </a:spcBef>
              <a:spcAft>
                <a:spcPts val="0"/>
              </a:spcAft>
            </a:pPr>
            <a:r>
              <a:rPr lang="fr-BE" sz="1700" dirty="0">
                <a:solidFill>
                  <a:schemeClr val="accent1"/>
                </a:solidFill>
                <a:latin typeface="Arial Black" pitchFamily="34" charset="0"/>
              </a:rPr>
              <a:t>CONTRACT</a:t>
            </a:r>
            <a:r>
              <a:rPr lang="fr-BE" sz="1700" dirty="0">
                <a:latin typeface="Arial Black" pitchFamily="34" charset="0"/>
              </a:rPr>
              <a:t> #window_0 </a:t>
            </a:r>
            <a:r>
              <a:rPr lang="fr-BE" sz="1700" dirty="0">
                <a:solidFill>
                  <a:schemeClr val="accent1"/>
                </a:solidFill>
                <a:latin typeface="Arial Black" pitchFamily="34" charset="0"/>
              </a:rPr>
              <a:t>OF</a:t>
            </a:r>
            <a:r>
              <a:rPr lang="fr-BE" sz="1700" dirty="0">
                <a:latin typeface="Arial Black" pitchFamily="34" charset="0"/>
              </a:rPr>
              <a:t> 50 50</a:t>
            </a:r>
            <a:r>
              <a:rPr lang="fr-BE" sz="1700" dirty="0">
                <a:solidFill>
                  <a:schemeClr val="accent1"/>
                </a:solidFill>
                <a:latin typeface="Arial Black" pitchFamily="34" charset="0"/>
              </a:rPr>
              <a:t>;</a:t>
            </a:r>
          </a:p>
          <a:p>
            <a:pPr>
              <a:lnSpc>
                <a:spcPct val="120000"/>
              </a:lnSpc>
              <a:spcBef>
                <a:spcPts val="0"/>
              </a:spcBef>
              <a:spcAft>
                <a:spcPts val="0"/>
              </a:spcAft>
            </a:pPr>
            <a:r>
              <a:rPr lang="fr-BE" sz="1700" dirty="0">
                <a:solidFill>
                  <a:schemeClr val="accent1"/>
                </a:solidFill>
                <a:latin typeface="Arial Black" pitchFamily="34" charset="0"/>
              </a:rPr>
              <a:t>CHANGEROWS</a:t>
            </a:r>
            <a:r>
              <a:rPr lang="fr-BE" sz="1700" dirty="0">
                <a:latin typeface="Arial Black" pitchFamily="34" charset="0"/>
              </a:rPr>
              <a:t> #box1 </a:t>
            </a:r>
            <a:r>
              <a:rPr lang="fr-BE" sz="1700" dirty="0">
                <a:solidFill>
                  <a:schemeClr val="accent1"/>
                </a:solidFill>
                <a:latin typeface="Arial Black" pitchFamily="34" charset="0"/>
              </a:rPr>
              <a:t>TO</a:t>
            </a:r>
            <a:r>
              <a:rPr lang="fr-BE" sz="1700" dirty="0">
                <a:latin typeface="Arial Black" pitchFamily="34" charset="0"/>
              </a:rPr>
              <a:t> 25 25 25 25</a:t>
            </a:r>
            <a:r>
              <a:rPr lang="fr-BE" sz="1700" dirty="0">
                <a:solidFill>
                  <a:schemeClr val="accent1"/>
                </a:solidFill>
                <a:latin typeface="Arial Black" pitchFamily="34" charset="0"/>
              </a:rPr>
              <a:t>;</a:t>
            </a:r>
          </a:p>
          <a:p>
            <a:endParaRPr lang="fr-BE" dirty="0"/>
          </a:p>
        </p:txBody>
      </p:sp>
      <p:pic>
        <p:nvPicPr>
          <p:cNvPr id="3074" name="Picture 2" descr="C:\Users\charly\Documents\Documents\GEST\Mémoire\tex\chapters\chapter4\images\interface2A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34" y="3803352"/>
            <a:ext cx="3734068" cy="264998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harly\Documents\Documents\GEST\Mémoire\tex\chapters\chapter4\images\interface2Ap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789040"/>
            <a:ext cx="3176656" cy="2077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9743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The </a:t>
            </a:r>
            <a:r>
              <a:rPr lang="fr-BE" dirty="0" err="1" smtClean="0"/>
              <a:t>problem</a:t>
            </a:r>
            <a:endParaRPr lang="fr-BE" dirty="0"/>
          </a:p>
        </p:txBody>
      </p:sp>
      <p:sp>
        <p:nvSpPr>
          <p:cNvPr id="3" name="Content Placeholder 2"/>
          <p:cNvSpPr>
            <a:spLocks noGrp="1"/>
          </p:cNvSpPr>
          <p:nvPr>
            <p:ph idx="1"/>
          </p:nvPr>
        </p:nvSpPr>
        <p:spPr/>
        <p:txBody>
          <a:bodyPr/>
          <a:lstStyle/>
          <a:p>
            <a:r>
              <a:rPr lang="fr-BE" dirty="0" err="1" smtClean="0"/>
              <a:t>What</a:t>
            </a:r>
            <a:r>
              <a:rPr lang="fr-BE" dirty="0" smtClean="0"/>
              <a:t> </a:t>
            </a:r>
            <a:r>
              <a:rPr lang="fr-BE" dirty="0" err="1" smtClean="0"/>
              <a:t>happens</a:t>
            </a:r>
            <a:r>
              <a:rPr lang="fr-BE" dirty="0" smtClean="0"/>
              <a:t> </a:t>
            </a:r>
            <a:r>
              <a:rPr lang="fr-BE" dirty="0" err="1" smtClean="0"/>
              <a:t>when</a:t>
            </a:r>
            <a:r>
              <a:rPr lang="fr-BE" dirty="0" smtClean="0"/>
              <a:t> a GUI </a:t>
            </a:r>
            <a:r>
              <a:rPr lang="fr-BE" dirty="0" err="1" smtClean="0"/>
              <a:t>is</a:t>
            </a:r>
            <a:r>
              <a:rPr lang="fr-BE" dirty="0" smtClean="0"/>
              <a:t> </a:t>
            </a:r>
            <a:r>
              <a:rPr lang="fr-BE" dirty="0" err="1" smtClean="0"/>
              <a:t>adapted</a:t>
            </a:r>
            <a:r>
              <a:rPr lang="fr-BE" dirty="0" smtClean="0"/>
              <a:t>?</a:t>
            </a:r>
            <a:endParaRPr lang="fr-BE"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988" y="2526051"/>
            <a:ext cx="2174774" cy="218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797" y="2946091"/>
            <a:ext cx="2213968" cy="134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rapezoid 5"/>
          <p:cNvSpPr/>
          <p:nvPr/>
        </p:nvSpPr>
        <p:spPr>
          <a:xfrm rot="5400000">
            <a:off x="3080309" y="2514503"/>
            <a:ext cx="2184940" cy="2208035"/>
          </a:xfrm>
          <a:prstGeom prst="trapezoid">
            <a:avLst>
              <a:gd name="adj" fmla="val 2064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BE" sz="1200">
              <a:solidFill>
                <a:schemeClr val="dk1"/>
              </a:solidFill>
            </a:endParaRPr>
          </a:p>
        </p:txBody>
      </p:sp>
      <p:sp>
        <p:nvSpPr>
          <p:cNvPr id="7" name="Rectangle 6"/>
          <p:cNvSpPr/>
          <p:nvPr/>
        </p:nvSpPr>
        <p:spPr>
          <a:xfrm>
            <a:off x="3068761" y="5007297"/>
            <a:ext cx="2730235" cy="923330"/>
          </a:xfrm>
          <a:prstGeom prst="rect">
            <a:avLst/>
          </a:prstGeom>
        </p:spPr>
        <p:txBody>
          <a:bodyPr wrap="none">
            <a:spAutoFit/>
          </a:bodyPr>
          <a:lstStyle/>
          <a:p>
            <a:r>
              <a:rPr lang="fr-BE" dirty="0" err="1" smtClean="0"/>
              <a:t>Nothing</a:t>
            </a:r>
            <a:r>
              <a:rPr lang="fr-BE" dirty="0" smtClean="0"/>
              <a:t> </a:t>
            </a:r>
            <a:r>
              <a:rPr lang="fr-BE" dirty="0" err="1" smtClean="0"/>
              <a:t>between</a:t>
            </a:r>
            <a:endParaRPr lang="fr-BE" dirty="0"/>
          </a:p>
          <a:p>
            <a:pPr marL="285750" indent="-285750">
              <a:buFont typeface="Symbol"/>
              <a:buChar char="Þ"/>
            </a:pPr>
            <a:r>
              <a:rPr lang="fr-BE" dirty="0" smtClean="0"/>
              <a:t>End user disruption</a:t>
            </a:r>
          </a:p>
          <a:p>
            <a:pPr marL="285750" indent="-285750">
              <a:buFont typeface="Symbol"/>
              <a:buChar char="Þ"/>
            </a:pPr>
            <a:r>
              <a:rPr lang="fr-BE" dirty="0" smtClean="0"/>
              <a:t>Cognitive perturbation</a:t>
            </a:r>
            <a:endParaRPr lang="fr-BE" dirty="0"/>
          </a:p>
        </p:txBody>
      </p:sp>
    </p:spTree>
    <p:extLst>
      <p:ext uri="{BB962C8B-B14F-4D97-AF65-F5344CB8AC3E}">
        <p14:creationId xmlns:p14="http://schemas.microsoft.com/office/powerpoint/2010/main" val="38241266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r-BE" dirty="0" smtClean="0"/>
              <a:t>Design setup</a:t>
            </a:r>
            <a:endParaRPr lang="fr-BE" dirty="0"/>
          </a:p>
        </p:txBody>
      </p:sp>
      <p:sp>
        <p:nvSpPr>
          <p:cNvPr id="5" name="Rectangle 4"/>
          <p:cNvSpPr/>
          <p:nvPr/>
        </p:nvSpPr>
        <p:spPr>
          <a:xfrm>
            <a:off x="582944" y="2454292"/>
            <a:ext cx="1749197" cy="369332"/>
          </a:xfrm>
          <a:prstGeom prst="rect">
            <a:avLst/>
          </a:prstGeom>
        </p:spPr>
        <p:txBody>
          <a:bodyPr wrap="none">
            <a:spAutoFit/>
          </a:bodyPr>
          <a:lstStyle/>
          <a:p>
            <a:r>
              <a:rPr lang="fr-BE" dirty="0" smtClean="0"/>
              <a:t>20 participants </a:t>
            </a:r>
            <a:endParaRPr lang="fr-BE" dirty="0"/>
          </a:p>
        </p:txBody>
      </p:sp>
      <p:sp>
        <p:nvSpPr>
          <p:cNvPr id="19" name="Rectangle 18"/>
          <p:cNvSpPr/>
          <p:nvPr/>
        </p:nvSpPr>
        <p:spPr>
          <a:xfrm>
            <a:off x="-224589" y="2980476"/>
            <a:ext cx="2364750" cy="369332"/>
          </a:xfrm>
          <a:prstGeom prst="rect">
            <a:avLst/>
          </a:prstGeom>
        </p:spPr>
        <p:txBody>
          <a:bodyPr wrap="none">
            <a:spAutoFit/>
          </a:bodyPr>
          <a:lstStyle/>
          <a:p>
            <a:r>
              <a:rPr lang="fr-BE" dirty="0" smtClean="0"/>
              <a:t>3 transition scenarios</a:t>
            </a:r>
            <a:endParaRPr lang="fr-BE" dirty="0"/>
          </a:p>
        </p:txBody>
      </p:sp>
      <p:sp>
        <p:nvSpPr>
          <p:cNvPr id="20" name="Rectangle 19"/>
          <p:cNvSpPr/>
          <p:nvPr/>
        </p:nvSpPr>
        <p:spPr>
          <a:xfrm>
            <a:off x="3078399" y="4326513"/>
            <a:ext cx="4187351" cy="2308324"/>
          </a:xfrm>
          <a:prstGeom prst="rect">
            <a:avLst/>
          </a:prstGeom>
        </p:spPr>
        <p:txBody>
          <a:bodyPr wrap="square">
            <a:spAutoFit/>
          </a:bodyPr>
          <a:lstStyle/>
          <a:p>
            <a:pPr marL="342900" lvl="0" indent="-342900">
              <a:buFont typeface="+mj-lt"/>
              <a:buAutoNum type="arabicPeriod"/>
            </a:pPr>
            <a:r>
              <a:rPr lang="en-US" sz="1200" dirty="0"/>
              <a:t>I liked the animation process</a:t>
            </a:r>
            <a:endParaRPr lang="fr-BE" sz="1200" dirty="0"/>
          </a:p>
          <a:p>
            <a:pPr marL="342900" lvl="0" indent="-342900">
              <a:buFont typeface="+mj-lt"/>
              <a:buAutoNum type="arabicPeriod"/>
            </a:pPr>
            <a:r>
              <a:rPr lang="en-US" sz="1200" dirty="0"/>
              <a:t>I liked the animation interface</a:t>
            </a:r>
            <a:endParaRPr lang="fr-BE" sz="1200" dirty="0"/>
          </a:p>
          <a:p>
            <a:pPr marL="342900" lvl="0" indent="-342900">
              <a:buFont typeface="+mj-lt"/>
              <a:buAutoNum type="arabicPeriod"/>
            </a:pPr>
            <a:r>
              <a:rPr lang="en-US" sz="1200" dirty="0"/>
              <a:t>I preferred the animation over no animation at all</a:t>
            </a:r>
            <a:endParaRPr lang="fr-BE" sz="1200" dirty="0"/>
          </a:p>
          <a:p>
            <a:pPr marL="342900" lvl="0" indent="-342900">
              <a:buFont typeface="+mj-lt"/>
              <a:buAutoNum type="arabicPeriod"/>
            </a:pPr>
            <a:r>
              <a:rPr lang="en-US" sz="1200" dirty="0"/>
              <a:t>The animation is easy to use</a:t>
            </a:r>
            <a:endParaRPr lang="fr-BE" sz="1200" dirty="0"/>
          </a:p>
          <a:p>
            <a:pPr marL="342900" lvl="0" indent="-342900">
              <a:buFont typeface="+mj-lt"/>
              <a:buAutoNum type="arabicPeriod"/>
            </a:pPr>
            <a:r>
              <a:rPr lang="en-US" sz="1200" dirty="0"/>
              <a:t>The animation is easy to control</a:t>
            </a:r>
            <a:endParaRPr lang="fr-BE" sz="1200" dirty="0"/>
          </a:p>
          <a:p>
            <a:pPr marL="342900" lvl="0" indent="-342900">
              <a:buFont typeface="+mj-lt"/>
              <a:buAutoNum type="arabicPeriod"/>
            </a:pPr>
            <a:r>
              <a:rPr lang="en-US" sz="1200" dirty="0"/>
              <a:t>The animation is easy to understand</a:t>
            </a:r>
            <a:endParaRPr lang="fr-BE" sz="1200" dirty="0"/>
          </a:p>
          <a:p>
            <a:pPr marL="342900" lvl="0" indent="-342900">
              <a:buFont typeface="+mj-lt"/>
              <a:buAutoNum type="arabicPeriod"/>
            </a:pPr>
            <a:r>
              <a:rPr lang="en-US" sz="1200" dirty="0"/>
              <a:t>The animation is easy to follow</a:t>
            </a:r>
            <a:endParaRPr lang="fr-BE" sz="1200" dirty="0"/>
          </a:p>
          <a:p>
            <a:pPr marL="342900" lvl="0" indent="-342900">
              <a:buFont typeface="+mj-lt"/>
              <a:buAutoNum type="arabicPeriod"/>
            </a:pPr>
            <a:r>
              <a:rPr lang="en-US" sz="1200" dirty="0"/>
              <a:t>The animation is easy to progress (forward </a:t>
            </a:r>
            <a:r>
              <a:rPr lang="en-US" sz="1200" dirty="0" smtClean="0"/>
              <a:t>animation)</a:t>
            </a:r>
            <a:endParaRPr lang="fr-BE" sz="1200" dirty="0"/>
          </a:p>
          <a:p>
            <a:pPr marL="342900" lvl="0" indent="-342900">
              <a:buFont typeface="+mj-lt"/>
              <a:buAutoNum type="arabicPeriod"/>
            </a:pPr>
            <a:r>
              <a:rPr lang="en-US" sz="1200" dirty="0"/>
              <a:t>The animation is easy to revert (backward </a:t>
            </a:r>
            <a:r>
              <a:rPr lang="en-US" sz="1200" dirty="0" smtClean="0"/>
              <a:t>animation)</a:t>
            </a:r>
            <a:endParaRPr lang="fr-BE" sz="1200" dirty="0"/>
          </a:p>
          <a:p>
            <a:pPr marL="342900" lvl="0" indent="-342900">
              <a:buFont typeface="+mj-lt"/>
              <a:buAutoNum type="arabicPeriod"/>
            </a:pPr>
            <a:r>
              <a:rPr lang="en-US" sz="1200" dirty="0"/>
              <a:t>The animation represents the adaptation</a:t>
            </a:r>
            <a:endParaRPr lang="fr-BE" sz="1200" dirty="0"/>
          </a:p>
          <a:p>
            <a:pPr marL="342900" lvl="0" indent="-342900">
              <a:buFont typeface="+mj-lt"/>
              <a:buAutoNum type="arabicPeriod"/>
            </a:pPr>
            <a:r>
              <a:rPr lang="en-US" sz="1200" dirty="0"/>
              <a:t>The animation is fast</a:t>
            </a:r>
            <a:endParaRPr lang="fr-BE" sz="1200" dirty="0"/>
          </a:p>
          <a:p>
            <a:pPr marL="342900" lvl="0" indent="-342900">
              <a:buFont typeface="+mj-lt"/>
              <a:buAutoNum type="arabicPeriod"/>
            </a:pPr>
            <a:r>
              <a:rPr lang="en-US" sz="1200" dirty="0"/>
              <a:t>I would recommend using the animation</a:t>
            </a:r>
            <a:endParaRPr lang="fr-BE" sz="1200" dirty="0"/>
          </a:p>
        </p:txBody>
      </p:sp>
      <p:sp>
        <p:nvSpPr>
          <p:cNvPr id="21" name="Rectangle 20"/>
          <p:cNvSpPr/>
          <p:nvPr/>
        </p:nvSpPr>
        <p:spPr>
          <a:xfrm>
            <a:off x="657078" y="4246509"/>
            <a:ext cx="2121093" cy="646331"/>
          </a:xfrm>
          <a:prstGeom prst="rect">
            <a:avLst/>
          </a:prstGeom>
        </p:spPr>
        <p:txBody>
          <a:bodyPr wrap="none">
            <a:spAutoFit/>
          </a:bodyPr>
          <a:lstStyle/>
          <a:p>
            <a:r>
              <a:rPr lang="fr-BE" dirty="0" smtClean="0"/>
              <a:t>12 questions on a</a:t>
            </a:r>
          </a:p>
          <a:p>
            <a:r>
              <a:rPr lang="fr-BE" dirty="0" smtClean="0"/>
              <a:t>5-point </a:t>
            </a:r>
            <a:r>
              <a:rPr lang="fr-BE" dirty="0" err="1" smtClean="0"/>
              <a:t>Likert</a:t>
            </a:r>
            <a:r>
              <a:rPr lang="fr-BE" dirty="0" smtClean="0"/>
              <a:t> </a:t>
            </a:r>
            <a:r>
              <a:rPr lang="fr-BE" dirty="0" err="1" smtClean="0"/>
              <a:t>scale</a:t>
            </a:r>
            <a:endParaRPr lang="fr-BE" dirty="0"/>
          </a:p>
        </p:txBody>
      </p:sp>
      <p:sp>
        <p:nvSpPr>
          <p:cNvPr id="22" name="Rectangle 21"/>
          <p:cNvSpPr/>
          <p:nvPr/>
        </p:nvSpPr>
        <p:spPr>
          <a:xfrm>
            <a:off x="70908" y="4978519"/>
            <a:ext cx="1646716" cy="646331"/>
          </a:xfrm>
          <a:prstGeom prst="rect">
            <a:avLst/>
          </a:prstGeom>
        </p:spPr>
        <p:txBody>
          <a:bodyPr wrap="square">
            <a:spAutoFit/>
          </a:bodyPr>
          <a:lstStyle/>
          <a:p>
            <a:r>
              <a:rPr lang="en-US" sz="1200" dirty="0"/>
              <a:t>(1 = strongly </a:t>
            </a:r>
            <a:r>
              <a:rPr lang="en-US" sz="1200" dirty="0" smtClean="0"/>
              <a:t>disagree,</a:t>
            </a:r>
            <a:br>
              <a:rPr lang="en-US" sz="1200" dirty="0" smtClean="0"/>
            </a:br>
            <a:r>
              <a:rPr lang="en-US" sz="1200" dirty="0" smtClean="0"/>
              <a:t>five </a:t>
            </a:r>
            <a:r>
              <a:rPr lang="en-US" sz="1200" dirty="0"/>
              <a:t>= strongly agree)</a:t>
            </a:r>
            <a:endParaRPr lang="fr-BE" sz="1200" dirty="0"/>
          </a:p>
        </p:txBody>
      </p:sp>
      <p:cxnSp>
        <p:nvCxnSpPr>
          <p:cNvPr id="24" name="Straight Connector 23"/>
          <p:cNvCxnSpPr/>
          <p:nvPr/>
        </p:nvCxnSpPr>
        <p:spPr>
          <a:xfrm flipV="1">
            <a:off x="194073" y="4302337"/>
            <a:ext cx="7922361" cy="14631"/>
          </a:xfrm>
          <a:prstGeom prst="line">
            <a:avLst/>
          </a:prstGeom>
        </p:spPr>
        <p:style>
          <a:lnRef idx="1">
            <a:schemeClr val="accent1"/>
          </a:lnRef>
          <a:fillRef idx="0">
            <a:schemeClr val="accent1"/>
          </a:fillRef>
          <a:effectRef idx="0">
            <a:schemeClr val="accent1"/>
          </a:effectRef>
          <a:fontRef idx="minor">
            <a:schemeClr val="tx1"/>
          </a:fontRef>
        </p:style>
      </p:cxnSp>
      <p:sp>
        <p:nvSpPr>
          <p:cNvPr id="26" name="AutoShape 7"/>
          <p:cNvSpPr>
            <a:spLocks noChangeAspect="1" noChangeArrowheads="1" noTextEdit="1"/>
          </p:cNvSpPr>
          <p:nvPr/>
        </p:nvSpPr>
        <p:spPr bwMode="auto">
          <a:xfrm>
            <a:off x="4262438" y="836613"/>
            <a:ext cx="9096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nvGrpSpPr>
          <p:cNvPr id="36" name="Group 35"/>
          <p:cNvGrpSpPr/>
          <p:nvPr/>
        </p:nvGrpSpPr>
        <p:grpSpPr>
          <a:xfrm>
            <a:off x="3728788" y="2313387"/>
            <a:ext cx="217624" cy="493734"/>
            <a:chOff x="4354513" y="958851"/>
            <a:chExt cx="274637" cy="627063"/>
          </a:xfrm>
        </p:grpSpPr>
        <p:sp>
          <p:nvSpPr>
            <p:cNvPr id="29"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30"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31"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37" name="Group 36"/>
          <p:cNvGrpSpPr/>
          <p:nvPr/>
        </p:nvGrpSpPr>
        <p:grpSpPr>
          <a:xfrm>
            <a:off x="2504332" y="2314884"/>
            <a:ext cx="192087" cy="492237"/>
            <a:chOff x="4799013" y="942976"/>
            <a:chExt cx="284162" cy="647700"/>
          </a:xfrm>
        </p:grpSpPr>
        <p:sp>
          <p:nvSpPr>
            <p:cNvPr id="32" name="Freeform 14"/>
            <p:cNvSpPr>
              <a:spLocks/>
            </p:cNvSpPr>
            <p:nvPr/>
          </p:nvSpPr>
          <p:spPr bwMode="auto">
            <a:xfrm>
              <a:off x="4799013" y="942976"/>
              <a:ext cx="284162" cy="647700"/>
            </a:xfrm>
            <a:custGeom>
              <a:avLst/>
              <a:gdLst>
                <a:gd name="T0" fmla="*/ 289 w 359"/>
                <a:gd name="T1" fmla="*/ 487 h 815"/>
                <a:gd name="T2" fmla="*/ 359 w 359"/>
                <a:gd name="T3" fmla="*/ 462 h 815"/>
                <a:gd name="T4" fmla="*/ 329 w 359"/>
                <a:gd name="T5" fmla="*/ 353 h 815"/>
                <a:gd name="T6" fmla="*/ 335 w 359"/>
                <a:gd name="T7" fmla="*/ 241 h 815"/>
                <a:gd name="T8" fmla="*/ 298 w 359"/>
                <a:gd name="T9" fmla="*/ 199 h 815"/>
                <a:gd name="T10" fmla="*/ 216 w 359"/>
                <a:gd name="T11" fmla="*/ 172 h 815"/>
                <a:gd name="T12" fmla="*/ 250 w 359"/>
                <a:gd name="T13" fmla="*/ 149 h 815"/>
                <a:gd name="T14" fmla="*/ 277 w 359"/>
                <a:gd name="T15" fmla="*/ 92 h 815"/>
                <a:gd name="T16" fmla="*/ 244 w 359"/>
                <a:gd name="T17" fmla="*/ 20 h 815"/>
                <a:gd name="T18" fmla="*/ 198 w 359"/>
                <a:gd name="T19" fmla="*/ 0 h 815"/>
                <a:gd name="T20" fmla="*/ 117 w 359"/>
                <a:gd name="T21" fmla="*/ 7 h 815"/>
                <a:gd name="T22" fmla="*/ 72 w 359"/>
                <a:gd name="T23" fmla="*/ 78 h 815"/>
                <a:gd name="T24" fmla="*/ 82 w 359"/>
                <a:gd name="T25" fmla="*/ 126 h 815"/>
                <a:gd name="T26" fmla="*/ 107 w 359"/>
                <a:gd name="T27" fmla="*/ 155 h 815"/>
                <a:gd name="T28" fmla="*/ 126 w 359"/>
                <a:gd name="T29" fmla="*/ 167 h 815"/>
                <a:gd name="T30" fmla="*/ 71 w 359"/>
                <a:gd name="T31" fmla="*/ 188 h 815"/>
                <a:gd name="T32" fmla="*/ 23 w 359"/>
                <a:gd name="T33" fmla="*/ 282 h 815"/>
                <a:gd name="T34" fmla="*/ 23 w 359"/>
                <a:gd name="T35" fmla="*/ 378 h 815"/>
                <a:gd name="T36" fmla="*/ 0 w 359"/>
                <a:gd name="T37" fmla="*/ 494 h 815"/>
                <a:gd name="T38" fmla="*/ 50 w 359"/>
                <a:gd name="T39" fmla="*/ 487 h 815"/>
                <a:gd name="T40" fmla="*/ 8 w 359"/>
                <a:gd name="T41" fmla="*/ 637 h 815"/>
                <a:gd name="T42" fmla="*/ 56 w 359"/>
                <a:gd name="T43" fmla="*/ 625 h 815"/>
                <a:gd name="T44" fmla="*/ 104 w 359"/>
                <a:gd name="T45" fmla="*/ 628 h 815"/>
                <a:gd name="T46" fmla="*/ 107 w 359"/>
                <a:gd name="T47" fmla="*/ 712 h 815"/>
                <a:gd name="T48" fmla="*/ 126 w 359"/>
                <a:gd name="T49" fmla="*/ 811 h 815"/>
                <a:gd name="T50" fmla="*/ 219 w 359"/>
                <a:gd name="T51" fmla="*/ 815 h 815"/>
                <a:gd name="T52" fmla="*/ 224 w 359"/>
                <a:gd name="T53" fmla="*/ 689 h 815"/>
                <a:gd name="T54" fmla="*/ 239 w 359"/>
                <a:gd name="T55" fmla="*/ 651 h 815"/>
                <a:gd name="T56" fmla="*/ 346 w 359"/>
                <a:gd name="T57" fmla="*/ 637 h 815"/>
                <a:gd name="T58" fmla="*/ 298 w 359"/>
                <a:gd name="T59" fmla="*/ 538 h 815"/>
                <a:gd name="T60" fmla="*/ 289 w 359"/>
                <a:gd name="T61" fmla="*/ 48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9" h="815">
                  <a:moveTo>
                    <a:pt x="289" y="487"/>
                  </a:moveTo>
                  <a:lnTo>
                    <a:pt x="359" y="462"/>
                  </a:lnTo>
                  <a:lnTo>
                    <a:pt x="329" y="353"/>
                  </a:lnTo>
                  <a:lnTo>
                    <a:pt x="335" y="241"/>
                  </a:lnTo>
                  <a:lnTo>
                    <a:pt x="298" y="199"/>
                  </a:lnTo>
                  <a:lnTo>
                    <a:pt x="216" y="172"/>
                  </a:lnTo>
                  <a:lnTo>
                    <a:pt x="250" y="149"/>
                  </a:lnTo>
                  <a:lnTo>
                    <a:pt x="277" y="92"/>
                  </a:lnTo>
                  <a:lnTo>
                    <a:pt x="244" y="20"/>
                  </a:lnTo>
                  <a:lnTo>
                    <a:pt x="198" y="0"/>
                  </a:lnTo>
                  <a:lnTo>
                    <a:pt x="117" y="7"/>
                  </a:lnTo>
                  <a:lnTo>
                    <a:pt x="72" y="78"/>
                  </a:lnTo>
                  <a:lnTo>
                    <a:pt x="82" y="126"/>
                  </a:lnTo>
                  <a:lnTo>
                    <a:pt x="107" y="155"/>
                  </a:lnTo>
                  <a:lnTo>
                    <a:pt x="126" y="167"/>
                  </a:lnTo>
                  <a:lnTo>
                    <a:pt x="71" y="188"/>
                  </a:lnTo>
                  <a:lnTo>
                    <a:pt x="23" y="282"/>
                  </a:lnTo>
                  <a:lnTo>
                    <a:pt x="23" y="378"/>
                  </a:lnTo>
                  <a:lnTo>
                    <a:pt x="0" y="494"/>
                  </a:lnTo>
                  <a:lnTo>
                    <a:pt x="50" y="487"/>
                  </a:lnTo>
                  <a:lnTo>
                    <a:pt x="8" y="637"/>
                  </a:lnTo>
                  <a:lnTo>
                    <a:pt x="56" y="625"/>
                  </a:lnTo>
                  <a:lnTo>
                    <a:pt x="104" y="628"/>
                  </a:lnTo>
                  <a:lnTo>
                    <a:pt x="107" y="712"/>
                  </a:lnTo>
                  <a:lnTo>
                    <a:pt x="126" y="811"/>
                  </a:lnTo>
                  <a:lnTo>
                    <a:pt x="219" y="815"/>
                  </a:lnTo>
                  <a:lnTo>
                    <a:pt x="224" y="689"/>
                  </a:lnTo>
                  <a:lnTo>
                    <a:pt x="239" y="651"/>
                  </a:lnTo>
                  <a:lnTo>
                    <a:pt x="346" y="637"/>
                  </a:lnTo>
                  <a:lnTo>
                    <a:pt x="298" y="538"/>
                  </a:lnTo>
                  <a:lnTo>
                    <a:pt x="289"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33" name="Freeform 15"/>
            <p:cNvSpPr>
              <a:spLocks/>
            </p:cNvSpPr>
            <p:nvPr/>
          </p:nvSpPr>
          <p:spPr bwMode="auto">
            <a:xfrm>
              <a:off x="4876800" y="955676"/>
              <a:ext cx="114300" cy="112713"/>
            </a:xfrm>
            <a:custGeom>
              <a:avLst/>
              <a:gdLst>
                <a:gd name="T0" fmla="*/ 30 w 143"/>
                <a:gd name="T1" fmla="*/ 14 h 141"/>
                <a:gd name="T2" fmla="*/ 0 w 143"/>
                <a:gd name="T3" fmla="*/ 53 h 141"/>
                <a:gd name="T4" fmla="*/ 4 w 143"/>
                <a:gd name="T5" fmla="*/ 106 h 141"/>
                <a:gd name="T6" fmla="*/ 58 w 143"/>
                <a:gd name="T7" fmla="*/ 141 h 141"/>
                <a:gd name="T8" fmla="*/ 97 w 143"/>
                <a:gd name="T9" fmla="*/ 133 h 141"/>
                <a:gd name="T10" fmla="*/ 127 w 143"/>
                <a:gd name="T11" fmla="*/ 113 h 141"/>
                <a:gd name="T12" fmla="*/ 143 w 143"/>
                <a:gd name="T13" fmla="*/ 78 h 141"/>
                <a:gd name="T14" fmla="*/ 129 w 143"/>
                <a:gd name="T15" fmla="*/ 24 h 141"/>
                <a:gd name="T16" fmla="*/ 81 w 143"/>
                <a:gd name="T17" fmla="*/ 0 h 141"/>
                <a:gd name="T18" fmla="*/ 30 w 143"/>
                <a:gd name="T19" fmla="*/ 1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1">
                  <a:moveTo>
                    <a:pt x="30" y="14"/>
                  </a:moveTo>
                  <a:lnTo>
                    <a:pt x="0" y="53"/>
                  </a:lnTo>
                  <a:lnTo>
                    <a:pt x="4" y="106"/>
                  </a:lnTo>
                  <a:lnTo>
                    <a:pt x="58" y="141"/>
                  </a:lnTo>
                  <a:lnTo>
                    <a:pt x="97" y="133"/>
                  </a:lnTo>
                  <a:lnTo>
                    <a:pt x="127" y="113"/>
                  </a:lnTo>
                  <a:lnTo>
                    <a:pt x="143" y="78"/>
                  </a:lnTo>
                  <a:lnTo>
                    <a:pt x="129" y="24"/>
                  </a:lnTo>
                  <a:lnTo>
                    <a:pt x="81" y="0"/>
                  </a:lnTo>
                  <a:lnTo>
                    <a:pt x="3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34" name="Freeform 16"/>
            <p:cNvSpPr>
              <a:spLocks/>
            </p:cNvSpPr>
            <p:nvPr/>
          </p:nvSpPr>
          <p:spPr bwMode="auto">
            <a:xfrm>
              <a:off x="4827588" y="1089026"/>
              <a:ext cx="227012" cy="481013"/>
            </a:xfrm>
            <a:custGeom>
              <a:avLst/>
              <a:gdLst>
                <a:gd name="T0" fmla="*/ 70 w 287"/>
                <a:gd name="T1" fmla="*/ 205 h 606"/>
                <a:gd name="T2" fmla="*/ 51 w 287"/>
                <a:gd name="T3" fmla="*/ 296 h 606"/>
                <a:gd name="T4" fmla="*/ 23 w 287"/>
                <a:gd name="T5" fmla="*/ 353 h 606"/>
                <a:gd name="T6" fmla="*/ 5 w 287"/>
                <a:gd name="T7" fmla="*/ 424 h 606"/>
                <a:gd name="T8" fmla="*/ 84 w 287"/>
                <a:gd name="T9" fmla="*/ 415 h 606"/>
                <a:gd name="T10" fmla="*/ 106 w 287"/>
                <a:gd name="T11" fmla="*/ 596 h 606"/>
                <a:gd name="T12" fmla="*/ 155 w 287"/>
                <a:gd name="T13" fmla="*/ 606 h 606"/>
                <a:gd name="T14" fmla="*/ 165 w 287"/>
                <a:gd name="T15" fmla="*/ 500 h 606"/>
                <a:gd name="T16" fmla="*/ 186 w 287"/>
                <a:gd name="T17" fmla="*/ 424 h 606"/>
                <a:gd name="T18" fmla="*/ 269 w 287"/>
                <a:gd name="T19" fmla="*/ 424 h 606"/>
                <a:gd name="T20" fmla="*/ 235 w 287"/>
                <a:gd name="T21" fmla="*/ 355 h 606"/>
                <a:gd name="T22" fmla="*/ 224 w 287"/>
                <a:gd name="T23" fmla="*/ 286 h 606"/>
                <a:gd name="T24" fmla="*/ 212 w 287"/>
                <a:gd name="T25" fmla="*/ 228 h 606"/>
                <a:gd name="T26" fmla="*/ 223 w 287"/>
                <a:gd name="T27" fmla="*/ 152 h 606"/>
                <a:gd name="T28" fmla="*/ 234 w 287"/>
                <a:gd name="T29" fmla="*/ 260 h 606"/>
                <a:gd name="T30" fmla="*/ 247 w 287"/>
                <a:gd name="T31" fmla="*/ 281 h 606"/>
                <a:gd name="T32" fmla="*/ 287 w 287"/>
                <a:gd name="T33" fmla="*/ 273 h 606"/>
                <a:gd name="T34" fmla="*/ 269 w 287"/>
                <a:gd name="T35" fmla="*/ 184 h 606"/>
                <a:gd name="T36" fmla="*/ 267 w 287"/>
                <a:gd name="T37" fmla="*/ 84 h 606"/>
                <a:gd name="T38" fmla="*/ 241 w 287"/>
                <a:gd name="T39" fmla="*/ 34 h 606"/>
                <a:gd name="T40" fmla="*/ 178 w 287"/>
                <a:gd name="T41" fmla="*/ 8 h 606"/>
                <a:gd name="T42" fmla="*/ 92 w 287"/>
                <a:gd name="T43" fmla="*/ 0 h 606"/>
                <a:gd name="T44" fmla="*/ 38 w 287"/>
                <a:gd name="T45" fmla="*/ 38 h 606"/>
                <a:gd name="T46" fmla="*/ 15 w 287"/>
                <a:gd name="T47" fmla="*/ 103 h 606"/>
                <a:gd name="T48" fmla="*/ 9 w 287"/>
                <a:gd name="T49" fmla="*/ 182 h 606"/>
                <a:gd name="T50" fmla="*/ 0 w 287"/>
                <a:gd name="T51" fmla="*/ 283 h 606"/>
                <a:gd name="T52" fmla="*/ 36 w 287"/>
                <a:gd name="T53" fmla="*/ 281 h 606"/>
                <a:gd name="T54" fmla="*/ 46 w 287"/>
                <a:gd name="T55" fmla="*/ 200 h 606"/>
                <a:gd name="T56" fmla="*/ 65 w 287"/>
                <a:gd name="T57" fmla="*/ 133 h 606"/>
                <a:gd name="T58" fmla="*/ 70 w 287"/>
                <a:gd name="T59" fmla="*/ 20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606">
                  <a:moveTo>
                    <a:pt x="70" y="205"/>
                  </a:moveTo>
                  <a:lnTo>
                    <a:pt x="51" y="296"/>
                  </a:lnTo>
                  <a:lnTo>
                    <a:pt x="23" y="353"/>
                  </a:lnTo>
                  <a:lnTo>
                    <a:pt x="5" y="424"/>
                  </a:lnTo>
                  <a:lnTo>
                    <a:pt x="84" y="415"/>
                  </a:lnTo>
                  <a:lnTo>
                    <a:pt x="106" y="596"/>
                  </a:lnTo>
                  <a:lnTo>
                    <a:pt x="155" y="606"/>
                  </a:lnTo>
                  <a:lnTo>
                    <a:pt x="165" y="500"/>
                  </a:lnTo>
                  <a:lnTo>
                    <a:pt x="186" y="424"/>
                  </a:lnTo>
                  <a:lnTo>
                    <a:pt x="269" y="424"/>
                  </a:lnTo>
                  <a:lnTo>
                    <a:pt x="235" y="355"/>
                  </a:lnTo>
                  <a:lnTo>
                    <a:pt x="224" y="286"/>
                  </a:lnTo>
                  <a:lnTo>
                    <a:pt x="212" y="228"/>
                  </a:lnTo>
                  <a:lnTo>
                    <a:pt x="223" y="152"/>
                  </a:lnTo>
                  <a:lnTo>
                    <a:pt x="234" y="260"/>
                  </a:lnTo>
                  <a:lnTo>
                    <a:pt x="247" y="281"/>
                  </a:lnTo>
                  <a:lnTo>
                    <a:pt x="287" y="273"/>
                  </a:lnTo>
                  <a:lnTo>
                    <a:pt x="269" y="184"/>
                  </a:lnTo>
                  <a:lnTo>
                    <a:pt x="267" y="84"/>
                  </a:lnTo>
                  <a:lnTo>
                    <a:pt x="241" y="34"/>
                  </a:lnTo>
                  <a:lnTo>
                    <a:pt x="178" y="8"/>
                  </a:lnTo>
                  <a:lnTo>
                    <a:pt x="92" y="0"/>
                  </a:lnTo>
                  <a:lnTo>
                    <a:pt x="38" y="38"/>
                  </a:lnTo>
                  <a:lnTo>
                    <a:pt x="15" y="103"/>
                  </a:lnTo>
                  <a:lnTo>
                    <a:pt x="9" y="182"/>
                  </a:lnTo>
                  <a:lnTo>
                    <a:pt x="0" y="283"/>
                  </a:lnTo>
                  <a:lnTo>
                    <a:pt x="36" y="281"/>
                  </a:lnTo>
                  <a:lnTo>
                    <a:pt x="46" y="200"/>
                  </a:lnTo>
                  <a:lnTo>
                    <a:pt x="65" y="133"/>
                  </a:lnTo>
                  <a:lnTo>
                    <a:pt x="70" y="20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42" name="Group 41"/>
          <p:cNvGrpSpPr/>
          <p:nvPr/>
        </p:nvGrpSpPr>
        <p:grpSpPr>
          <a:xfrm>
            <a:off x="2700622" y="2314884"/>
            <a:ext cx="192087" cy="492237"/>
            <a:chOff x="4799013" y="942976"/>
            <a:chExt cx="284162" cy="647700"/>
          </a:xfrm>
        </p:grpSpPr>
        <p:sp>
          <p:nvSpPr>
            <p:cNvPr id="43" name="Freeform 14"/>
            <p:cNvSpPr>
              <a:spLocks/>
            </p:cNvSpPr>
            <p:nvPr/>
          </p:nvSpPr>
          <p:spPr bwMode="auto">
            <a:xfrm>
              <a:off x="4799013" y="942976"/>
              <a:ext cx="284162" cy="647700"/>
            </a:xfrm>
            <a:custGeom>
              <a:avLst/>
              <a:gdLst>
                <a:gd name="T0" fmla="*/ 289 w 359"/>
                <a:gd name="T1" fmla="*/ 487 h 815"/>
                <a:gd name="T2" fmla="*/ 359 w 359"/>
                <a:gd name="T3" fmla="*/ 462 h 815"/>
                <a:gd name="T4" fmla="*/ 329 w 359"/>
                <a:gd name="T5" fmla="*/ 353 h 815"/>
                <a:gd name="T6" fmla="*/ 335 w 359"/>
                <a:gd name="T7" fmla="*/ 241 h 815"/>
                <a:gd name="T8" fmla="*/ 298 w 359"/>
                <a:gd name="T9" fmla="*/ 199 h 815"/>
                <a:gd name="T10" fmla="*/ 216 w 359"/>
                <a:gd name="T11" fmla="*/ 172 h 815"/>
                <a:gd name="T12" fmla="*/ 250 w 359"/>
                <a:gd name="T13" fmla="*/ 149 h 815"/>
                <a:gd name="T14" fmla="*/ 277 w 359"/>
                <a:gd name="T15" fmla="*/ 92 h 815"/>
                <a:gd name="T16" fmla="*/ 244 w 359"/>
                <a:gd name="T17" fmla="*/ 20 h 815"/>
                <a:gd name="T18" fmla="*/ 198 w 359"/>
                <a:gd name="T19" fmla="*/ 0 h 815"/>
                <a:gd name="T20" fmla="*/ 117 w 359"/>
                <a:gd name="T21" fmla="*/ 7 h 815"/>
                <a:gd name="T22" fmla="*/ 72 w 359"/>
                <a:gd name="T23" fmla="*/ 78 h 815"/>
                <a:gd name="T24" fmla="*/ 82 w 359"/>
                <a:gd name="T25" fmla="*/ 126 h 815"/>
                <a:gd name="T26" fmla="*/ 107 w 359"/>
                <a:gd name="T27" fmla="*/ 155 h 815"/>
                <a:gd name="T28" fmla="*/ 126 w 359"/>
                <a:gd name="T29" fmla="*/ 167 h 815"/>
                <a:gd name="T30" fmla="*/ 71 w 359"/>
                <a:gd name="T31" fmla="*/ 188 h 815"/>
                <a:gd name="T32" fmla="*/ 23 w 359"/>
                <a:gd name="T33" fmla="*/ 282 h 815"/>
                <a:gd name="T34" fmla="*/ 23 w 359"/>
                <a:gd name="T35" fmla="*/ 378 h 815"/>
                <a:gd name="T36" fmla="*/ 0 w 359"/>
                <a:gd name="T37" fmla="*/ 494 h 815"/>
                <a:gd name="T38" fmla="*/ 50 w 359"/>
                <a:gd name="T39" fmla="*/ 487 h 815"/>
                <a:gd name="T40" fmla="*/ 8 w 359"/>
                <a:gd name="T41" fmla="*/ 637 h 815"/>
                <a:gd name="T42" fmla="*/ 56 w 359"/>
                <a:gd name="T43" fmla="*/ 625 h 815"/>
                <a:gd name="T44" fmla="*/ 104 w 359"/>
                <a:gd name="T45" fmla="*/ 628 h 815"/>
                <a:gd name="T46" fmla="*/ 107 w 359"/>
                <a:gd name="T47" fmla="*/ 712 h 815"/>
                <a:gd name="T48" fmla="*/ 126 w 359"/>
                <a:gd name="T49" fmla="*/ 811 h 815"/>
                <a:gd name="T50" fmla="*/ 219 w 359"/>
                <a:gd name="T51" fmla="*/ 815 h 815"/>
                <a:gd name="T52" fmla="*/ 224 w 359"/>
                <a:gd name="T53" fmla="*/ 689 h 815"/>
                <a:gd name="T54" fmla="*/ 239 w 359"/>
                <a:gd name="T55" fmla="*/ 651 h 815"/>
                <a:gd name="T56" fmla="*/ 346 w 359"/>
                <a:gd name="T57" fmla="*/ 637 h 815"/>
                <a:gd name="T58" fmla="*/ 298 w 359"/>
                <a:gd name="T59" fmla="*/ 538 h 815"/>
                <a:gd name="T60" fmla="*/ 289 w 359"/>
                <a:gd name="T61" fmla="*/ 48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9" h="815">
                  <a:moveTo>
                    <a:pt x="289" y="487"/>
                  </a:moveTo>
                  <a:lnTo>
                    <a:pt x="359" y="462"/>
                  </a:lnTo>
                  <a:lnTo>
                    <a:pt x="329" y="353"/>
                  </a:lnTo>
                  <a:lnTo>
                    <a:pt x="335" y="241"/>
                  </a:lnTo>
                  <a:lnTo>
                    <a:pt x="298" y="199"/>
                  </a:lnTo>
                  <a:lnTo>
                    <a:pt x="216" y="172"/>
                  </a:lnTo>
                  <a:lnTo>
                    <a:pt x="250" y="149"/>
                  </a:lnTo>
                  <a:lnTo>
                    <a:pt x="277" y="92"/>
                  </a:lnTo>
                  <a:lnTo>
                    <a:pt x="244" y="20"/>
                  </a:lnTo>
                  <a:lnTo>
                    <a:pt x="198" y="0"/>
                  </a:lnTo>
                  <a:lnTo>
                    <a:pt x="117" y="7"/>
                  </a:lnTo>
                  <a:lnTo>
                    <a:pt x="72" y="78"/>
                  </a:lnTo>
                  <a:lnTo>
                    <a:pt x="82" y="126"/>
                  </a:lnTo>
                  <a:lnTo>
                    <a:pt x="107" y="155"/>
                  </a:lnTo>
                  <a:lnTo>
                    <a:pt x="126" y="167"/>
                  </a:lnTo>
                  <a:lnTo>
                    <a:pt x="71" y="188"/>
                  </a:lnTo>
                  <a:lnTo>
                    <a:pt x="23" y="282"/>
                  </a:lnTo>
                  <a:lnTo>
                    <a:pt x="23" y="378"/>
                  </a:lnTo>
                  <a:lnTo>
                    <a:pt x="0" y="494"/>
                  </a:lnTo>
                  <a:lnTo>
                    <a:pt x="50" y="487"/>
                  </a:lnTo>
                  <a:lnTo>
                    <a:pt x="8" y="637"/>
                  </a:lnTo>
                  <a:lnTo>
                    <a:pt x="56" y="625"/>
                  </a:lnTo>
                  <a:lnTo>
                    <a:pt x="104" y="628"/>
                  </a:lnTo>
                  <a:lnTo>
                    <a:pt x="107" y="712"/>
                  </a:lnTo>
                  <a:lnTo>
                    <a:pt x="126" y="811"/>
                  </a:lnTo>
                  <a:lnTo>
                    <a:pt x="219" y="815"/>
                  </a:lnTo>
                  <a:lnTo>
                    <a:pt x="224" y="689"/>
                  </a:lnTo>
                  <a:lnTo>
                    <a:pt x="239" y="651"/>
                  </a:lnTo>
                  <a:lnTo>
                    <a:pt x="346" y="637"/>
                  </a:lnTo>
                  <a:lnTo>
                    <a:pt x="298" y="538"/>
                  </a:lnTo>
                  <a:lnTo>
                    <a:pt x="289"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44" name="Freeform 15"/>
            <p:cNvSpPr>
              <a:spLocks/>
            </p:cNvSpPr>
            <p:nvPr/>
          </p:nvSpPr>
          <p:spPr bwMode="auto">
            <a:xfrm>
              <a:off x="4876800" y="955676"/>
              <a:ext cx="114300" cy="112713"/>
            </a:xfrm>
            <a:custGeom>
              <a:avLst/>
              <a:gdLst>
                <a:gd name="T0" fmla="*/ 30 w 143"/>
                <a:gd name="T1" fmla="*/ 14 h 141"/>
                <a:gd name="T2" fmla="*/ 0 w 143"/>
                <a:gd name="T3" fmla="*/ 53 h 141"/>
                <a:gd name="T4" fmla="*/ 4 w 143"/>
                <a:gd name="T5" fmla="*/ 106 h 141"/>
                <a:gd name="T6" fmla="*/ 58 w 143"/>
                <a:gd name="T7" fmla="*/ 141 h 141"/>
                <a:gd name="T8" fmla="*/ 97 w 143"/>
                <a:gd name="T9" fmla="*/ 133 h 141"/>
                <a:gd name="T10" fmla="*/ 127 w 143"/>
                <a:gd name="T11" fmla="*/ 113 h 141"/>
                <a:gd name="T12" fmla="*/ 143 w 143"/>
                <a:gd name="T13" fmla="*/ 78 h 141"/>
                <a:gd name="T14" fmla="*/ 129 w 143"/>
                <a:gd name="T15" fmla="*/ 24 h 141"/>
                <a:gd name="T16" fmla="*/ 81 w 143"/>
                <a:gd name="T17" fmla="*/ 0 h 141"/>
                <a:gd name="T18" fmla="*/ 30 w 143"/>
                <a:gd name="T19" fmla="*/ 1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1">
                  <a:moveTo>
                    <a:pt x="30" y="14"/>
                  </a:moveTo>
                  <a:lnTo>
                    <a:pt x="0" y="53"/>
                  </a:lnTo>
                  <a:lnTo>
                    <a:pt x="4" y="106"/>
                  </a:lnTo>
                  <a:lnTo>
                    <a:pt x="58" y="141"/>
                  </a:lnTo>
                  <a:lnTo>
                    <a:pt x="97" y="133"/>
                  </a:lnTo>
                  <a:lnTo>
                    <a:pt x="127" y="113"/>
                  </a:lnTo>
                  <a:lnTo>
                    <a:pt x="143" y="78"/>
                  </a:lnTo>
                  <a:lnTo>
                    <a:pt x="129" y="24"/>
                  </a:lnTo>
                  <a:lnTo>
                    <a:pt x="81" y="0"/>
                  </a:lnTo>
                  <a:lnTo>
                    <a:pt x="3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45" name="Freeform 16"/>
            <p:cNvSpPr>
              <a:spLocks/>
            </p:cNvSpPr>
            <p:nvPr/>
          </p:nvSpPr>
          <p:spPr bwMode="auto">
            <a:xfrm>
              <a:off x="4827588" y="1089026"/>
              <a:ext cx="227012" cy="481013"/>
            </a:xfrm>
            <a:custGeom>
              <a:avLst/>
              <a:gdLst>
                <a:gd name="T0" fmla="*/ 70 w 287"/>
                <a:gd name="T1" fmla="*/ 205 h 606"/>
                <a:gd name="T2" fmla="*/ 51 w 287"/>
                <a:gd name="T3" fmla="*/ 296 h 606"/>
                <a:gd name="T4" fmla="*/ 23 w 287"/>
                <a:gd name="T5" fmla="*/ 353 h 606"/>
                <a:gd name="T6" fmla="*/ 5 w 287"/>
                <a:gd name="T7" fmla="*/ 424 h 606"/>
                <a:gd name="T8" fmla="*/ 84 w 287"/>
                <a:gd name="T9" fmla="*/ 415 h 606"/>
                <a:gd name="T10" fmla="*/ 106 w 287"/>
                <a:gd name="T11" fmla="*/ 596 h 606"/>
                <a:gd name="T12" fmla="*/ 155 w 287"/>
                <a:gd name="T13" fmla="*/ 606 h 606"/>
                <a:gd name="T14" fmla="*/ 165 w 287"/>
                <a:gd name="T15" fmla="*/ 500 h 606"/>
                <a:gd name="T16" fmla="*/ 186 w 287"/>
                <a:gd name="T17" fmla="*/ 424 h 606"/>
                <a:gd name="T18" fmla="*/ 269 w 287"/>
                <a:gd name="T19" fmla="*/ 424 h 606"/>
                <a:gd name="T20" fmla="*/ 235 w 287"/>
                <a:gd name="T21" fmla="*/ 355 h 606"/>
                <a:gd name="T22" fmla="*/ 224 w 287"/>
                <a:gd name="T23" fmla="*/ 286 h 606"/>
                <a:gd name="T24" fmla="*/ 212 w 287"/>
                <a:gd name="T25" fmla="*/ 228 h 606"/>
                <a:gd name="T26" fmla="*/ 223 w 287"/>
                <a:gd name="T27" fmla="*/ 152 h 606"/>
                <a:gd name="T28" fmla="*/ 234 w 287"/>
                <a:gd name="T29" fmla="*/ 260 h 606"/>
                <a:gd name="T30" fmla="*/ 247 w 287"/>
                <a:gd name="T31" fmla="*/ 281 h 606"/>
                <a:gd name="T32" fmla="*/ 287 w 287"/>
                <a:gd name="T33" fmla="*/ 273 h 606"/>
                <a:gd name="T34" fmla="*/ 269 w 287"/>
                <a:gd name="T35" fmla="*/ 184 h 606"/>
                <a:gd name="T36" fmla="*/ 267 w 287"/>
                <a:gd name="T37" fmla="*/ 84 h 606"/>
                <a:gd name="T38" fmla="*/ 241 w 287"/>
                <a:gd name="T39" fmla="*/ 34 h 606"/>
                <a:gd name="T40" fmla="*/ 178 w 287"/>
                <a:gd name="T41" fmla="*/ 8 h 606"/>
                <a:gd name="T42" fmla="*/ 92 w 287"/>
                <a:gd name="T43" fmla="*/ 0 h 606"/>
                <a:gd name="T44" fmla="*/ 38 w 287"/>
                <a:gd name="T45" fmla="*/ 38 h 606"/>
                <a:gd name="T46" fmla="*/ 15 w 287"/>
                <a:gd name="T47" fmla="*/ 103 h 606"/>
                <a:gd name="T48" fmla="*/ 9 w 287"/>
                <a:gd name="T49" fmla="*/ 182 h 606"/>
                <a:gd name="T50" fmla="*/ 0 w 287"/>
                <a:gd name="T51" fmla="*/ 283 h 606"/>
                <a:gd name="T52" fmla="*/ 36 w 287"/>
                <a:gd name="T53" fmla="*/ 281 h 606"/>
                <a:gd name="T54" fmla="*/ 46 w 287"/>
                <a:gd name="T55" fmla="*/ 200 h 606"/>
                <a:gd name="T56" fmla="*/ 65 w 287"/>
                <a:gd name="T57" fmla="*/ 133 h 606"/>
                <a:gd name="T58" fmla="*/ 70 w 287"/>
                <a:gd name="T59" fmla="*/ 20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606">
                  <a:moveTo>
                    <a:pt x="70" y="205"/>
                  </a:moveTo>
                  <a:lnTo>
                    <a:pt x="51" y="296"/>
                  </a:lnTo>
                  <a:lnTo>
                    <a:pt x="23" y="353"/>
                  </a:lnTo>
                  <a:lnTo>
                    <a:pt x="5" y="424"/>
                  </a:lnTo>
                  <a:lnTo>
                    <a:pt x="84" y="415"/>
                  </a:lnTo>
                  <a:lnTo>
                    <a:pt x="106" y="596"/>
                  </a:lnTo>
                  <a:lnTo>
                    <a:pt x="155" y="606"/>
                  </a:lnTo>
                  <a:lnTo>
                    <a:pt x="165" y="500"/>
                  </a:lnTo>
                  <a:lnTo>
                    <a:pt x="186" y="424"/>
                  </a:lnTo>
                  <a:lnTo>
                    <a:pt x="269" y="424"/>
                  </a:lnTo>
                  <a:lnTo>
                    <a:pt x="235" y="355"/>
                  </a:lnTo>
                  <a:lnTo>
                    <a:pt x="224" y="286"/>
                  </a:lnTo>
                  <a:lnTo>
                    <a:pt x="212" y="228"/>
                  </a:lnTo>
                  <a:lnTo>
                    <a:pt x="223" y="152"/>
                  </a:lnTo>
                  <a:lnTo>
                    <a:pt x="234" y="260"/>
                  </a:lnTo>
                  <a:lnTo>
                    <a:pt x="247" y="281"/>
                  </a:lnTo>
                  <a:lnTo>
                    <a:pt x="287" y="273"/>
                  </a:lnTo>
                  <a:lnTo>
                    <a:pt x="269" y="184"/>
                  </a:lnTo>
                  <a:lnTo>
                    <a:pt x="267" y="84"/>
                  </a:lnTo>
                  <a:lnTo>
                    <a:pt x="241" y="34"/>
                  </a:lnTo>
                  <a:lnTo>
                    <a:pt x="178" y="8"/>
                  </a:lnTo>
                  <a:lnTo>
                    <a:pt x="92" y="0"/>
                  </a:lnTo>
                  <a:lnTo>
                    <a:pt x="38" y="38"/>
                  </a:lnTo>
                  <a:lnTo>
                    <a:pt x="15" y="103"/>
                  </a:lnTo>
                  <a:lnTo>
                    <a:pt x="9" y="182"/>
                  </a:lnTo>
                  <a:lnTo>
                    <a:pt x="0" y="283"/>
                  </a:lnTo>
                  <a:lnTo>
                    <a:pt x="36" y="281"/>
                  </a:lnTo>
                  <a:lnTo>
                    <a:pt x="46" y="200"/>
                  </a:lnTo>
                  <a:lnTo>
                    <a:pt x="65" y="133"/>
                  </a:lnTo>
                  <a:lnTo>
                    <a:pt x="70" y="20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46" name="Group 45"/>
          <p:cNvGrpSpPr/>
          <p:nvPr/>
        </p:nvGrpSpPr>
        <p:grpSpPr>
          <a:xfrm>
            <a:off x="2896912" y="2314884"/>
            <a:ext cx="192087" cy="492237"/>
            <a:chOff x="4799013" y="942976"/>
            <a:chExt cx="284162" cy="647700"/>
          </a:xfrm>
        </p:grpSpPr>
        <p:sp>
          <p:nvSpPr>
            <p:cNvPr id="47" name="Freeform 14"/>
            <p:cNvSpPr>
              <a:spLocks/>
            </p:cNvSpPr>
            <p:nvPr/>
          </p:nvSpPr>
          <p:spPr bwMode="auto">
            <a:xfrm>
              <a:off x="4799013" y="942976"/>
              <a:ext cx="284162" cy="647700"/>
            </a:xfrm>
            <a:custGeom>
              <a:avLst/>
              <a:gdLst>
                <a:gd name="T0" fmla="*/ 289 w 359"/>
                <a:gd name="T1" fmla="*/ 487 h 815"/>
                <a:gd name="T2" fmla="*/ 359 w 359"/>
                <a:gd name="T3" fmla="*/ 462 h 815"/>
                <a:gd name="T4" fmla="*/ 329 w 359"/>
                <a:gd name="T5" fmla="*/ 353 h 815"/>
                <a:gd name="T6" fmla="*/ 335 w 359"/>
                <a:gd name="T7" fmla="*/ 241 h 815"/>
                <a:gd name="T8" fmla="*/ 298 w 359"/>
                <a:gd name="T9" fmla="*/ 199 h 815"/>
                <a:gd name="T10" fmla="*/ 216 w 359"/>
                <a:gd name="T11" fmla="*/ 172 h 815"/>
                <a:gd name="T12" fmla="*/ 250 w 359"/>
                <a:gd name="T13" fmla="*/ 149 h 815"/>
                <a:gd name="T14" fmla="*/ 277 w 359"/>
                <a:gd name="T15" fmla="*/ 92 h 815"/>
                <a:gd name="T16" fmla="*/ 244 w 359"/>
                <a:gd name="T17" fmla="*/ 20 h 815"/>
                <a:gd name="T18" fmla="*/ 198 w 359"/>
                <a:gd name="T19" fmla="*/ 0 h 815"/>
                <a:gd name="T20" fmla="*/ 117 w 359"/>
                <a:gd name="T21" fmla="*/ 7 h 815"/>
                <a:gd name="T22" fmla="*/ 72 w 359"/>
                <a:gd name="T23" fmla="*/ 78 h 815"/>
                <a:gd name="T24" fmla="*/ 82 w 359"/>
                <a:gd name="T25" fmla="*/ 126 h 815"/>
                <a:gd name="T26" fmla="*/ 107 w 359"/>
                <a:gd name="T27" fmla="*/ 155 h 815"/>
                <a:gd name="T28" fmla="*/ 126 w 359"/>
                <a:gd name="T29" fmla="*/ 167 h 815"/>
                <a:gd name="T30" fmla="*/ 71 w 359"/>
                <a:gd name="T31" fmla="*/ 188 h 815"/>
                <a:gd name="T32" fmla="*/ 23 w 359"/>
                <a:gd name="T33" fmla="*/ 282 h 815"/>
                <a:gd name="T34" fmla="*/ 23 w 359"/>
                <a:gd name="T35" fmla="*/ 378 h 815"/>
                <a:gd name="T36" fmla="*/ 0 w 359"/>
                <a:gd name="T37" fmla="*/ 494 h 815"/>
                <a:gd name="T38" fmla="*/ 50 w 359"/>
                <a:gd name="T39" fmla="*/ 487 h 815"/>
                <a:gd name="T40" fmla="*/ 8 w 359"/>
                <a:gd name="T41" fmla="*/ 637 h 815"/>
                <a:gd name="T42" fmla="*/ 56 w 359"/>
                <a:gd name="T43" fmla="*/ 625 h 815"/>
                <a:gd name="T44" fmla="*/ 104 w 359"/>
                <a:gd name="T45" fmla="*/ 628 h 815"/>
                <a:gd name="T46" fmla="*/ 107 w 359"/>
                <a:gd name="T47" fmla="*/ 712 h 815"/>
                <a:gd name="T48" fmla="*/ 126 w 359"/>
                <a:gd name="T49" fmla="*/ 811 h 815"/>
                <a:gd name="T50" fmla="*/ 219 w 359"/>
                <a:gd name="T51" fmla="*/ 815 h 815"/>
                <a:gd name="T52" fmla="*/ 224 w 359"/>
                <a:gd name="T53" fmla="*/ 689 h 815"/>
                <a:gd name="T54" fmla="*/ 239 w 359"/>
                <a:gd name="T55" fmla="*/ 651 h 815"/>
                <a:gd name="T56" fmla="*/ 346 w 359"/>
                <a:gd name="T57" fmla="*/ 637 h 815"/>
                <a:gd name="T58" fmla="*/ 298 w 359"/>
                <a:gd name="T59" fmla="*/ 538 h 815"/>
                <a:gd name="T60" fmla="*/ 289 w 359"/>
                <a:gd name="T61" fmla="*/ 48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9" h="815">
                  <a:moveTo>
                    <a:pt x="289" y="487"/>
                  </a:moveTo>
                  <a:lnTo>
                    <a:pt x="359" y="462"/>
                  </a:lnTo>
                  <a:lnTo>
                    <a:pt x="329" y="353"/>
                  </a:lnTo>
                  <a:lnTo>
                    <a:pt x="335" y="241"/>
                  </a:lnTo>
                  <a:lnTo>
                    <a:pt x="298" y="199"/>
                  </a:lnTo>
                  <a:lnTo>
                    <a:pt x="216" y="172"/>
                  </a:lnTo>
                  <a:lnTo>
                    <a:pt x="250" y="149"/>
                  </a:lnTo>
                  <a:lnTo>
                    <a:pt x="277" y="92"/>
                  </a:lnTo>
                  <a:lnTo>
                    <a:pt x="244" y="20"/>
                  </a:lnTo>
                  <a:lnTo>
                    <a:pt x="198" y="0"/>
                  </a:lnTo>
                  <a:lnTo>
                    <a:pt x="117" y="7"/>
                  </a:lnTo>
                  <a:lnTo>
                    <a:pt x="72" y="78"/>
                  </a:lnTo>
                  <a:lnTo>
                    <a:pt x="82" y="126"/>
                  </a:lnTo>
                  <a:lnTo>
                    <a:pt x="107" y="155"/>
                  </a:lnTo>
                  <a:lnTo>
                    <a:pt x="126" y="167"/>
                  </a:lnTo>
                  <a:lnTo>
                    <a:pt x="71" y="188"/>
                  </a:lnTo>
                  <a:lnTo>
                    <a:pt x="23" y="282"/>
                  </a:lnTo>
                  <a:lnTo>
                    <a:pt x="23" y="378"/>
                  </a:lnTo>
                  <a:lnTo>
                    <a:pt x="0" y="494"/>
                  </a:lnTo>
                  <a:lnTo>
                    <a:pt x="50" y="487"/>
                  </a:lnTo>
                  <a:lnTo>
                    <a:pt x="8" y="637"/>
                  </a:lnTo>
                  <a:lnTo>
                    <a:pt x="56" y="625"/>
                  </a:lnTo>
                  <a:lnTo>
                    <a:pt x="104" y="628"/>
                  </a:lnTo>
                  <a:lnTo>
                    <a:pt x="107" y="712"/>
                  </a:lnTo>
                  <a:lnTo>
                    <a:pt x="126" y="811"/>
                  </a:lnTo>
                  <a:lnTo>
                    <a:pt x="219" y="815"/>
                  </a:lnTo>
                  <a:lnTo>
                    <a:pt x="224" y="689"/>
                  </a:lnTo>
                  <a:lnTo>
                    <a:pt x="239" y="651"/>
                  </a:lnTo>
                  <a:lnTo>
                    <a:pt x="346" y="637"/>
                  </a:lnTo>
                  <a:lnTo>
                    <a:pt x="298" y="538"/>
                  </a:lnTo>
                  <a:lnTo>
                    <a:pt x="289"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48" name="Freeform 15"/>
            <p:cNvSpPr>
              <a:spLocks/>
            </p:cNvSpPr>
            <p:nvPr/>
          </p:nvSpPr>
          <p:spPr bwMode="auto">
            <a:xfrm>
              <a:off x="4876800" y="955676"/>
              <a:ext cx="114300" cy="112713"/>
            </a:xfrm>
            <a:custGeom>
              <a:avLst/>
              <a:gdLst>
                <a:gd name="T0" fmla="*/ 30 w 143"/>
                <a:gd name="T1" fmla="*/ 14 h 141"/>
                <a:gd name="T2" fmla="*/ 0 w 143"/>
                <a:gd name="T3" fmla="*/ 53 h 141"/>
                <a:gd name="T4" fmla="*/ 4 w 143"/>
                <a:gd name="T5" fmla="*/ 106 h 141"/>
                <a:gd name="T6" fmla="*/ 58 w 143"/>
                <a:gd name="T7" fmla="*/ 141 h 141"/>
                <a:gd name="T8" fmla="*/ 97 w 143"/>
                <a:gd name="T9" fmla="*/ 133 h 141"/>
                <a:gd name="T10" fmla="*/ 127 w 143"/>
                <a:gd name="T11" fmla="*/ 113 h 141"/>
                <a:gd name="T12" fmla="*/ 143 w 143"/>
                <a:gd name="T13" fmla="*/ 78 h 141"/>
                <a:gd name="T14" fmla="*/ 129 w 143"/>
                <a:gd name="T15" fmla="*/ 24 h 141"/>
                <a:gd name="T16" fmla="*/ 81 w 143"/>
                <a:gd name="T17" fmla="*/ 0 h 141"/>
                <a:gd name="T18" fmla="*/ 30 w 143"/>
                <a:gd name="T19" fmla="*/ 1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1">
                  <a:moveTo>
                    <a:pt x="30" y="14"/>
                  </a:moveTo>
                  <a:lnTo>
                    <a:pt x="0" y="53"/>
                  </a:lnTo>
                  <a:lnTo>
                    <a:pt x="4" y="106"/>
                  </a:lnTo>
                  <a:lnTo>
                    <a:pt x="58" y="141"/>
                  </a:lnTo>
                  <a:lnTo>
                    <a:pt x="97" y="133"/>
                  </a:lnTo>
                  <a:lnTo>
                    <a:pt x="127" y="113"/>
                  </a:lnTo>
                  <a:lnTo>
                    <a:pt x="143" y="78"/>
                  </a:lnTo>
                  <a:lnTo>
                    <a:pt x="129" y="24"/>
                  </a:lnTo>
                  <a:lnTo>
                    <a:pt x="81" y="0"/>
                  </a:lnTo>
                  <a:lnTo>
                    <a:pt x="3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49" name="Freeform 16"/>
            <p:cNvSpPr>
              <a:spLocks/>
            </p:cNvSpPr>
            <p:nvPr/>
          </p:nvSpPr>
          <p:spPr bwMode="auto">
            <a:xfrm>
              <a:off x="4827588" y="1089026"/>
              <a:ext cx="227012" cy="481013"/>
            </a:xfrm>
            <a:custGeom>
              <a:avLst/>
              <a:gdLst>
                <a:gd name="T0" fmla="*/ 70 w 287"/>
                <a:gd name="T1" fmla="*/ 205 h 606"/>
                <a:gd name="T2" fmla="*/ 51 w 287"/>
                <a:gd name="T3" fmla="*/ 296 h 606"/>
                <a:gd name="T4" fmla="*/ 23 w 287"/>
                <a:gd name="T5" fmla="*/ 353 h 606"/>
                <a:gd name="T6" fmla="*/ 5 w 287"/>
                <a:gd name="T7" fmla="*/ 424 h 606"/>
                <a:gd name="T8" fmla="*/ 84 w 287"/>
                <a:gd name="T9" fmla="*/ 415 h 606"/>
                <a:gd name="T10" fmla="*/ 106 w 287"/>
                <a:gd name="T11" fmla="*/ 596 h 606"/>
                <a:gd name="T12" fmla="*/ 155 w 287"/>
                <a:gd name="T13" fmla="*/ 606 h 606"/>
                <a:gd name="T14" fmla="*/ 165 w 287"/>
                <a:gd name="T15" fmla="*/ 500 h 606"/>
                <a:gd name="T16" fmla="*/ 186 w 287"/>
                <a:gd name="T17" fmla="*/ 424 h 606"/>
                <a:gd name="T18" fmla="*/ 269 w 287"/>
                <a:gd name="T19" fmla="*/ 424 h 606"/>
                <a:gd name="T20" fmla="*/ 235 w 287"/>
                <a:gd name="T21" fmla="*/ 355 h 606"/>
                <a:gd name="T22" fmla="*/ 224 w 287"/>
                <a:gd name="T23" fmla="*/ 286 h 606"/>
                <a:gd name="T24" fmla="*/ 212 w 287"/>
                <a:gd name="T25" fmla="*/ 228 h 606"/>
                <a:gd name="T26" fmla="*/ 223 w 287"/>
                <a:gd name="T27" fmla="*/ 152 h 606"/>
                <a:gd name="T28" fmla="*/ 234 w 287"/>
                <a:gd name="T29" fmla="*/ 260 h 606"/>
                <a:gd name="T30" fmla="*/ 247 w 287"/>
                <a:gd name="T31" fmla="*/ 281 h 606"/>
                <a:gd name="T32" fmla="*/ 287 w 287"/>
                <a:gd name="T33" fmla="*/ 273 h 606"/>
                <a:gd name="T34" fmla="*/ 269 w 287"/>
                <a:gd name="T35" fmla="*/ 184 h 606"/>
                <a:gd name="T36" fmla="*/ 267 w 287"/>
                <a:gd name="T37" fmla="*/ 84 h 606"/>
                <a:gd name="T38" fmla="*/ 241 w 287"/>
                <a:gd name="T39" fmla="*/ 34 h 606"/>
                <a:gd name="T40" fmla="*/ 178 w 287"/>
                <a:gd name="T41" fmla="*/ 8 h 606"/>
                <a:gd name="T42" fmla="*/ 92 w 287"/>
                <a:gd name="T43" fmla="*/ 0 h 606"/>
                <a:gd name="T44" fmla="*/ 38 w 287"/>
                <a:gd name="T45" fmla="*/ 38 h 606"/>
                <a:gd name="T46" fmla="*/ 15 w 287"/>
                <a:gd name="T47" fmla="*/ 103 h 606"/>
                <a:gd name="T48" fmla="*/ 9 w 287"/>
                <a:gd name="T49" fmla="*/ 182 h 606"/>
                <a:gd name="T50" fmla="*/ 0 w 287"/>
                <a:gd name="T51" fmla="*/ 283 h 606"/>
                <a:gd name="T52" fmla="*/ 36 w 287"/>
                <a:gd name="T53" fmla="*/ 281 h 606"/>
                <a:gd name="T54" fmla="*/ 46 w 287"/>
                <a:gd name="T55" fmla="*/ 200 h 606"/>
                <a:gd name="T56" fmla="*/ 65 w 287"/>
                <a:gd name="T57" fmla="*/ 133 h 606"/>
                <a:gd name="T58" fmla="*/ 70 w 287"/>
                <a:gd name="T59" fmla="*/ 20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606">
                  <a:moveTo>
                    <a:pt x="70" y="205"/>
                  </a:moveTo>
                  <a:lnTo>
                    <a:pt x="51" y="296"/>
                  </a:lnTo>
                  <a:lnTo>
                    <a:pt x="23" y="353"/>
                  </a:lnTo>
                  <a:lnTo>
                    <a:pt x="5" y="424"/>
                  </a:lnTo>
                  <a:lnTo>
                    <a:pt x="84" y="415"/>
                  </a:lnTo>
                  <a:lnTo>
                    <a:pt x="106" y="596"/>
                  </a:lnTo>
                  <a:lnTo>
                    <a:pt x="155" y="606"/>
                  </a:lnTo>
                  <a:lnTo>
                    <a:pt x="165" y="500"/>
                  </a:lnTo>
                  <a:lnTo>
                    <a:pt x="186" y="424"/>
                  </a:lnTo>
                  <a:lnTo>
                    <a:pt x="269" y="424"/>
                  </a:lnTo>
                  <a:lnTo>
                    <a:pt x="235" y="355"/>
                  </a:lnTo>
                  <a:lnTo>
                    <a:pt x="224" y="286"/>
                  </a:lnTo>
                  <a:lnTo>
                    <a:pt x="212" y="228"/>
                  </a:lnTo>
                  <a:lnTo>
                    <a:pt x="223" y="152"/>
                  </a:lnTo>
                  <a:lnTo>
                    <a:pt x="234" y="260"/>
                  </a:lnTo>
                  <a:lnTo>
                    <a:pt x="247" y="281"/>
                  </a:lnTo>
                  <a:lnTo>
                    <a:pt x="287" y="273"/>
                  </a:lnTo>
                  <a:lnTo>
                    <a:pt x="269" y="184"/>
                  </a:lnTo>
                  <a:lnTo>
                    <a:pt x="267" y="84"/>
                  </a:lnTo>
                  <a:lnTo>
                    <a:pt x="241" y="34"/>
                  </a:lnTo>
                  <a:lnTo>
                    <a:pt x="178" y="8"/>
                  </a:lnTo>
                  <a:lnTo>
                    <a:pt x="92" y="0"/>
                  </a:lnTo>
                  <a:lnTo>
                    <a:pt x="38" y="38"/>
                  </a:lnTo>
                  <a:lnTo>
                    <a:pt x="15" y="103"/>
                  </a:lnTo>
                  <a:lnTo>
                    <a:pt x="9" y="182"/>
                  </a:lnTo>
                  <a:lnTo>
                    <a:pt x="0" y="283"/>
                  </a:lnTo>
                  <a:lnTo>
                    <a:pt x="36" y="281"/>
                  </a:lnTo>
                  <a:lnTo>
                    <a:pt x="46" y="200"/>
                  </a:lnTo>
                  <a:lnTo>
                    <a:pt x="65" y="133"/>
                  </a:lnTo>
                  <a:lnTo>
                    <a:pt x="70" y="20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50" name="Group 49"/>
          <p:cNvGrpSpPr/>
          <p:nvPr/>
        </p:nvGrpSpPr>
        <p:grpSpPr>
          <a:xfrm>
            <a:off x="3100517" y="2314884"/>
            <a:ext cx="192087" cy="492237"/>
            <a:chOff x="4799013" y="942976"/>
            <a:chExt cx="284162" cy="647700"/>
          </a:xfrm>
        </p:grpSpPr>
        <p:sp>
          <p:nvSpPr>
            <p:cNvPr id="51" name="Freeform 14"/>
            <p:cNvSpPr>
              <a:spLocks/>
            </p:cNvSpPr>
            <p:nvPr/>
          </p:nvSpPr>
          <p:spPr bwMode="auto">
            <a:xfrm>
              <a:off x="4799013" y="942976"/>
              <a:ext cx="284162" cy="647700"/>
            </a:xfrm>
            <a:custGeom>
              <a:avLst/>
              <a:gdLst>
                <a:gd name="T0" fmla="*/ 289 w 359"/>
                <a:gd name="T1" fmla="*/ 487 h 815"/>
                <a:gd name="T2" fmla="*/ 359 w 359"/>
                <a:gd name="T3" fmla="*/ 462 h 815"/>
                <a:gd name="T4" fmla="*/ 329 w 359"/>
                <a:gd name="T5" fmla="*/ 353 h 815"/>
                <a:gd name="T6" fmla="*/ 335 w 359"/>
                <a:gd name="T7" fmla="*/ 241 h 815"/>
                <a:gd name="T8" fmla="*/ 298 w 359"/>
                <a:gd name="T9" fmla="*/ 199 h 815"/>
                <a:gd name="T10" fmla="*/ 216 w 359"/>
                <a:gd name="T11" fmla="*/ 172 h 815"/>
                <a:gd name="T12" fmla="*/ 250 w 359"/>
                <a:gd name="T13" fmla="*/ 149 h 815"/>
                <a:gd name="T14" fmla="*/ 277 w 359"/>
                <a:gd name="T15" fmla="*/ 92 h 815"/>
                <a:gd name="T16" fmla="*/ 244 w 359"/>
                <a:gd name="T17" fmla="*/ 20 h 815"/>
                <a:gd name="T18" fmla="*/ 198 w 359"/>
                <a:gd name="T19" fmla="*/ 0 h 815"/>
                <a:gd name="T20" fmla="*/ 117 w 359"/>
                <a:gd name="T21" fmla="*/ 7 h 815"/>
                <a:gd name="T22" fmla="*/ 72 w 359"/>
                <a:gd name="T23" fmla="*/ 78 h 815"/>
                <a:gd name="T24" fmla="*/ 82 w 359"/>
                <a:gd name="T25" fmla="*/ 126 h 815"/>
                <a:gd name="T26" fmla="*/ 107 w 359"/>
                <a:gd name="T27" fmla="*/ 155 h 815"/>
                <a:gd name="T28" fmla="*/ 126 w 359"/>
                <a:gd name="T29" fmla="*/ 167 h 815"/>
                <a:gd name="T30" fmla="*/ 71 w 359"/>
                <a:gd name="T31" fmla="*/ 188 h 815"/>
                <a:gd name="T32" fmla="*/ 23 w 359"/>
                <a:gd name="T33" fmla="*/ 282 h 815"/>
                <a:gd name="T34" fmla="*/ 23 w 359"/>
                <a:gd name="T35" fmla="*/ 378 h 815"/>
                <a:gd name="T36" fmla="*/ 0 w 359"/>
                <a:gd name="T37" fmla="*/ 494 h 815"/>
                <a:gd name="T38" fmla="*/ 50 w 359"/>
                <a:gd name="T39" fmla="*/ 487 h 815"/>
                <a:gd name="T40" fmla="*/ 8 w 359"/>
                <a:gd name="T41" fmla="*/ 637 h 815"/>
                <a:gd name="T42" fmla="*/ 56 w 359"/>
                <a:gd name="T43" fmla="*/ 625 h 815"/>
                <a:gd name="T44" fmla="*/ 104 w 359"/>
                <a:gd name="T45" fmla="*/ 628 h 815"/>
                <a:gd name="T46" fmla="*/ 107 w 359"/>
                <a:gd name="T47" fmla="*/ 712 h 815"/>
                <a:gd name="T48" fmla="*/ 126 w 359"/>
                <a:gd name="T49" fmla="*/ 811 h 815"/>
                <a:gd name="T50" fmla="*/ 219 w 359"/>
                <a:gd name="T51" fmla="*/ 815 h 815"/>
                <a:gd name="T52" fmla="*/ 224 w 359"/>
                <a:gd name="T53" fmla="*/ 689 h 815"/>
                <a:gd name="T54" fmla="*/ 239 w 359"/>
                <a:gd name="T55" fmla="*/ 651 h 815"/>
                <a:gd name="T56" fmla="*/ 346 w 359"/>
                <a:gd name="T57" fmla="*/ 637 h 815"/>
                <a:gd name="T58" fmla="*/ 298 w 359"/>
                <a:gd name="T59" fmla="*/ 538 h 815"/>
                <a:gd name="T60" fmla="*/ 289 w 359"/>
                <a:gd name="T61" fmla="*/ 48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9" h="815">
                  <a:moveTo>
                    <a:pt x="289" y="487"/>
                  </a:moveTo>
                  <a:lnTo>
                    <a:pt x="359" y="462"/>
                  </a:lnTo>
                  <a:lnTo>
                    <a:pt x="329" y="353"/>
                  </a:lnTo>
                  <a:lnTo>
                    <a:pt x="335" y="241"/>
                  </a:lnTo>
                  <a:lnTo>
                    <a:pt x="298" y="199"/>
                  </a:lnTo>
                  <a:lnTo>
                    <a:pt x="216" y="172"/>
                  </a:lnTo>
                  <a:lnTo>
                    <a:pt x="250" y="149"/>
                  </a:lnTo>
                  <a:lnTo>
                    <a:pt x="277" y="92"/>
                  </a:lnTo>
                  <a:lnTo>
                    <a:pt x="244" y="20"/>
                  </a:lnTo>
                  <a:lnTo>
                    <a:pt x="198" y="0"/>
                  </a:lnTo>
                  <a:lnTo>
                    <a:pt x="117" y="7"/>
                  </a:lnTo>
                  <a:lnTo>
                    <a:pt x="72" y="78"/>
                  </a:lnTo>
                  <a:lnTo>
                    <a:pt x="82" y="126"/>
                  </a:lnTo>
                  <a:lnTo>
                    <a:pt x="107" y="155"/>
                  </a:lnTo>
                  <a:lnTo>
                    <a:pt x="126" y="167"/>
                  </a:lnTo>
                  <a:lnTo>
                    <a:pt x="71" y="188"/>
                  </a:lnTo>
                  <a:lnTo>
                    <a:pt x="23" y="282"/>
                  </a:lnTo>
                  <a:lnTo>
                    <a:pt x="23" y="378"/>
                  </a:lnTo>
                  <a:lnTo>
                    <a:pt x="0" y="494"/>
                  </a:lnTo>
                  <a:lnTo>
                    <a:pt x="50" y="487"/>
                  </a:lnTo>
                  <a:lnTo>
                    <a:pt x="8" y="637"/>
                  </a:lnTo>
                  <a:lnTo>
                    <a:pt x="56" y="625"/>
                  </a:lnTo>
                  <a:lnTo>
                    <a:pt x="104" y="628"/>
                  </a:lnTo>
                  <a:lnTo>
                    <a:pt x="107" y="712"/>
                  </a:lnTo>
                  <a:lnTo>
                    <a:pt x="126" y="811"/>
                  </a:lnTo>
                  <a:lnTo>
                    <a:pt x="219" y="815"/>
                  </a:lnTo>
                  <a:lnTo>
                    <a:pt x="224" y="689"/>
                  </a:lnTo>
                  <a:lnTo>
                    <a:pt x="239" y="651"/>
                  </a:lnTo>
                  <a:lnTo>
                    <a:pt x="346" y="637"/>
                  </a:lnTo>
                  <a:lnTo>
                    <a:pt x="298" y="538"/>
                  </a:lnTo>
                  <a:lnTo>
                    <a:pt x="289"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52" name="Freeform 15"/>
            <p:cNvSpPr>
              <a:spLocks/>
            </p:cNvSpPr>
            <p:nvPr/>
          </p:nvSpPr>
          <p:spPr bwMode="auto">
            <a:xfrm>
              <a:off x="4876800" y="955676"/>
              <a:ext cx="114300" cy="112713"/>
            </a:xfrm>
            <a:custGeom>
              <a:avLst/>
              <a:gdLst>
                <a:gd name="T0" fmla="*/ 30 w 143"/>
                <a:gd name="T1" fmla="*/ 14 h 141"/>
                <a:gd name="T2" fmla="*/ 0 w 143"/>
                <a:gd name="T3" fmla="*/ 53 h 141"/>
                <a:gd name="T4" fmla="*/ 4 w 143"/>
                <a:gd name="T5" fmla="*/ 106 h 141"/>
                <a:gd name="T6" fmla="*/ 58 w 143"/>
                <a:gd name="T7" fmla="*/ 141 h 141"/>
                <a:gd name="T8" fmla="*/ 97 w 143"/>
                <a:gd name="T9" fmla="*/ 133 h 141"/>
                <a:gd name="T10" fmla="*/ 127 w 143"/>
                <a:gd name="T11" fmla="*/ 113 h 141"/>
                <a:gd name="T12" fmla="*/ 143 w 143"/>
                <a:gd name="T13" fmla="*/ 78 h 141"/>
                <a:gd name="T14" fmla="*/ 129 w 143"/>
                <a:gd name="T15" fmla="*/ 24 h 141"/>
                <a:gd name="T16" fmla="*/ 81 w 143"/>
                <a:gd name="T17" fmla="*/ 0 h 141"/>
                <a:gd name="T18" fmla="*/ 30 w 143"/>
                <a:gd name="T19" fmla="*/ 1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1">
                  <a:moveTo>
                    <a:pt x="30" y="14"/>
                  </a:moveTo>
                  <a:lnTo>
                    <a:pt x="0" y="53"/>
                  </a:lnTo>
                  <a:lnTo>
                    <a:pt x="4" y="106"/>
                  </a:lnTo>
                  <a:lnTo>
                    <a:pt x="58" y="141"/>
                  </a:lnTo>
                  <a:lnTo>
                    <a:pt x="97" y="133"/>
                  </a:lnTo>
                  <a:lnTo>
                    <a:pt x="127" y="113"/>
                  </a:lnTo>
                  <a:lnTo>
                    <a:pt x="143" y="78"/>
                  </a:lnTo>
                  <a:lnTo>
                    <a:pt x="129" y="24"/>
                  </a:lnTo>
                  <a:lnTo>
                    <a:pt x="81" y="0"/>
                  </a:lnTo>
                  <a:lnTo>
                    <a:pt x="3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53" name="Freeform 16"/>
            <p:cNvSpPr>
              <a:spLocks/>
            </p:cNvSpPr>
            <p:nvPr/>
          </p:nvSpPr>
          <p:spPr bwMode="auto">
            <a:xfrm>
              <a:off x="4827588" y="1089026"/>
              <a:ext cx="227012" cy="481013"/>
            </a:xfrm>
            <a:custGeom>
              <a:avLst/>
              <a:gdLst>
                <a:gd name="T0" fmla="*/ 70 w 287"/>
                <a:gd name="T1" fmla="*/ 205 h 606"/>
                <a:gd name="T2" fmla="*/ 51 w 287"/>
                <a:gd name="T3" fmla="*/ 296 h 606"/>
                <a:gd name="T4" fmla="*/ 23 w 287"/>
                <a:gd name="T5" fmla="*/ 353 h 606"/>
                <a:gd name="T6" fmla="*/ 5 w 287"/>
                <a:gd name="T7" fmla="*/ 424 h 606"/>
                <a:gd name="T8" fmla="*/ 84 w 287"/>
                <a:gd name="T9" fmla="*/ 415 h 606"/>
                <a:gd name="T10" fmla="*/ 106 w 287"/>
                <a:gd name="T11" fmla="*/ 596 h 606"/>
                <a:gd name="T12" fmla="*/ 155 w 287"/>
                <a:gd name="T13" fmla="*/ 606 h 606"/>
                <a:gd name="T14" fmla="*/ 165 w 287"/>
                <a:gd name="T15" fmla="*/ 500 h 606"/>
                <a:gd name="T16" fmla="*/ 186 w 287"/>
                <a:gd name="T17" fmla="*/ 424 h 606"/>
                <a:gd name="T18" fmla="*/ 269 w 287"/>
                <a:gd name="T19" fmla="*/ 424 h 606"/>
                <a:gd name="T20" fmla="*/ 235 w 287"/>
                <a:gd name="T21" fmla="*/ 355 h 606"/>
                <a:gd name="T22" fmla="*/ 224 w 287"/>
                <a:gd name="T23" fmla="*/ 286 h 606"/>
                <a:gd name="T24" fmla="*/ 212 w 287"/>
                <a:gd name="T25" fmla="*/ 228 h 606"/>
                <a:gd name="T26" fmla="*/ 223 w 287"/>
                <a:gd name="T27" fmla="*/ 152 h 606"/>
                <a:gd name="T28" fmla="*/ 234 w 287"/>
                <a:gd name="T29" fmla="*/ 260 h 606"/>
                <a:gd name="T30" fmla="*/ 247 w 287"/>
                <a:gd name="T31" fmla="*/ 281 h 606"/>
                <a:gd name="T32" fmla="*/ 287 w 287"/>
                <a:gd name="T33" fmla="*/ 273 h 606"/>
                <a:gd name="T34" fmla="*/ 269 w 287"/>
                <a:gd name="T35" fmla="*/ 184 h 606"/>
                <a:gd name="T36" fmla="*/ 267 w 287"/>
                <a:gd name="T37" fmla="*/ 84 h 606"/>
                <a:gd name="T38" fmla="*/ 241 w 287"/>
                <a:gd name="T39" fmla="*/ 34 h 606"/>
                <a:gd name="T40" fmla="*/ 178 w 287"/>
                <a:gd name="T41" fmla="*/ 8 h 606"/>
                <a:gd name="T42" fmla="*/ 92 w 287"/>
                <a:gd name="T43" fmla="*/ 0 h 606"/>
                <a:gd name="T44" fmla="*/ 38 w 287"/>
                <a:gd name="T45" fmla="*/ 38 h 606"/>
                <a:gd name="T46" fmla="*/ 15 w 287"/>
                <a:gd name="T47" fmla="*/ 103 h 606"/>
                <a:gd name="T48" fmla="*/ 9 w 287"/>
                <a:gd name="T49" fmla="*/ 182 h 606"/>
                <a:gd name="T50" fmla="*/ 0 w 287"/>
                <a:gd name="T51" fmla="*/ 283 h 606"/>
                <a:gd name="T52" fmla="*/ 36 w 287"/>
                <a:gd name="T53" fmla="*/ 281 h 606"/>
                <a:gd name="T54" fmla="*/ 46 w 287"/>
                <a:gd name="T55" fmla="*/ 200 h 606"/>
                <a:gd name="T56" fmla="*/ 65 w 287"/>
                <a:gd name="T57" fmla="*/ 133 h 606"/>
                <a:gd name="T58" fmla="*/ 70 w 287"/>
                <a:gd name="T59" fmla="*/ 20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606">
                  <a:moveTo>
                    <a:pt x="70" y="205"/>
                  </a:moveTo>
                  <a:lnTo>
                    <a:pt x="51" y="296"/>
                  </a:lnTo>
                  <a:lnTo>
                    <a:pt x="23" y="353"/>
                  </a:lnTo>
                  <a:lnTo>
                    <a:pt x="5" y="424"/>
                  </a:lnTo>
                  <a:lnTo>
                    <a:pt x="84" y="415"/>
                  </a:lnTo>
                  <a:lnTo>
                    <a:pt x="106" y="596"/>
                  </a:lnTo>
                  <a:lnTo>
                    <a:pt x="155" y="606"/>
                  </a:lnTo>
                  <a:lnTo>
                    <a:pt x="165" y="500"/>
                  </a:lnTo>
                  <a:lnTo>
                    <a:pt x="186" y="424"/>
                  </a:lnTo>
                  <a:lnTo>
                    <a:pt x="269" y="424"/>
                  </a:lnTo>
                  <a:lnTo>
                    <a:pt x="235" y="355"/>
                  </a:lnTo>
                  <a:lnTo>
                    <a:pt x="224" y="286"/>
                  </a:lnTo>
                  <a:lnTo>
                    <a:pt x="212" y="228"/>
                  </a:lnTo>
                  <a:lnTo>
                    <a:pt x="223" y="152"/>
                  </a:lnTo>
                  <a:lnTo>
                    <a:pt x="234" y="260"/>
                  </a:lnTo>
                  <a:lnTo>
                    <a:pt x="247" y="281"/>
                  </a:lnTo>
                  <a:lnTo>
                    <a:pt x="287" y="273"/>
                  </a:lnTo>
                  <a:lnTo>
                    <a:pt x="269" y="184"/>
                  </a:lnTo>
                  <a:lnTo>
                    <a:pt x="267" y="84"/>
                  </a:lnTo>
                  <a:lnTo>
                    <a:pt x="241" y="34"/>
                  </a:lnTo>
                  <a:lnTo>
                    <a:pt x="178" y="8"/>
                  </a:lnTo>
                  <a:lnTo>
                    <a:pt x="92" y="0"/>
                  </a:lnTo>
                  <a:lnTo>
                    <a:pt x="38" y="38"/>
                  </a:lnTo>
                  <a:lnTo>
                    <a:pt x="15" y="103"/>
                  </a:lnTo>
                  <a:lnTo>
                    <a:pt x="9" y="182"/>
                  </a:lnTo>
                  <a:lnTo>
                    <a:pt x="0" y="283"/>
                  </a:lnTo>
                  <a:lnTo>
                    <a:pt x="36" y="281"/>
                  </a:lnTo>
                  <a:lnTo>
                    <a:pt x="46" y="200"/>
                  </a:lnTo>
                  <a:lnTo>
                    <a:pt x="65" y="133"/>
                  </a:lnTo>
                  <a:lnTo>
                    <a:pt x="70" y="20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54" name="Group 53"/>
          <p:cNvGrpSpPr/>
          <p:nvPr/>
        </p:nvGrpSpPr>
        <p:grpSpPr>
          <a:xfrm>
            <a:off x="3289492" y="2314884"/>
            <a:ext cx="192087" cy="492237"/>
            <a:chOff x="4799013" y="942976"/>
            <a:chExt cx="284162" cy="647700"/>
          </a:xfrm>
        </p:grpSpPr>
        <p:sp>
          <p:nvSpPr>
            <p:cNvPr id="55" name="Freeform 14"/>
            <p:cNvSpPr>
              <a:spLocks/>
            </p:cNvSpPr>
            <p:nvPr/>
          </p:nvSpPr>
          <p:spPr bwMode="auto">
            <a:xfrm>
              <a:off x="4799013" y="942976"/>
              <a:ext cx="284162" cy="647700"/>
            </a:xfrm>
            <a:custGeom>
              <a:avLst/>
              <a:gdLst>
                <a:gd name="T0" fmla="*/ 289 w 359"/>
                <a:gd name="T1" fmla="*/ 487 h 815"/>
                <a:gd name="T2" fmla="*/ 359 w 359"/>
                <a:gd name="T3" fmla="*/ 462 h 815"/>
                <a:gd name="T4" fmla="*/ 329 w 359"/>
                <a:gd name="T5" fmla="*/ 353 h 815"/>
                <a:gd name="T6" fmla="*/ 335 w 359"/>
                <a:gd name="T7" fmla="*/ 241 h 815"/>
                <a:gd name="T8" fmla="*/ 298 w 359"/>
                <a:gd name="T9" fmla="*/ 199 h 815"/>
                <a:gd name="T10" fmla="*/ 216 w 359"/>
                <a:gd name="T11" fmla="*/ 172 h 815"/>
                <a:gd name="T12" fmla="*/ 250 w 359"/>
                <a:gd name="T13" fmla="*/ 149 h 815"/>
                <a:gd name="T14" fmla="*/ 277 w 359"/>
                <a:gd name="T15" fmla="*/ 92 h 815"/>
                <a:gd name="T16" fmla="*/ 244 w 359"/>
                <a:gd name="T17" fmla="*/ 20 h 815"/>
                <a:gd name="T18" fmla="*/ 198 w 359"/>
                <a:gd name="T19" fmla="*/ 0 h 815"/>
                <a:gd name="T20" fmla="*/ 117 w 359"/>
                <a:gd name="T21" fmla="*/ 7 h 815"/>
                <a:gd name="T22" fmla="*/ 72 w 359"/>
                <a:gd name="T23" fmla="*/ 78 h 815"/>
                <a:gd name="T24" fmla="*/ 82 w 359"/>
                <a:gd name="T25" fmla="*/ 126 h 815"/>
                <a:gd name="T26" fmla="*/ 107 w 359"/>
                <a:gd name="T27" fmla="*/ 155 h 815"/>
                <a:gd name="T28" fmla="*/ 126 w 359"/>
                <a:gd name="T29" fmla="*/ 167 h 815"/>
                <a:gd name="T30" fmla="*/ 71 w 359"/>
                <a:gd name="T31" fmla="*/ 188 h 815"/>
                <a:gd name="T32" fmla="*/ 23 w 359"/>
                <a:gd name="T33" fmla="*/ 282 h 815"/>
                <a:gd name="T34" fmla="*/ 23 w 359"/>
                <a:gd name="T35" fmla="*/ 378 h 815"/>
                <a:gd name="T36" fmla="*/ 0 w 359"/>
                <a:gd name="T37" fmla="*/ 494 h 815"/>
                <a:gd name="T38" fmla="*/ 50 w 359"/>
                <a:gd name="T39" fmla="*/ 487 h 815"/>
                <a:gd name="T40" fmla="*/ 8 w 359"/>
                <a:gd name="T41" fmla="*/ 637 h 815"/>
                <a:gd name="T42" fmla="*/ 56 w 359"/>
                <a:gd name="T43" fmla="*/ 625 h 815"/>
                <a:gd name="T44" fmla="*/ 104 w 359"/>
                <a:gd name="T45" fmla="*/ 628 h 815"/>
                <a:gd name="T46" fmla="*/ 107 w 359"/>
                <a:gd name="T47" fmla="*/ 712 h 815"/>
                <a:gd name="T48" fmla="*/ 126 w 359"/>
                <a:gd name="T49" fmla="*/ 811 h 815"/>
                <a:gd name="T50" fmla="*/ 219 w 359"/>
                <a:gd name="T51" fmla="*/ 815 h 815"/>
                <a:gd name="T52" fmla="*/ 224 w 359"/>
                <a:gd name="T53" fmla="*/ 689 h 815"/>
                <a:gd name="T54" fmla="*/ 239 w 359"/>
                <a:gd name="T55" fmla="*/ 651 h 815"/>
                <a:gd name="T56" fmla="*/ 346 w 359"/>
                <a:gd name="T57" fmla="*/ 637 h 815"/>
                <a:gd name="T58" fmla="*/ 298 w 359"/>
                <a:gd name="T59" fmla="*/ 538 h 815"/>
                <a:gd name="T60" fmla="*/ 289 w 359"/>
                <a:gd name="T61" fmla="*/ 48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9" h="815">
                  <a:moveTo>
                    <a:pt x="289" y="487"/>
                  </a:moveTo>
                  <a:lnTo>
                    <a:pt x="359" y="462"/>
                  </a:lnTo>
                  <a:lnTo>
                    <a:pt x="329" y="353"/>
                  </a:lnTo>
                  <a:lnTo>
                    <a:pt x="335" y="241"/>
                  </a:lnTo>
                  <a:lnTo>
                    <a:pt x="298" y="199"/>
                  </a:lnTo>
                  <a:lnTo>
                    <a:pt x="216" y="172"/>
                  </a:lnTo>
                  <a:lnTo>
                    <a:pt x="250" y="149"/>
                  </a:lnTo>
                  <a:lnTo>
                    <a:pt x="277" y="92"/>
                  </a:lnTo>
                  <a:lnTo>
                    <a:pt x="244" y="20"/>
                  </a:lnTo>
                  <a:lnTo>
                    <a:pt x="198" y="0"/>
                  </a:lnTo>
                  <a:lnTo>
                    <a:pt x="117" y="7"/>
                  </a:lnTo>
                  <a:lnTo>
                    <a:pt x="72" y="78"/>
                  </a:lnTo>
                  <a:lnTo>
                    <a:pt x="82" y="126"/>
                  </a:lnTo>
                  <a:lnTo>
                    <a:pt x="107" y="155"/>
                  </a:lnTo>
                  <a:lnTo>
                    <a:pt x="126" y="167"/>
                  </a:lnTo>
                  <a:lnTo>
                    <a:pt x="71" y="188"/>
                  </a:lnTo>
                  <a:lnTo>
                    <a:pt x="23" y="282"/>
                  </a:lnTo>
                  <a:lnTo>
                    <a:pt x="23" y="378"/>
                  </a:lnTo>
                  <a:lnTo>
                    <a:pt x="0" y="494"/>
                  </a:lnTo>
                  <a:lnTo>
                    <a:pt x="50" y="487"/>
                  </a:lnTo>
                  <a:lnTo>
                    <a:pt x="8" y="637"/>
                  </a:lnTo>
                  <a:lnTo>
                    <a:pt x="56" y="625"/>
                  </a:lnTo>
                  <a:lnTo>
                    <a:pt x="104" y="628"/>
                  </a:lnTo>
                  <a:lnTo>
                    <a:pt x="107" y="712"/>
                  </a:lnTo>
                  <a:lnTo>
                    <a:pt x="126" y="811"/>
                  </a:lnTo>
                  <a:lnTo>
                    <a:pt x="219" y="815"/>
                  </a:lnTo>
                  <a:lnTo>
                    <a:pt x="224" y="689"/>
                  </a:lnTo>
                  <a:lnTo>
                    <a:pt x="239" y="651"/>
                  </a:lnTo>
                  <a:lnTo>
                    <a:pt x="346" y="637"/>
                  </a:lnTo>
                  <a:lnTo>
                    <a:pt x="298" y="538"/>
                  </a:lnTo>
                  <a:lnTo>
                    <a:pt x="289"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56" name="Freeform 15"/>
            <p:cNvSpPr>
              <a:spLocks/>
            </p:cNvSpPr>
            <p:nvPr/>
          </p:nvSpPr>
          <p:spPr bwMode="auto">
            <a:xfrm>
              <a:off x="4876800" y="955676"/>
              <a:ext cx="114300" cy="112713"/>
            </a:xfrm>
            <a:custGeom>
              <a:avLst/>
              <a:gdLst>
                <a:gd name="T0" fmla="*/ 30 w 143"/>
                <a:gd name="T1" fmla="*/ 14 h 141"/>
                <a:gd name="T2" fmla="*/ 0 w 143"/>
                <a:gd name="T3" fmla="*/ 53 h 141"/>
                <a:gd name="T4" fmla="*/ 4 w 143"/>
                <a:gd name="T5" fmla="*/ 106 h 141"/>
                <a:gd name="T6" fmla="*/ 58 w 143"/>
                <a:gd name="T7" fmla="*/ 141 h 141"/>
                <a:gd name="T8" fmla="*/ 97 w 143"/>
                <a:gd name="T9" fmla="*/ 133 h 141"/>
                <a:gd name="T10" fmla="*/ 127 w 143"/>
                <a:gd name="T11" fmla="*/ 113 h 141"/>
                <a:gd name="T12" fmla="*/ 143 w 143"/>
                <a:gd name="T13" fmla="*/ 78 h 141"/>
                <a:gd name="T14" fmla="*/ 129 w 143"/>
                <a:gd name="T15" fmla="*/ 24 h 141"/>
                <a:gd name="T16" fmla="*/ 81 w 143"/>
                <a:gd name="T17" fmla="*/ 0 h 141"/>
                <a:gd name="T18" fmla="*/ 30 w 143"/>
                <a:gd name="T19" fmla="*/ 1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1">
                  <a:moveTo>
                    <a:pt x="30" y="14"/>
                  </a:moveTo>
                  <a:lnTo>
                    <a:pt x="0" y="53"/>
                  </a:lnTo>
                  <a:lnTo>
                    <a:pt x="4" y="106"/>
                  </a:lnTo>
                  <a:lnTo>
                    <a:pt x="58" y="141"/>
                  </a:lnTo>
                  <a:lnTo>
                    <a:pt x="97" y="133"/>
                  </a:lnTo>
                  <a:lnTo>
                    <a:pt x="127" y="113"/>
                  </a:lnTo>
                  <a:lnTo>
                    <a:pt x="143" y="78"/>
                  </a:lnTo>
                  <a:lnTo>
                    <a:pt x="129" y="24"/>
                  </a:lnTo>
                  <a:lnTo>
                    <a:pt x="81" y="0"/>
                  </a:lnTo>
                  <a:lnTo>
                    <a:pt x="3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57" name="Freeform 16"/>
            <p:cNvSpPr>
              <a:spLocks/>
            </p:cNvSpPr>
            <p:nvPr/>
          </p:nvSpPr>
          <p:spPr bwMode="auto">
            <a:xfrm>
              <a:off x="4827588" y="1089026"/>
              <a:ext cx="227012" cy="481013"/>
            </a:xfrm>
            <a:custGeom>
              <a:avLst/>
              <a:gdLst>
                <a:gd name="T0" fmla="*/ 70 w 287"/>
                <a:gd name="T1" fmla="*/ 205 h 606"/>
                <a:gd name="T2" fmla="*/ 51 w 287"/>
                <a:gd name="T3" fmla="*/ 296 h 606"/>
                <a:gd name="T4" fmla="*/ 23 w 287"/>
                <a:gd name="T5" fmla="*/ 353 h 606"/>
                <a:gd name="T6" fmla="*/ 5 w 287"/>
                <a:gd name="T7" fmla="*/ 424 h 606"/>
                <a:gd name="T8" fmla="*/ 84 w 287"/>
                <a:gd name="T9" fmla="*/ 415 h 606"/>
                <a:gd name="T10" fmla="*/ 106 w 287"/>
                <a:gd name="T11" fmla="*/ 596 h 606"/>
                <a:gd name="T12" fmla="*/ 155 w 287"/>
                <a:gd name="T13" fmla="*/ 606 h 606"/>
                <a:gd name="T14" fmla="*/ 165 w 287"/>
                <a:gd name="T15" fmla="*/ 500 h 606"/>
                <a:gd name="T16" fmla="*/ 186 w 287"/>
                <a:gd name="T17" fmla="*/ 424 h 606"/>
                <a:gd name="T18" fmla="*/ 269 w 287"/>
                <a:gd name="T19" fmla="*/ 424 h 606"/>
                <a:gd name="T20" fmla="*/ 235 w 287"/>
                <a:gd name="T21" fmla="*/ 355 h 606"/>
                <a:gd name="T22" fmla="*/ 224 w 287"/>
                <a:gd name="T23" fmla="*/ 286 h 606"/>
                <a:gd name="T24" fmla="*/ 212 w 287"/>
                <a:gd name="T25" fmla="*/ 228 h 606"/>
                <a:gd name="T26" fmla="*/ 223 w 287"/>
                <a:gd name="T27" fmla="*/ 152 h 606"/>
                <a:gd name="T28" fmla="*/ 234 w 287"/>
                <a:gd name="T29" fmla="*/ 260 h 606"/>
                <a:gd name="T30" fmla="*/ 247 w 287"/>
                <a:gd name="T31" fmla="*/ 281 h 606"/>
                <a:gd name="T32" fmla="*/ 287 w 287"/>
                <a:gd name="T33" fmla="*/ 273 h 606"/>
                <a:gd name="T34" fmla="*/ 269 w 287"/>
                <a:gd name="T35" fmla="*/ 184 h 606"/>
                <a:gd name="T36" fmla="*/ 267 w 287"/>
                <a:gd name="T37" fmla="*/ 84 h 606"/>
                <a:gd name="T38" fmla="*/ 241 w 287"/>
                <a:gd name="T39" fmla="*/ 34 h 606"/>
                <a:gd name="T40" fmla="*/ 178 w 287"/>
                <a:gd name="T41" fmla="*/ 8 h 606"/>
                <a:gd name="T42" fmla="*/ 92 w 287"/>
                <a:gd name="T43" fmla="*/ 0 h 606"/>
                <a:gd name="T44" fmla="*/ 38 w 287"/>
                <a:gd name="T45" fmla="*/ 38 h 606"/>
                <a:gd name="T46" fmla="*/ 15 w 287"/>
                <a:gd name="T47" fmla="*/ 103 h 606"/>
                <a:gd name="T48" fmla="*/ 9 w 287"/>
                <a:gd name="T49" fmla="*/ 182 h 606"/>
                <a:gd name="T50" fmla="*/ 0 w 287"/>
                <a:gd name="T51" fmla="*/ 283 h 606"/>
                <a:gd name="T52" fmla="*/ 36 w 287"/>
                <a:gd name="T53" fmla="*/ 281 h 606"/>
                <a:gd name="T54" fmla="*/ 46 w 287"/>
                <a:gd name="T55" fmla="*/ 200 h 606"/>
                <a:gd name="T56" fmla="*/ 65 w 287"/>
                <a:gd name="T57" fmla="*/ 133 h 606"/>
                <a:gd name="T58" fmla="*/ 70 w 287"/>
                <a:gd name="T59" fmla="*/ 20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606">
                  <a:moveTo>
                    <a:pt x="70" y="205"/>
                  </a:moveTo>
                  <a:lnTo>
                    <a:pt x="51" y="296"/>
                  </a:lnTo>
                  <a:lnTo>
                    <a:pt x="23" y="353"/>
                  </a:lnTo>
                  <a:lnTo>
                    <a:pt x="5" y="424"/>
                  </a:lnTo>
                  <a:lnTo>
                    <a:pt x="84" y="415"/>
                  </a:lnTo>
                  <a:lnTo>
                    <a:pt x="106" y="596"/>
                  </a:lnTo>
                  <a:lnTo>
                    <a:pt x="155" y="606"/>
                  </a:lnTo>
                  <a:lnTo>
                    <a:pt x="165" y="500"/>
                  </a:lnTo>
                  <a:lnTo>
                    <a:pt x="186" y="424"/>
                  </a:lnTo>
                  <a:lnTo>
                    <a:pt x="269" y="424"/>
                  </a:lnTo>
                  <a:lnTo>
                    <a:pt x="235" y="355"/>
                  </a:lnTo>
                  <a:lnTo>
                    <a:pt x="224" y="286"/>
                  </a:lnTo>
                  <a:lnTo>
                    <a:pt x="212" y="228"/>
                  </a:lnTo>
                  <a:lnTo>
                    <a:pt x="223" y="152"/>
                  </a:lnTo>
                  <a:lnTo>
                    <a:pt x="234" y="260"/>
                  </a:lnTo>
                  <a:lnTo>
                    <a:pt x="247" y="281"/>
                  </a:lnTo>
                  <a:lnTo>
                    <a:pt x="287" y="273"/>
                  </a:lnTo>
                  <a:lnTo>
                    <a:pt x="269" y="184"/>
                  </a:lnTo>
                  <a:lnTo>
                    <a:pt x="267" y="84"/>
                  </a:lnTo>
                  <a:lnTo>
                    <a:pt x="241" y="34"/>
                  </a:lnTo>
                  <a:lnTo>
                    <a:pt x="178" y="8"/>
                  </a:lnTo>
                  <a:lnTo>
                    <a:pt x="92" y="0"/>
                  </a:lnTo>
                  <a:lnTo>
                    <a:pt x="38" y="38"/>
                  </a:lnTo>
                  <a:lnTo>
                    <a:pt x="15" y="103"/>
                  </a:lnTo>
                  <a:lnTo>
                    <a:pt x="9" y="182"/>
                  </a:lnTo>
                  <a:lnTo>
                    <a:pt x="0" y="283"/>
                  </a:lnTo>
                  <a:lnTo>
                    <a:pt x="36" y="281"/>
                  </a:lnTo>
                  <a:lnTo>
                    <a:pt x="46" y="200"/>
                  </a:lnTo>
                  <a:lnTo>
                    <a:pt x="65" y="133"/>
                  </a:lnTo>
                  <a:lnTo>
                    <a:pt x="70" y="20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58" name="Group 57"/>
          <p:cNvGrpSpPr/>
          <p:nvPr/>
        </p:nvGrpSpPr>
        <p:grpSpPr>
          <a:xfrm>
            <a:off x="3493097" y="2314884"/>
            <a:ext cx="192087" cy="492237"/>
            <a:chOff x="4799013" y="942976"/>
            <a:chExt cx="284162" cy="647700"/>
          </a:xfrm>
        </p:grpSpPr>
        <p:sp>
          <p:nvSpPr>
            <p:cNvPr id="59" name="Freeform 14"/>
            <p:cNvSpPr>
              <a:spLocks/>
            </p:cNvSpPr>
            <p:nvPr/>
          </p:nvSpPr>
          <p:spPr bwMode="auto">
            <a:xfrm>
              <a:off x="4799013" y="942976"/>
              <a:ext cx="284162" cy="647700"/>
            </a:xfrm>
            <a:custGeom>
              <a:avLst/>
              <a:gdLst>
                <a:gd name="T0" fmla="*/ 289 w 359"/>
                <a:gd name="T1" fmla="*/ 487 h 815"/>
                <a:gd name="T2" fmla="*/ 359 w 359"/>
                <a:gd name="T3" fmla="*/ 462 h 815"/>
                <a:gd name="T4" fmla="*/ 329 w 359"/>
                <a:gd name="T5" fmla="*/ 353 h 815"/>
                <a:gd name="T6" fmla="*/ 335 w 359"/>
                <a:gd name="T7" fmla="*/ 241 h 815"/>
                <a:gd name="T8" fmla="*/ 298 w 359"/>
                <a:gd name="T9" fmla="*/ 199 h 815"/>
                <a:gd name="T10" fmla="*/ 216 w 359"/>
                <a:gd name="T11" fmla="*/ 172 h 815"/>
                <a:gd name="T12" fmla="*/ 250 w 359"/>
                <a:gd name="T13" fmla="*/ 149 h 815"/>
                <a:gd name="T14" fmla="*/ 277 w 359"/>
                <a:gd name="T15" fmla="*/ 92 h 815"/>
                <a:gd name="T16" fmla="*/ 244 w 359"/>
                <a:gd name="T17" fmla="*/ 20 h 815"/>
                <a:gd name="T18" fmla="*/ 198 w 359"/>
                <a:gd name="T19" fmla="*/ 0 h 815"/>
                <a:gd name="T20" fmla="*/ 117 w 359"/>
                <a:gd name="T21" fmla="*/ 7 h 815"/>
                <a:gd name="T22" fmla="*/ 72 w 359"/>
                <a:gd name="T23" fmla="*/ 78 h 815"/>
                <a:gd name="T24" fmla="*/ 82 w 359"/>
                <a:gd name="T25" fmla="*/ 126 h 815"/>
                <a:gd name="T26" fmla="*/ 107 w 359"/>
                <a:gd name="T27" fmla="*/ 155 h 815"/>
                <a:gd name="T28" fmla="*/ 126 w 359"/>
                <a:gd name="T29" fmla="*/ 167 h 815"/>
                <a:gd name="T30" fmla="*/ 71 w 359"/>
                <a:gd name="T31" fmla="*/ 188 h 815"/>
                <a:gd name="T32" fmla="*/ 23 w 359"/>
                <a:gd name="T33" fmla="*/ 282 h 815"/>
                <a:gd name="T34" fmla="*/ 23 w 359"/>
                <a:gd name="T35" fmla="*/ 378 h 815"/>
                <a:gd name="T36" fmla="*/ 0 w 359"/>
                <a:gd name="T37" fmla="*/ 494 h 815"/>
                <a:gd name="T38" fmla="*/ 50 w 359"/>
                <a:gd name="T39" fmla="*/ 487 h 815"/>
                <a:gd name="T40" fmla="*/ 8 w 359"/>
                <a:gd name="T41" fmla="*/ 637 h 815"/>
                <a:gd name="T42" fmla="*/ 56 w 359"/>
                <a:gd name="T43" fmla="*/ 625 h 815"/>
                <a:gd name="T44" fmla="*/ 104 w 359"/>
                <a:gd name="T45" fmla="*/ 628 h 815"/>
                <a:gd name="T46" fmla="*/ 107 w 359"/>
                <a:gd name="T47" fmla="*/ 712 h 815"/>
                <a:gd name="T48" fmla="*/ 126 w 359"/>
                <a:gd name="T49" fmla="*/ 811 h 815"/>
                <a:gd name="T50" fmla="*/ 219 w 359"/>
                <a:gd name="T51" fmla="*/ 815 h 815"/>
                <a:gd name="T52" fmla="*/ 224 w 359"/>
                <a:gd name="T53" fmla="*/ 689 h 815"/>
                <a:gd name="T54" fmla="*/ 239 w 359"/>
                <a:gd name="T55" fmla="*/ 651 h 815"/>
                <a:gd name="T56" fmla="*/ 346 w 359"/>
                <a:gd name="T57" fmla="*/ 637 h 815"/>
                <a:gd name="T58" fmla="*/ 298 w 359"/>
                <a:gd name="T59" fmla="*/ 538 h 815"/>
                <a:gd name="T60" fmla="*/ 289 w 359"/>
                <a:gd name="T61" fmla="*/ 48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9" h="815">
                  <a:moveTo>
                    <a:pt x="289" y="487"/>
                  </a:moveTo>
                  <a:lnTo>
                    <a:pt x="359" y="462"/>
                  </a:lnTo>
                  <a:lnTo>
                    <a:pt x="329" y="353"/>
                  </a:lnTo>
                  <a:lnTo>
                    <a:pt x="335" y="241"/>
                  </a:lnTo>
                  <a:lnTo>
                    <a:pt x="298" y="199"/>
                  </a:lnTo>
                  <a:lnTo>
                    <a:pt x="216" y="172"/>
                  </a:lnTo>
                  <a:lnTo>
                    <a:pt x="250" y="149"/>
                  </a:lnTo>
                  <a:lnTo>
                    <a:pt x="277" y="92"/>
                  </a:lnTo>
                  <a:lnTo>
                    <a:pt x="244" y="20"/>
                  </a:lnTo>
                  <a:lnTo>
                    <a:pt x="198" y="0"/>
                  </a:lnTo>
                  <a:lnTo>
                    <a:pt x="117" y="7"/>
                  </a:lnTo>
                  <a:lnTo>
                    <a:pt x="72" y="78"/>
                  </a:lnTo>
                  <a:lnTo>
                    <a:pt x="82" y="126"/>
                  </a:lnTo>
                  <a:lnTo>
                    <a:pt x="107" y="155"/>
                  </a:lnTo>
                  <a:lnTo>
                    <a:pt x="126" y="167"/>
                  </a:lnTo>
                  <a:lnTo>
                    <a:pt x="71" y="188"/>
                  </a:lnTo>
                  <a:lnTo>
                    <a:pt x="23" y="282"/>
                  </a:lnTo>
                  <a:lnTo>
                    <a:pt x="23" y="378"/>
                  </a:lnTo>
                  <a:lnTo>
                    <a:pt x="0" y="494"/>
                  </a:lnTo>
                  <a:lnTo>
                    <a:pt x="50" y="487"/>
                  </a:lnTo>
                  <a:lnTo>
                    <a:pt x="8" y="637"/>
                  </a:lnTo>
                  <a:lnTo>
                    <a:pt x="56" y="625"/>
                  </a:lnTo>
                  <a:lnTo>
                    <a:pt x="104" y="628"/>
                  </a:lnTo>
                  <a:lnTo>
                    <a:pt x="107" y="712"/>
                  </a:lnTo>
                  <a:lnTo>
                    <a:pt x="126" y="811"/>
                  </a:lnTo>
                  <a:lnTo>
                    <a:pt x="219" y="815"/>
                  </a:lnTo>
                  <a:lnTo>
                    <a:pt x="224" y="689"/>
                  </a:lnTo>
                  <a:lnTo>
                    <a:pt x="239" y="651"/>
                  </a:lnTo>
                  <a:lnTo>
                    <a:pt x="346" y="637"/>
                  </a:lnTo>
                  <a:lnTo>
                    <a:pt x="298" y="538"/>
                  </a:lnTo>
                  <a:lnTo>
                    <a:pt x="289"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60" name="Freeform 15"/>
            <p:cNvSpPr>
              <a:spLocks/>
            </p:cNvSpPr>
            <p:nvPr/>
          </p:nvSpPr>
          <p:spPr bwMode="auto">
            <a:xfrm>
              <a:off x="4876800" y="955676"/>
              <a:ext cx="114300" cy="112713"/>
            </a:xfrm>
            <a:custGeom>
              <a:avLst/>
              <a:gdLst>
                <a:gd name="T0" fmla="*/ 30 w 143"/>
                <a:gd name="T1" fmla="*/ 14 h 141"/>
                <a:gd name="T2" fmla="*/ 0 w 143"/>
                <a:gd name="T3" fmla="*/ 53 h 141"/>
                <a:gd name="T4" fmla="*/ 4 w 143"/>
                <a:gd name="T5" fmla="*/ 106 h 141"/>
                <a:gd name="T6" fmla="*/ 58 w 143"/>
                <a:gd name="T7" fmla="*/ 141 h 141"/>
                <a:gd name="T8" fmla="*/ 97 w 143"/>
                <a:gd name="T9" fmla="*/ 133 h 141"/>
                <a:gd name="T10" fmla="*/ 127 w 143"/>
                <a:gd name="T11" fmla="*/ 113 h 141"/>
                <a:gd name="T12" fmla="*/ 143 w 143"/>
                <a:gd name="T13" fmla="*/ 78 h 141"/>
                <a:gd name="T14" fmla="*/ 129 w 143"/>
                <a:gd name="T15" fmla="*/ 24 h 141"/>
                <a:gd name="T16" fmla="*/ 81 w 143"/>
                <a:gd name="T17" fmla="*/ 0 h 141"/>
                <a:gd name="T18" fmla="*/ 30 w 143"/>
                <a:gd name="T19" fmla="*/ 1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1">
                  <a:moveTo>
                    <a:pt x="30" y="14"/>
                  </a:moveTo>
                  <a:lnTo>
                    <a:pt x="0" y="53"/>
                  </a:lnTo>
                  <a:lnTo>
                    <a:pt x="4" y="106"/>
                  </a:lnTo>
                  <a:lnTo>
                    <a:pt x="58" y="141"/>
                  </a:lnTo>
                  <a:lnTo>
                    <a:pt x="97" y="133"/>
                  </a:lnTo>
                  <a:lnTo>
                    <a:pt x="127" y="113"/>
                  </a:lnTo>
                  <a:lnTo>
                    <a:pt x="143" y="78"/>
                  </a:lnTo>
                  <a:lnTo>
                    <a:pt x="129" y="24"/>
                  </a:lnTo>
                  <a:lnTo>
                    <a:pt x="81" y="0"/>
                  </a:lnTo>
                  <a:lnTo>
                    <a:pt x="3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61" name="Freeform 16"/>
            <p:cNvSpPr>
              <a:spLocks/>
            </p:cNvSpPr>
            <p:nvPr/>
          </p:nvSpPr>
          <p:spPr bwMode="auto">
            <a:xfrm>
              <a:off x="4827588" y="1089026"/>
              <a:ext cx="227012" cy="481013"/>
            </a:xfrm>
            <a:custGeom>
              <a:avLst/>
              <a:gdLst>
                <a:gd name="T0" fmla="*/ 70 w 287"/>
                <a:gd name="T1" fmla="*/ 205 h 606"/>
                <a:gd name="T2" fmla="*/ 51 w 287"/>
                <a:gd name="T3" fmla="*/ 296 h 606"/>
                <a:gd name="T4" fmla="*/ 23 w 287"/>
                <a:gd name="T5" fmla="*/ 353 h 606"/>
                <a:gd name="T6" fmla="*/ 5 w 287"/>
                <a:gd name="T7" fmla="*/ 424 h 606"/>
                <a:gd name="T8" fmla="*/ 84 w 287"/>
                <a:gd name="T9" fmla="*/ 415 h 606"/>
                <a:gd name="T10" fmla="*/ 106 w 287"/>
                <a:gd name="T11" fmla="*/ 596 h 606"/>
                <a:gd name="T12" fmla="*/ 155 w 287"/>
                <a:gd name="T13" fmla="*/ 606 h 606"/>
                <a:gd name="T14" fmla="*/ 165 w 287"/>
                <a:gd name="T15" fmla="*/ 500 h 606"/>
                <a:gd name="T16" fmla="*/ 186 w 287"/>
                <a:gd name="T17" fmla="*/ 424 h 606"/>
                <a:gd name="T18" fmla="*/ 269 w 287"/>
                <a:gd name="T19" fmla="*/ 424 h 606"/>
                <a:gd name="T20" fmla="*/ 235 w 287"/>
                <a:gd name="T21" fmla="*/ 355 h 606"/>
                <a:gd name="T22" fmla="*/ 224 w 287"/>
                <a:gd name="T23" fmla="*/ 286 h 606"/>
                <a:gd name="T24" fmla="*/ 212 w 287"/>
                <a:gd name="T25" fmla="*/ 228 h 606"/>
                <a:gd name="T26" fmla="*/ 223 w 287"/>
                <a:gd name="T27" fmla="*/ 152 h 606"/>
                <a:gd name="T28" fmla="*/ 234 w 287"/>
                <a:gd name="T29" fmla="*/ 260 h 606"/>
                <a:gd name="T30" fmla="*/ 247 w 287"/>
                <a:gd name="T31" fmla="*/ 281 h 606"/>
                <a:gd name="T32" fmla="*/ 287 w 287"/>
                <a:gd name="T33" fmla="*/ 273 h 606"/>
                <a:gd name="T34" fmla="*/ 269 w 287"/>
                <a:gd name="T35" fmla="*/ 184 h 606"/>
                <a:gd name="T36" fmla="*/ 267 w 287"/>
                <a:gd name="T37" fmla="*/ 84 h 606"/>
                <a:gd name="T38" fmla="*/ 241 w 287"/>
                <a:gd name="T39" fmla="*/ 34 h 606"/>
                <a:gd name="T40" fmla="*/ 178 w 287"/>
                <a:gd name="T41" fmla="*/ 8 h 606"/>
                <a:gd name="T42" fmla="*/ 92 w 287"/>
                <a:gd name="T43" fmla="*/ 0 h 606"/>
                <a:gd name="T44" fmla="*/ 38 w 287"/>
                <a:gd name="T45" fmla="*/ 38 h 606"/>
                <a:gd name="T46" fmla="*/ 15 w 287"/>
                <a:gd name="T47" fmla="*/ 103 h 606"/>
                <a:gd name="T48" fmla="*/ 9 w 287"/>
                <a:gd name="T49" fmla="*/ 182 h 606"/>
                <a:gd name="T50" fmla="*/ 0 w 287"/>
                <a:gd name="T51" fmla="*/ 283 h 606"/>
                <a:gd name="T52" fmla="*/ 36 w 287"/>
                <a:gd name="T53" fmla="*/ 281 h 606"/>
                <a:gd name="T54" fmla="*/ 46 w 287"/>
                <a:gd name="T55" fmla="*/ 200 h 606"/>
                <a:gd name="T56" fmla="*/ 65 w 287"/>
                <a:gd name="T57" fmla="*/ 133 h 606"/>
                <a:gd name="T58" fmla="*/ 70 w 287"/>
                <a:gd name="T59" fmla="*/ 20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606">
                  <a:moveTo>
                    <a:pt x="70" y="205"/>
                  </a:moveTo>
                  <a:lnTo>
                    <a:pt x="51" y="296"/>
                  </a:lnTo>
                  <a:lnTo>
                    <a:pt x="23" y="353"/>
                  </a:lnTo>
                  <a:lnTo>
                    <a:pt x="5" y="424"/>
                  </a:lnTo>
                  <a:lnTo>
                    <a:pt x="84" y="415"/>
                  </a:lnTo>
                  <a:lnTo>
                    <a:pt x="106" y="596"/>
                  </a:lnTo>
                  <a:lnTo>
                    <a:pt x="155" y="606"/>
                  </a:lnTo>
                  <a:lnTo>
                    <a:pt x="165" y="500"/>
                  </a:lnTo>
                  <a:lnTo>
                    <a:pt x="186" y="424"/>
                  </a:lnTo>
                  <a:lnTo>
                    <a:pt x="269" y="424"/>
                  </a:lnTo>
                  <a:lnTo>
                    <a:pt x="235" y="355"/>
                  </a:lnTo>
                  <a:lnTo>
                    <a:pt x="224" y="286"/>
                  </a:lnTo>
                  <a:lnTo>
                    <a:pt x="212" y="228"/>
                  </a:lnTo>
                  <a:lnTo>
                    <a:pt x="223" y="152"/>
                  </a:lnTo>
                  <a:lnTo>
                    <a:pt x="234" y="260"/>
                  </a:lnTo>
                  <a:lnTo>
                    <a:pt x="247" y="281"/>
                  </a:lnTo>
                  <a:lnTo>
                    <a:pt x="287" y="273"/>
                  </a:lnTo>
                  <a:lnTo>
                    <a:pt x="269" y="184"/>
                  </a:lnTo>
                  <a:lnTo>
                    <a:pt x="267" y="84"/>
                  </a:lnTo>
                  <a:lnTo>
                    <a:pt x="241" y="34"/>
                  </a:lnTo>
                  <a:lnTo>
                    <a:pt x="178" y="8"/>
                  </a:lnTo>
                  <a:lnTo>
                    <a:pt x="92" y="0"/>
                  </a:lnTo>
                  <a:lnTo>
                    <a:pt x="38" y="38"/>
                  </a:lnTo>
                  <a:lnTo>
                    <a:pt x="15" y="103"/>
                  </a:lnTo>
                  <a:lnTo>
                    <a:pt x="9" y="182"/>
                  </a:lnTo>
                  <a:lnTo>
                    <a:pt x="0" y="283"/>
                  </a:lnTo>
                  <a:lnTo>
                    <a:pt x="36" y="281"/>
                  </a:lnTo>
                  <a:lnTo>
                    <a:pt x="46" y="200"/>
                  </a:lnTo>
                  <a:lnTo>
                    <a:pt x="65" y="133"/>
                  </a:lnTo>
                  <a:lnTo>
                    <a:pt x="70" y="20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62" name="Group 61"/>
          <p:cNvGrpSpPr/>
          <p:nvPr/>
        </p:nvGrpSpPr>
        <p:grpSpPr>
          <a:xfrm>
            <a:off x="3947023" y="2313387"/>
            <a:ext cx="217624" cy="493734"/>
            <a:chOff x="4354513" y="958851"/>
            <a:chExt cx="274637" cy="627063"/>
          </a:xfrm>
        </p:grpSpPr>
        <p:sp>
          <p:nvSpPr>
            <p:cNvPr id="63"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64"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65"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66" name="Group 65"/>
          <p:cNvGrpSpPr/>
          <p:nvPr/>
        </p:nvGrpSpPr>
        <p:grpSpPr>
          <a:xfrm>
            <a:off x="4172573" y="2313387"/>
            <a:ext cx="217624" cy="493734"/>
            <a:chOff x="4354513" y="958851"/>
            <a:chExt cx="274637" cy="627063"/>
          </a:xfrm>
        </p:grpSpPr>
        <p:sp>
          <p:nvSpPr>
            <p:cNvPr id="67"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68"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69"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70" name="Group 69"/>
          <p:cNvGrpSpPr/>
          <p:nvPr/>
        </p:nvGrpSpPr>
        <p:grpSpPr>
          <a:xfrm>
            <a:off x="4398123" y="2313387"/>
            <a:ext cx="217624" cy="493734"/>
            <a:chOff x="4354513" y="958851"/>
            <a:chExt cx="274637" cy="627063"/>
          </a:xfrm>
        </p:grpSpPr>
        <p:sp>
          <p:nvSpPr>
            <p:cNvPr id="71"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72"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73"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74" name="Group 73"/>
          <p:cNvGrpSpPr/>
          <p:nvPr/>
        </p:nvGrpSpPr>
        <p:grpSpPr>
          <a:xfrm>
            <a:off x="4601728" y="2313387"/>
            <a:ext cx="217624" cy="493734"/>
            <a:chOff x="4354513" y="958851"/>
            <a:chExt cx="274637" cy="627063"/>
          </a:xfrm>
        </p:grpSpPr>
        <p:sp>
          <p:nvSpPr>
            <p:cNvPr id="75"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76"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77"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78" name="Group 77"/>
          <p:cNvGrpSpPr/>
          <p:nvPr/>
        </p:nvGrpSpPr>
        <p:grpSpPr>
          <a:xfrm>
            <a:off x="4863707" y="2313387"/>
            <a:ext cx="217624" cy="493734"/>
            <a:chOff x="4354513" y="958851"/>
            <a:chExt cx="274637" cy="627063"/>
          </a:xfrm>
        </p:grpSpPr>
        <p:sp>
          <p:nvSpPr>
            <p:cNvPr id="79"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80"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81"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82" name="Group 81"/>
          <p:cNvGrpSpPr/>
          <p:nvPr/>
        </p:nvGrpSpPr>
        <p:grpSpPr>
          <a:xfrm>
            <a:off x="5081942" y="2313387"/>
            <a:ext cx="217624" cy="493734"/>
            <a:chOff x="4354513" y="958851"/>
            <a:chExt cx="274637" cy="627063"/>
          </a:xfrm>
        </p:grpSpPr>
        <p:sp>
          <p:nvSpPr>
            <p:cNvPr id="83"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84"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85"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86" name="Group 85"/>
          <p:cNvGrpSpPr/>
          <p:nvPr/>
        </p:nvGrpSpPr>
        <p:grpSpPr>
          <a:xfrm>
            <a:off x="5307492" y="2313387"/>
            <a:ext cx="217624" cy="493734"/>
            <a:chOff x="4354513" y="958851"/>
            <a:chExt cx="274637" cy="627063"/>
          </a:xfrm>
        </p:grpSpPr>
        <p:sp>
          <p:nvSpPr>
            <p:cNvPr id="87"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88"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89"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90" name="Group 89"/>
          <p:cNvGrpSpPr/>
          <p:nvPr/>
        </p:nvGrpSpPr>
        <p:grpSpPr>
          <a:xfrm>
            <a:off x="5533042" y="2313387"/>
            <a:ext cx="217624" cy="493734"/>
            <a:chOff x="4354513" y="958851"/>
            <a:chExt cx="274637" cy="627063"/>
          </a:xfrm>
        </p:grpSpPr>
        <p:sp>
          <p:nvSpPr>
            <p:cNvPr id="91"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92"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93"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94" name="Group 93"/>
          <p:cNvGrpSpPr/>
          <p:nvPr/>
        </p:nvGrpSpPr>
        <p:grpSpPr>
          <a:xfrm>
            <a:off x="5736647" y="2313387"/>
            <a:ext cx="217624" cy="493734"/>
            <a:chOff x="4354513" y="958851"/>
            <a:chExt cx="274637" cy="627063"/>
          </a:xfrm>
        </p:grpSpPr>
        <p:sp>
          <p:nvSpPr>
            <p:cNvPr id="95"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96"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97"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98" name="Group 97"/>
          <p:cNvGrpSpPr/>
          <p:nvPr/>
        </p:nvGrpSpPr>
        <p:grpSpPr>
          <a:xfrm>
            <a:off x="5954710" y="2313387"/>
            <a:ext cx="217624" cy="493734"/>
            <a:chOff x="4354513" y="958851"/>
            <a:chExt cx="274637" cy="627063"/>
          </a:xfrm>
        </p:grpSpPr>
        <p:sp>
          <p:nvSpPr>
            <p:cNvPr id="99"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100"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101"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102" name="Group 101"/>
          <p:cNvGrpSpPr/>
          <p:nvPr/>
        </p:nvGrpSpPr>
        <p:grpSpPr>
          <a:xfrm>
            <a:off x="6172945" y="2313387"/>
            <a:ext cx="217624" cy="493734"/>
            <a:chOff x="4354513" y="958851"/>
            <a:chExt cx="274637" cy="627063"/>
          </a:xfrm>
        </p:grpSpPr>
        <p:sp>
          <p:nvSpPr>
            <p:cNvPr id="103"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104"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105"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106" name="Group 105"/>
          <p:cNvGrpSpPr/>
          <p:nvPr/>
        </p:nvGrpSpPr>
        <p:grpSpPr>
          <a:xfrm>
            <a:off x="6398495" y="2313387"/>
            <a:ext cx="217624" cy="493734"/>
            <a:chOff x="4354513" y="958851"/>
            <a:chExt cx="274637" cy="627063"/>
          </a:xfrm>
        </p:grpSpPr>
        <p:sp>
          <p:nvSpPr>
            <p:cNvPr id="107"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108"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109"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grpSp>
        <p:nvGrpSpPr>
          <p:cNvPr id="110" name="Group 109"/>
          <p:cNvGrpSpPr/>
          <p:nvPr/>
        </p:nvGrpSpPr>
        <p:grpSpPr>
          <a:xfrm>
            <a:off x="6624045" y="2313387"/>
            <a:ext cx="217624" cy="493734"/>
            <a:chOff x="4354513" y="958851"/>
            <a:chExt cx="274637" cy="627063"/>
          </a:xfrm>
        </p:grpSpPr>
        <p:sp>
          <p:nvSpPr>
            <p:cNvPr id="111" name="Freeform 11"/>
            <p:cNvSpPr>
              <a:spLocks/>
            </p:cNvSpPr>
            <p:nvPr/>
          </p:nvSpPr>
          <p:spPr bwMode="auto">
            <a:xfrm>
              <a:off x="4354513" y="958851"/>
              <a:ext cx="274637" cy="627063"/>
            </a:xfrm>
            <a:custGeom>
              <a:avLst/>
              <a:gdLst>
                <a:gd name="T0" fmla="*/ 348 w 348"/>
                <a:gd name="T1" fmla="*/ 464 h 791"/>
                <a:gd name="T2" fmla="*/ 316 w 348"/>
                <a:gd name="T3" fmla="*/ 354 h 791"/>
                <a:gd name="T4" fmla="*/ 322 w 348"/>
                <a:gd name="T5" fmla="*/ 242 h 791"/>
                <a:gd name="T6" fmla="*/ 285 w 348"/>
                <a:gd name="T7" fmla="*/ 200 h 791"/>
                <a:gd name="T8" fmla="*/ 203 w 348"/>
                <a:gd name="T9" fmla="*/ 173 h 791"/>
                <a:gd name="T10" fmla="*/ 238 w 348"/>
                <a:gd name="T11" fmla="*/ 150 h 791"/>
                <a:gd name="T12" fmla="*/ 265 w 348"/>
                <a:gd name="T13" fmla="*/ 92 h 791"/>
                <a:gd name="T14" fmla="*/ 232 w 348"/>
                <a:gd name="T15" fmla="*/ 21 h 791"/>
                <a:gd name="T16" fmla="*/ 185 w 348"/>
                <a:gd name="T17" fmla="*/ 0 h 791"/>
                <a:gd name="T18" fmla="*/ 116 w 348"/>
                <a:gd name="T19" fmla="*/ 9 h 791"/>
                <a:gd name="T20" fmla="*/ 68 w 348"/>
                <a:gd name="T21" fmla="*/ 71 h 791"/>
                <a:gd name="T22" fmla="*/ 75 w 348"/>
                <a:gd name="T23" fmla="*/ 124 h 791"/>
                <a:gd name="T24" fmla="*/ 122 w 348"/>
                <a:gd name="T25" fmla="*/ 161 h 791"/>
                <a:gd name="T26" fmla="*/ 74 w 348"/>
                <a:gd name="T27" fmla="*/ 190 h 791"/>
                <a:gd name="T28" fmla="*/ 25 w 348"/>
                <a:gd name="T29" fmla="*/ 245 h 791"/>
                <a:gd name="T30" fmla="*/ 10 w 348"/>
                <a:gd name="T31" fmla="*/ 334 h 791"/>
                <a:gd name="T32" fmla="*/ 0 w 348"/>
                <a:gd name="T33" fmla="*/ 497 h 791"/>
                <a:gd name="T34" fmla="*/ 68 w 348"/>
                <a:gd name="T35" fmla="*/ 492 h 791"/>
                <a:gd name="T36" fmla="*/ 74 w 348"/>
                <a:gd name="T37" fmla="*/ 549 h 791"/>
                <a:gd name="T38" fmla="*/ 58 w 348"/>
                <a:gd name="T39" fmla="*/ 653 h 791"/>
                <a:gd name="T40" fmla="*/ 62 w 348"/>
                <a:gd name="T41" fmla="*/ 773 h 791"/>
                <a:gd name="T42" fmla="*/ 181 w 348"/>
                <a:gd name="T43" fmla="*/ 791 h 791"/>
                <a:gd name="T44" fmla="*/ 292 w 348"/>
                <a:gd name="T45" fmla="*/ 773 h 791"/>
                <a:gd name="T46" fmla="*/ 272 w 348"/>
                <a:gd name="T47" fmla="*/ 490 h 791"/>
                <a:gd name="T48" fmla="*/ 348 w 348"/>
                <a:gd name="T49" fmla="*/ 46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791">
                  <a:moveTo>
                    <a:pt x="348" y="464"/>
                  </a:moveTo>
                  <a:lnTo>
                    <a:pt x="316" y="354"/>
                  </a:lnTo>
                  <a:lnTo>
                    <a:pt x="322" y="242"/>
                  </a:lnTo>
                  <a:lnTo>
                    <a:pt x="285" y="200"/>
                  </a:lnTo>
                  <a:lnTo>
                    <a:pt x="203" y="173"/>
                  </a:lnTo>
                  <a:lnTo>
                    <a:pt x="238" y="150"/>
                  </a:lnTo>
                  <a:lnTo>
                    <a:pt x="265" y="92"/>
                  </a:lnTo>
                  <a:lnTo>
                    <a:pt x="232" y="21"/>
                  </a:lnTo>
                  <a:lnTo>
                    <a:pt x="185" y="0"/>
                  </a:lnTo>
                  <a:lnTo>
                    <a:pt x="116" y="9"/>
                  </a:lnTo>
                  <a:lnTo>
                    <a:pt x="68" y="71"/>
                  </a:lnTo>
                  <a:lnTo>
                    <a:pt x="75" y="124"/>
                  </a:lnTo>
                  <a:lnTo>
                    <a:pt x="122" y="161"/>
                  </a:lnTo>
                  <a:lnTo>
                    <a:pt x="74" y="190"/>
                  </a:lnTo>
                  <a:lnTo>
                    <a:pt x="25" y="245"/>
                  </a:lnTo>
                  <a:lnTo>
                    <a:pt x="10" y="334"/>
                  </a:lnTo>
                  <a:lnTo>
                    <a:pt x="0" y="497"/>
                  </a:lnTo>
                  <a:lnTo>
                    <a:pt x="68" y="492"/>
                  </a:lnTo>
                  <a:lnTo>
                    <a:pt x="74" y="549"/>
                  </a:lnTo>
                  <a:lnTo>
                    <a:pt x="58" y="653"/>
                  </a:lnTo>
                  <a:lnTo>
                    <a:pt x="62" y="773"/>
                  </a:lnTo>
                  <a:lnTo>
                    <a:pt x="181" y="791"/>
                  </a:lnTo>
                  <a:lnTo>
                    <a:pt x="292" y="773"/>
                  </a:lnTo>
                  <a:lnTo>
                    <a:pt x="272" y="490"/>
                  </a:lnTo>
                  <a:lnTo>
                    <a:pt x="34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112" name="Freeform 12"/>
            <p:cNvSpPr>
              <a:spLocks/>
            </p:cNvSpPr>
            <p:nvPr/>
          </p:nvSpPr>
          <p:spPr bwMode="auto">
            <a:xfrm>
              <a:off x="4422775" y="971551"/>
              <a:ext cx="112712" cy="115888"/>
            </a:xfrm>
            <a:custGeom>
              <a:avLst/>
              <a:gdLst>
                <a:gd name="T0" fmla="*/ 29 w 141"/>
                <a:gd name="T1" fmla="*/ 14 h 145"/>
                <a:gd name="T2" fmla="*/ 0 w 141"/>
                <a:gd name="T3" fmla="*/ 52 h 145"/>
                <a:gd name="T4" fmla="*/ 21 w 141"/>
                <a:gd name="T5" fmla="*/ 117 h 145"/>
                <a:gd name="T6" fmla="*/ 75 w 141"/>
                <a:gd name="T7" fmla="*/ 145 h 145"/>
                <a:gd name="T8" fmla="*/ 108 w 141"/>
                <a:gd name="T9" fmla="*/ 133 h 145"/>
                <a:gd name="T10" fmla="*/ 126 w 141"/>
                <a:gd name="T11" fmla="*/ 112 h 145"/>
                <a:gd name="T12" fmla="*/ 141 w 141"/>
                <a:gd name="T13" fmla="*/ 79 h 145"/>
                <a:gd name="T14" fmla="*/ 128 w 141"/>
                <a:gd name="T15" fmla="*/ 23 h 145"/>
                <a:gd name="T16" fmla="*/ 80 w 141"/>
                <a:gd name="T17" fmla="*/ 0 h 145"/>
                <a:gd name="T18" fmla="*/ 29 w 141"/>
                <a:gd name="T19"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5">
                  <a:moveTo>
                    <a:pt x="29" y="14"/>
                  </a:moveTo>
                  <a:lnTo>
                    <a:pt x="0" y="52"/>
                  </a:lnTo>
                  <a:lnTo>
                    <a:pt x="21" y="117"/>
                  </a:lnTo>
                  <a:lnTo>
                    <a:pt x="75" y="145"/>
                  </a:lnTo>
                  <a:lnTo>
                    <a:pt x="108" y="133"/>
                  </a:lnTo>
                  <a:lnTo>
                    <a:pt x="126" y="112"/>
                  </a:lnTo>
                  <a:lnTo>
                    <a:pt x="141" y="79"/>
                  </a:lnTo>
                  <a:lnTo>
                    <a:pt x="128" y="23"/>
                  </a:lnTo>
                  <a:lnTo>
                    <a:pt x="80" y="0"/>
                  </a:lnTo>
                  <a:lnTo>
                    <a:pt x="29" y="14"/>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sp>
          <p:nvSpPr>
            <p:cNvPr id="113" name="Freeform 13"/>
            <p:cNvSpPr>
              <a:spLocks/>
            </p:cNvSpPr>
            <p:nvPr/>
          </p:nvSpPr>
          <p:spPr bwMode="auto">
            <a:xfrm>
              <a:off x="4371975" y="1103313"/>
              <a:ext cx="227012" cy="460375"/>
            </a:xfrm>
            <a:custGeom>
              <a:avLst/>
              <a:gdLst>
                <a:gd name="T0" fmla="*/ 212 w 287"/>
                <a:gd name="T1" fmla="*/ 196 h 580"/>
                <a:gd name="T2" fmla="*/ 223 w 287"/>
                <a:gd name="T3" fmla="*/ 152 h 580"/>
                <a:gd name="T4" fmla="*/ 235 w 287"/>
                <a:gd name="T5" fmla="*/ 261 h 580"/>
                <a:gd name="T6" fmla="*/ 247 w 287"/>
                <a:gd name="T7" fmla="*/ 281 h 580"/>
                <a:gd name="T8" fmla="*/ 287 w 287"/>
                <a:gd name="T9" fmla="*/ 273 h 580"/>
                <a:gd name="T10" fmla="*/ 269 w 287"/>
                <a:gd name="T11" fmla="*/ 184 h 580"/>
                <a:gd name="T12" fmla="*/ 268 w 287"/>
                <a:gd name="T13" fmla="*/ 84 h 580"/>
                <a:gd name="T14" fmla="*/ 241 w 287"/>
                <a:gd name="T15" fmla="*/ 35 h 580"/>
                <a:gd name="T16" fmla="*/ 180 w 287"/>
                <a:gd name="T17" fmla="*/ 8 h 580"/>
                <a:gd name="T18" fmla="*/ 92 w 287"/>
                <a:gd name="T19" fmla="*/ 0 h 580"/>
                <a:gd name="T20" fmla="*/ 39 w 287"/>
                <a:gd name="T21" fmla="*/ 38 h 580"/>
                <a:gd name="T22" fmla="*/ 16 w 287"/>
                <a:gd name="T23" fmla="*/ 104 h 580"/>
                <a:gd name="T24" fmla="*/ 10 w 287"/>
                <a:gd name="T25" fmla="*/ 183 h 580"/>
                <a:gd name="T26" fmla="*/ 0 w 287"/>
                <a:gd name="T27" fmla="*/ 283 h 580"/>
                <a:gd name="T28" fmla="*/ 37 w 287"/>
                <a:gd name="T29" fmla="*/ 281 h 580"/>
                <a:gd name="T30" fmla="*/ 47 w 287"/>
                <a:gd name="T31" fmla="*/ 200 h 580"/>
                <a:gd name="T32" fmla="*/ 66 w 287"/>
                <a:gd name="T33" fmla="*/ 134 h 580"/>
                <a:gd name="T34" fmla="*/ 68 w 287"/>
                <a:gd name="T35" fmla="*/ 246 h 580"/>
                <a:gd name="T36" fmla="*/ 73 w 287"/>
                <a:gd name="T37" fmla="*/ 337 h 580"/>
                <a:gd name="T38" fmla="*/ 55 w 287"/>
                <a:gd name="T39" fmla="*/ 571 h 580"/>
                <a:gd name="T40" fmla="*/ 137 w 287"/>
                <a:gd name="T41" fmla="*/ 580 h 580"/>
                <a:gd name="T42" fmla="*/ 139 w 287"/>
                <a:gd name="T43" fmla="*/ 420 h 580"/>
                <a:gd name="T44" fmla="*/ 144 w 287"/>
                <a:gd name="T45" fmla="*/ 312 h 580"/>
                <a:gd name="T46" fmla="*/ 167 w 287"/>
                <a:gd name="T47" fmla="*/ 455 h 580"/>
                <a:gd name="T48" fmla="*/ 169 w 287"/>
                <a:gd name="T49" fmla="*/ 578 h 580"/>
                <a:gd name="T50" fmla="*/ 223 w 287"/>
                <a:gd name="T51" fmla="*/ 578 h 580"/>
                <a:gd name="T52" fmla="*/ 232 w 287"/>
                <a:gd name="T53" fmla="*/ 388 h 580"/>
                <a:gd name="T54" fmla="*/ 214 w 287"/>
                <a:gd name="T55" fmla="*/ 265 h 580"/>
                <a:gd name="T56" fmla="*/ 212 w 287"/>
                <a:gd name="T57" fmla="*/ 19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580">
                  <a:moveTo>
                    <a:pt x="212" y="196"/>
                  </a:moveTo>
                  <a:lnTo>
                    <a:pt x="223" y="152"/>
                  </a:lnTo>
                  <a:lnTo>
                    <a:pt x="235" y="261"/>
                  </a:lnTo>
                  <a:lnTo>
                    <a:pt x="247" y="281"/>
                  </a:lnTo>
                  <a:lnTo>
                    <a:pt x="287" y="273"/>
                  </a:lnTo>
                  <a:lnTo>
                    <a:pt x="269" y="184"/>
                  </a:lnTo>
                  <a:lnTo>
                    <a:pt x="268" y="84"/>
                  </a:lnTo>
                  <a:lnTo>
                    <a:pt x="241" y="35"/>
                  </a:lnTo>
                  <a:lnTo>
                    <a:pt x="180" y="8"/>
                  </a:lnTo>
                  <a:lnTo>
                    <a:pt x="92" y="0"/>
                  </a:lnTo>
                  <a:lnTo>
                    <a:pt x="39" y="38"/>
                  </a:lnTo>
                  <a:lnTo>
                    <a:pt x="16" y="104"/>
                  </a:lnTo>
                  <a:lnTo>
                    <a:pt x="10" y="183"/>
                  </a:lnTo>
                  <a:lnTo>
                    <a:pt x="0" y="283"/>
                  </a:lnTo>
                  <a:lnTo>
                    <a:pt x="37" y="281"/>
                  </a:lnTo>
                  <a:lnTo>
                    <a:pt x="47" y="200"/>
                  </a:lnTo>
                  <a:lnTo>
                    <a:pt x="66" y="134"/>
                  </a:lnTo>
                  <a:lnTo>
                    <a:pt x="68" y="246"/>
                  </a:lnTo>
                  <a:lnTo>
                    <a:pt x="73" y="337"/>
                  </a:lnTo>
                  <a:lnTo>
                    <a:pt x="55" y="571"/>
                  </a:lnTo>
                  <a:lnTo>
                    <a:pt x="137" y="580"/>
                  </a:lnTo>
                  <a:lnTo>
                    <a:pt x="139" y="420"/>
                  </a:lnTo>
                  <a:lnTo>
                    <a:pt x="144" y="312"/>
                  </a:lnTo>
                  <a:lnTo>
                    <a:pt x="167" y="455"/>
                  </a:lnTo>
                  <a:lnTo>
                    <a:pt x="169" y="578"/>
                  </a:lnTo>
                  <a:lnTo>
                    <a:pt x="223" y="578"/>
                  </a:lnTo>
                  <a:lnTo>
                    <a:pt x="232" y="388"/>
                  </a:lnTo>
                  <a:lnTo>
                    <a:pt x="214" y="265"/>
                  </a:lnTo>
                  <a:lnTo>
                    <a:pt x="212" y="196"/>
                  </a:lnTo>
                  <a:close/>
                </a:path>
              </a:pathLst>
            </a:custGeom>
            <a:solidFill>
              <a:srgbClr val="00B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a:p>
          </p:txBody>
        </p:sp>
      </p:grpSp>
      <p:pic>
        <p:nvPicPr>
          <p:cNvPr id="38" name="UI Transition Scenari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83472" y="1609857"/>
            <a:ext cx="1231050" cy="1231050"/>
          </a:xfrm>
          <a:prstGeom prst="rect">
            <a:avLst/>
          </a:prstGeom>
        </p:spPr>
      </p:pic>
      <p:pic>
        <p:nvPicPr>
          <p:cNvPr id="39" name="LoginTransitionScenario.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9412" t="15504" b="12395"/>
          <a:stretch/>
        </p:blipFill>
        <p:spPr>
          <a:xfrm>
            <a:off x="2295113" y="2881098"/>
            <a:ext cx="2410395" cy="1032294"/>
          </a:xfrm>
          <a:prstGeom prst="rect">
            <a:avLst/>
          </a:prstGeom>
        </p:spPr>
      </p:pic>
      <p:pic>
        <p:nvPicPr>
          <p:cNvPr id="40" name="PollingTransitionScenario.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2103" r="2536" b="17119"/>
          <a:stretch/>
        </p:blipFill>
        <p:spPr>
          <a:xfrm>
            <a:off x="4841750" y="2881098"/>
            <a:ext cx="3672772" cy="1452258"/>
          </a:xfrm>
          <a:prstGeom prst="rect">
            <a:avLst/>
          </a:prstGeom>
        </p:spPr>
      </p:pic>
      <p:sp>
        <p:nvSpPr>
          <p:cNvPr id="4" name="Title 3"/>
          <p:cNvSpPr>
            <a:spLocks noGrp="1"/>
          </p:cNvSpPr>
          <p:nvPr>
            <p:ph type="title"/>
          </p:nvPr>
        </p:nvSpPr>
        <p:spPr/>
        <p:txBody>
          <a:bodyPr/>
          <a:lstStyle/>
          <a:p>
            <a:r>
              <a:rPr lang="fr-BE" dirty="0" smtClean="0"/>
              <a:t>User </a:t>
            </a:r>
            <a:r>
              <a:rPr lang="fr-BE" dirty="0" err="1" smtClean="0"/>
              <a:t>study</a:t>
            </a:r>
            <a:endParaRPr lang="fr-BE" dirty="0"/>
          </a:p>
        </p:txBody>
      </p:sp>
    </p:spTree>
    <p:extLst>
      <p:ext uri="{BB962C8B-B14F-4D97-AF65-F5344CB8AC3E}">
        <p14:creationId xmlns:p14="http://schemas.microsoft.com/office/powerpoint/2010/main" val="198138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8"/>
                                        </p:tgtEl>
                                      </p:cBhvr>
                                    </p:cmd>
                                  </p:childTnLst>
                                </p:cTn>
                              </p:par>
                            </p:childTnLst>
                          </p:cTn>
                        </p:par>
                      </p:childTnLst>
                    </p:cTn>
                  </p:par>
                </p:childTnLst>
              </p:cTn>
              <p:nextCondLst>
                <p:cond evt="onClick" delay="0">
                  <p:tgtEl>
                    <p:spTgt spid="38"/>
                  </p:tgtEl>
                </p:cond>
              </p:nextCondLst>
            </p:seq>
            <p:video>
              <p:cMediaNode vol="80000">
                <p:cTn id="7" fill="hold" display="0">
                  <p:stCondLst>
                    <p:cond delay="indefinite"/>
                  </p:stCondLst>
                </p:cTn>
                <p:tgtEl>
                  <p:spTgt spid="38"/>
                </p:tgtEl>
              </p:cMediaNode>
            </p:video>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9"/>
                                        </p:tgtEl>
                                      </p:cBhvr>
                                    </p:cmd>
                                  </p:childTnLst>
                                </p:cTn>
                              </p:par>
                            </p:childTnLst>
                          </p:cTn>
                        </p:par>
                      </p:childTnLst>
                    </p:cTn>
                  </p:par>
                </p:childTnLst>
              </p:cTn>
              <p:nextCondLst>
                <p:cond evt="onClick" delay="0">
                  <p:tgtEl>
                    <p:spTgt spid="39"/>
                  </p:tgtEl>
                </p:cond>
              </p:nextCondLst>
            </p:seq>
            <p:video>
              <p:cMediaNode vol="80000">
                <p:cTn id="13" fill="hold" display="0">
                  <p:stCondLst>
                    <p:cond delay="indefinite"/>
                  </p:stCondLst>
                </p:cTn>
                <p:tgtEl>
                  <p:spTgt spid="39"/>
                </p:tgtEl>
              </p:cMediaNode>
            </p:video>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0"/>
                                        </p:tgtEl>
                                      </p:cBhvr>
                                    </p:cmd>
                                  </p:childTnLst>
                                </p:cTn>
                              </p:par>
                            </p:childTnLst>
                          </p:cTn>
                        </p:par>
                      </p:childTnLst>
                    </p:cTn>
                  </p:par>
                </p:childTnLst>
              </p:cTn>
              <p:nextCondLst>
                <p:cond evt="onClick" delay="0">
                  <p:tgtEl>
                    <p:spTgt spid="40"/>
                  </p:tgtEl>
                </p:cond>
              </p:nextCondLst>
            </p:seq>
            <p:video>
              <p:cMediaNode vol="80000">
                <p:cTn id="19" fill="hold" display="0">
                  <p:stCondLst>
                    <p:cond delay="indefinite"/>
                  </p:stCondLst>
                </p:cTn>
                <p:tgtEl>
                  <p:spTgt spid="4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r-BE" dirty="0" err="1" smtClean="0"/>
              <a:t>Results</a:t>
            </a:r>
            <a:r>
              <a:rPr lang="fr-BE" dirty="0" smtClean="0"/>
              <a:t> and discussion</a:t>
            </a:r>
            <a:endParaRPr lang="fr-BE"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3100" b="5101"/>
          <a:stretch>
            <a:fillRect/>
          </a:stretch>
        </p:blipFill>
        <p:spPr bwMode="auto">
          <a:xfrm>
            <a:off x="3546043" y="2158302"/>
            <a:ext cx="4076395" cy="433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0407" y="2373361"/>
            <a:ext cx="4187351" cy="2308324"/>
          </a:xfrm>
          <a:prstGeom prst="rect">
            <a:avLst/>
          </a:prstGeom>
        </p:spPr>
        <p:txBody>
          <a:bodyPr wrap="square">
            <a:spAutoFit/>
          </a:bodyPr>
          <a:lstStyle/>
          <a:p>
            <a:pPr marL="342900" lvl="0" indent="-342900">
              <a:buFont typeface="+mj-lt"/>
              <a:buAutoNum type="arabicPeriod"/>
            </a:pPr>
            <a:r>
              <a:rPr lang="en-US" sz="1200" dirty="0"/>
              <a:t>I liked the animation process</a:t>
            </a:r>
            <a:endParaRPr lang="fr-BE" sz="1200" dirty="0"/>
          </a:p>
          <a:p>
            <a:pPr marL="342900" lvl="0" indent="-342900">
              <a:buFont typeface="+mj-lt"/>
              <a:buAutoNum type="arabicPeriod"/>
            </a:pPr>
            <a:r>
              <a:rPr lang="en-US" sz="1200" dirty="0"/>
              <a:t>I liked the animation interface</a:t>
            </a:r>
            <a:endParaRPr lang="fr-BE" sz="1200" dirty="0"/>
          </a:p>
          <a:p>
            <a:pPr marL="342900" lvl="0" indent="-342900">
              <a:buFont typeface="+mj-lt"/>
              <a:buAutoNum type="arabicPeriod"/>
            </a:pPr>
            <a:r>
              <a:rPr lang="en-US" sz="1200" dirty="0"/>
              <a:t>I preferred the animation over no animation at all</a:t>
            </a:r>
            <a:endParaRPr lang="fr-BE" sz="1200" dirty="0"/>
          </a:p>
          <a:p>
            <a:pPr marL="342900" lvl="0" indent="-342900">
              <a:buFont typeface="+mj-lt"/>
              <a:buAutoNum type="arabicPeriod"/>
            </a:pPr>
            <a:r>
              <a:rPr lang="en-US" sz="1200" dirty="0"/>
              <a:t>The animation is easy to use</a:t>
            </a:r>
            <a:endParaRPr lang="fr-BE" sz="1200" dirty="0"/>
          </a:p>
          <a:p>
            <a:pPr marL="342900" lvl="0" indent="-342900">
              <a:buFont typeface="+mj-lt"/>
              <a:buAutoNum type="arabicPeriod"/>
            </a:pPr>
            <a:r>
              <a:rPr lang="en-US" sz="1200" dirty="0"/>
              <a:t>The animation is easy to control</a:t>
            </a:r>
            <a:endParaRPr lang="fr-BE" sz="1200" dirty="0"/>
          </a:p>
          <a:p>
            <a:pPr marL="342900" lvl="0" indent="-342900">
              <a:buFont typeface="+mj-lt"/>
              <a:buAutoNum type="arabicPeriod"/>
            </a:pPr>
            <a:r>
              <a:rPr lang="en-US" sz="1200" dirty="0"/>
              <a:t>The animation is easy to understand</a:t>
            </a:r>
            <a:endParaRPr lang="fr-BE" sz="1200" dirty="0"/>
          </a:p>
          <a:p>
            <a:pPr marL="342900" lvl="0" indent="-342900">
              <a:buFont typeface="+mj-lt"/>
              <a:buAutoNum type="arabicPeriod"/>
            </a:pPr>
            <a:r>
              <a:rPr lang="en-US" sz="1200" dirty="0"/>
              <a:t>The animation is easy to follow</a:t>
            </a:r>
            <a:endParaRPr lang="fr-BE" sz="1200" dirty="0"/>
          </a:p>
          <a:p>
            <a:pPr marL="342900" lvl="0" indent="-342900">
              <a:buFont typeface="+mj-lt"/>
              <a:buAutoNum type="arabicPeriod"/>
            </a:pPr>
            <a:r>
              <a:rPr lang="en-US" sz="1200" dirty="0"/>
              <a:t>The animation is easy to progress (forward </a:t>
            </a:r>
            <a:r>
              <a:rPr lang="en-US" sz="1200" dirty="0" smtClean="0"/>
              <a:t>animation)</a:t>
            </a:r>
            <a:endParaRPr lang="fr-BE" sz="1200" dirty="0"/>
          </a:p>
          <a:p>
            <a:pPr marL="342900" lvl="0" indent="-342900">
              <a:buFont typeface="+mj-lt"/>
              <a:buAutoNum type="arabicPeriod"/>
            </a:pPr>
            <a:r>
              <a:rPr lang="en-US" sz="1200" dirty="0"/>
              <a:t>The animation is easy to revert (backward </a:t>
            </a:r>
            <a:r>
              <a:rPr lang="en-US" sz="1200" dirty="0" smtClean="0"/>
              <a:t>animation)</a:t>
            </a:r>
            <a:endParaRPr lang="fr-BE" sz="1200" dirty="0"/>
          </a:p>
          <a:p>
            <a:pPr marL="342900" lvl="0" indent="-342900">
              <a:buFont typeface="+mj-lt"/>
              <a:buAutoNum type="arabicPeriod"/>
            </a:pPr>
            <a:r>
              <a:rPr lang="en-US" sz="1200" dirty="0"/>
              <a:t>The animation represents the adaptation</a:t>
            </a:r>
            <a:endParaRPr lang="fr-BE" sz="1200" dirty="0"/>
          </a:p>
          <a:p>
            <a:pPr marL="342900" lvl="0" indent="-342900">
              <a:buFont typeface="+mj-lt"/>
              <a:buAutoNum type="arabicPeriod"/>
            </a:pPr>
            <a:r>
              <a:rPr lang="en-US" sz="1200" dirty="0"/>
              <a:t>The animation is fast</a:t>
            </a:r>
            <a:endParaRPr lang="fr-BE" sz="1200" dirty="0"/>
          </a:p>
          <a:p>
            <a:pPr marL="342900" lvl="0" indent="-342900">
              <a:buFont typeface="+mj-lt"/>
              <a:buAutoNum type="arabicPeriod"/>
            </a:pPr>
            <a:r>
              <a:rPr lang="en-US" sz="1200" dirty="0"/>
              <a:t>I would recommend using the animation</a:t>
            </a:r>
            <a:endParaRPr lang="fr-BE" sz="1200" dirty="0"/>
          </a:p>
        </p:txBody>
      </p:sp>
      <p:sp>
        <p:nvSpPr>
          <p:cNvPr id="4" name="Title 3"/>
          <p:cNvSpPr>
            <a:spLocks noGrp="1"/>
          </p:cNvSpPr>
          <p:nvPr>
            <p:ph type="title"/>
          </p:nvPr>
        </p:nvSpPr>
        <p:spPr/>
        <p:txBody>
          <a:bodyPr/>
          <a:lstStyle/>
          <a:p>
            <a:r>
              <a:rPr lang="fr-BE" dirty="0" smtClean="0"/>
              <a:t>User </a:t>
            </a:r>
            <a:r>
              <a:rPr lang="fr-BE" dirty="0" err="1" smtClean="0"/>
              <a:t>study</a:t>
            </a:r>
            <a:endParaRPr lang="fr-BE" dirty="0"/>
          </a:p>
        </p:txBody>
      </p:sp>
    </p:spTree>
    <p:extLst>
      <p:ext uri="{BB962C8B-B14F-4D97-AF65-F5344CB8AC3E}">
        <p14:creationId xmlns:p14="http://schemas.microsoft.com/office/powerpoint/2010/main" val="1361707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r-BE" dirty="0" err="1" smtClean="0"/>
              <a:t>Animated</a:t>
            </a:r>
            <a:r>
              <a:rPr lang="fr-BE" dirty="0" smtClean="0"/>
              <a:t> transition </a:t>
            </a:r>
            <a:r>
              <a:rPr lang="fr-BE" dirty="0" err="1" smtClean="0"/>
              <a:t>is</a:t>
            </a:r>
            <a:r>
              <a:rPr lang="fr-BE" dirty="0" smtClean="0"/>
              <a:t> a viable </a:t>
            </a:r>
            <a:r>
              <a:rPr lang="fr-BE" dirty="0" err="1" smtClean="0"/>
              <a:t>approach</a:t>
            </a:r>
            <a:r>
              <a:rPr lang="fr-BE" dirty="0" smtClean="0"/>
              <a:t> </a:t>
            </a:r>
            <a:r>
              <a:rPr lang="fr-BE" dirty="0" err="1" smtClean="0"/>
              <a:t>provided</a:t>
            </a:r>
            <a:r>
              <a:rPr lang="fr-BE" dirty="0" smtClean="0"/>
              <a:t> </a:t>
            </a:r>
            <a:r>
              <a:rPr lang="fr-BE" dirty="0" err="1" smtClean="0"/>
              <a:t>that</a:t>
            </a:r>
            <a:endParaRPr lang="fr-BE" dirty="0" smtClean="0"/>
          </a:p>
          <a:p>
            <a:pPr lvl="1"/>
            <a:r>
              <a:rPr lang="fr-BE" dirty="0" err="1" smtClean="0"/>
              <a:t>Appropriate</a:t>
            </a:r>
            <a:r>
              <a:rPr lang="fr-BE" dirty="0" smtClean="0"/>
              <a:t> </a:t>
            </a:r>
            <a:r>
              <a:rPr lang="fr-BE" dirty="0" err="1" smtClean="0"/>
              <a:t>animated</a:t>
            </a:r>
            <a:r>
              <a:rPr lang="fr-BE" dirty="0" smtClean="0"/>
              <a:t> transitions are </a:t>
            </a:r>
            <a:r>
              <a:rPr lang="fr-BE" dirty="0" err="1" smtClean="0"/>
              <a:t>adequately</a:t>
            </a:r>
            <a:r>
              <a:rPr lang="fr-BE" dirty="0" smtClean="0"/>
              <a:t> </a:t>
            </a:r>
            <a:r>
              <a:rPr lang="fr-BE" dirty="0" err="1" smtClean="0"/>
              <a:t>mapped</a:t>
            </a:r>
            <a:r>
              <a:rPr lang="fr-BE" dirty="0" smtClean="0"/>
              <a:t> onto adaptation </a:t>
            </a:r>
            <a:r>
              <a:rPr lang="fr-BE" dirty="0" err="1" smtClean="0"/>
              <a:t>operations</a:t>
            </a:r>
            <a:endParaRPr lang="fr-BE" dirty="0" smtClean="0"/>
          </a:p>
          <a:p>
            <a:pPr lvl="1"/>
            <a:r>
              <a:rPr lang="fr-BE" dirty="0" smtClean="0"/>
              <a:t>Time and </a:t>
            </a:r>
            <a:r>
              <a:rPr lang="fr-BE" dirty="0" err="1" smtClean="0"/>
              <a:t>space</a:t>
            </a:r>
            <a:r>
              <a:rPr lang="fr-BE" dirty="0" smtClean="0"/>
              <a:t> are </a:t>
            </a:r>
            <a:r>
              <a:rPr lang="fr-BE" dirty="0" err="1" smtClean="0"/>
              <a:t>properly</a:t>
            </a:r>
            <a:r>
              <a:rPr lang="fr-BE" dirty="0" smtClean="0"/>
              <a:t> </a:t>
            </a:r>
            <a:r>
              <a:rPr lang="fr-BE" dirty="0" err="1" smtClean="0"/>
              <a:t>regulated</a:t>
            </a:r>
            <a:endParaRPr lang="fr-BE" dirty="0" smtClean="0"/>
          </a:p>
          <a:p>
            <a:r>
              <a:rPr lang="fr-BE" dirty="0" smtClean="0"/>
              <a:t>To </a:t>
            </a:r>
            <a:r>
              <a:rPr lang="fr-BE" dirty="0" err="1" smtClean="0"/>
              <a:t>work</a:t>
            </a:r>
            <a:r>
              <a:rPr lang="fr-BE" dirty="0" smtClean="0"/>
              <a:t> on:</a:t>
            </a:r>
          </a:p>
          <a:p>
            <a:pPr lvl="1"/>
            <a:r>
              <a:rPr lang="fr-BE" dirty="0" err="1" smtClean="0"/>
              <a:t>Minimize</a:t>
            </a:r>
            <a:r>
              <a:rPr lang="fr-BE" dirty="0" smtClean="0"/>
              <a:t> the </a:t>
            </a:r>
            <a:r>
              <a:rPr lang="fr-BE" dirty="0" err="1" smtClean="0"/>
              <a:t>lag</a:t>
            </a:r>
            <a:r>
              <a:rPr lang="fr-BE" dirty="0" smtClean="0"/>
              <a:t> </a:t>
            </a:r>
            <a:r>
              <a:rPr lang="fr-BE" dirty="0" err="1" smtClean="0"/>
              <a:t>effect</a:t>
            </a:r>
            <a:r>
              <a:rPr lang="fr-BE" dirty="0" smtClean="0"/>
              <a:t> </a:t>
            </a:r>
            <a:r>
              <a:rPr lang="fr-BE" dirty="0" err="1" smtClean="0"/>
              <a:t>that</a:t>
            </a:r>
            <a:r>
              <a:rPr lang="fr-BE" dirty="0" smtClean="0"/>
              <a:t> </a:t>
            </a:r>
            <a:r>
              <a:rPr lang="fr-BE" dirty="0" err="1" smtClean="0"/>
              <a:t>is</a:t>
            </a:r>
            <a:r>
              <a:rPr lang="fr-BE" dirty="0" smtClean="0"/>
              <a:t> </a:t>
            </a:r>
            <a:r>
              <a:rPr lang="fr-BE" dirty="0" err="1" smtClean="0"/>
              <a:t>still</a:t>
            </a:r>
            <a:r>
              <a:rPr lang="fr-BE" dirty="0" smtClean="0"/>
              <a:t> </a:t>
            </a:r>
            <a:r>
              <a:rPr lang="fr-BE" dirty="0" err="1" smtClean="0"/>
              <a:t>there</a:t>
            </a:r>
            <a:endParaRPr lang="fr-BE" dirty="0" smtClean="0"/>
          </a:p>
          <a:p>
            <a:pPr lvl="1"/>
            <a:r>
              <a:rPr lang="fr-BE" dirty="0" smtClean="0"/>
              <a:t>Group </a:t>
            </a:r>
            <a:r>
              <a:rPr lang="fr-BE" dirty="0" err="1" smtClean="0"/>
              <a:t>similar</a:t>
            </a:r>
            <a:r>
              <a:rPr lang="fr-BE" dirty="0" smtClean="0"/>
              <a:t>, </a:t>
            </a:r>
            <a:r>
              <a:rPr lang="fr-BE" dirty="0" err="1" smtClean="0"/>
              <a:t>small</a:t>
            </a:r>
            <a:r>
              <a:rPr lang="fr-BE" dirty="0" smtClean="0"/>
              <a:t> adaptation </a:t>
            </a:r>
            <a:r>
              <a:rPr lang="fr-BE" dirty="0" err="1" smtClean="0"/>
              <a:t>operations</a:t>
            </a:r>
            <a:endParaRPr lang="fr-BE" dirty="0"/>
          </a:p>
        </p:txBody>
      </p:sp>
      <p:sp>
        <p:nvSpPr>
          <p:cNvPr id="4" name="Title 3"/>
          <p:cNvSpPr>
            <a:spLocks noGrp="1"/>
          </p:cNvSpPr>
          <p:nvPr>
            <p:ph type="title"/>
          </p:nvPr>
        </p:nvSpPr>
        <p:spPr/>
        <p:txBody>
          <a:bodyPr/>
          <a:lstStyle/>
          <a:p>
            <a:r>
              <a:rPr lang="fr-BE" dirty="0" smtClean="0"/>
              <a:t>Conclusion</a:t>
            </a:r>
            <a:endParaRPr lang="fr-BE" dirty="0"/>
          </a:p>
        </p:txBody>
      </p:sp>
    </p:spTree>
    <p:extLst>
      <p:ext uri="{BB962C8B-B14F-4D97-AF65-F5344CB8AC3E}">
        <p14:creationId xmlns:p14="http://schemas.microsoft.com/office/powerpoint/2010/main" val="895171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1" name="Text Box 3"/>
          <p:cNvSpPr txBox="1">
            <a:spLocks noChangeArrowheads="1"/>
          </p:cNvSpPr>
          <p:nvPr/>
        </p:nvSpPr>
        <p:spPr bwMode="auto">
          <a:xfrm>
            <a:off x="1844339" y="4012964"/>
            <a:ext cx="63865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fr-BE" sz="2800" dirty="0"/>
              <a:t>For more information and </a:t>
            </a:r>
            <a:r>
              <a:rPr kumimoji="1" lang="fr-BE" sz="2800" dirty="0" err="1"/>
              <a:t>downloading</a:t>
            </a:r>
            <a:r>
              <a:rPr kumimoji="1" lang="fr-BE" sz="2800" dirty="0"/>
              <a:t>,</a:t>
            </a:r>
            <a:br>
              <a:rPr kumimoji="1" lang="fr-BE" sz="2800" dirty="0"/>
            </a:br>
            <a:r>
              <a:rPr kumimoji="1" lang="fr-BE" sz="2800" dirty="0">
                <a:hlinkClick r:id="rId2"/>
              </a:rPr>
              <a:t>http://</a:t>
            </a:r>
            <a:r>
              <a:rPr kumimoji="1" lang="fr-BE" sz="2800" dirty="0" smtClean="0">
                <a:hlinkClick r:id="rId2"/>
              </a:rPr>
              <a:t>www.lilab.be</a:t>
            </a:r>
            <a:endParaRPr kumimoji="1" lang="fr-FR" sz="2800" dirty="0"/>
          </a:p>
        </p:txBody>
      </p:sp>
      <p:pic>
        <p:nvPicPr>
          <p:cNvPr id="4526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1" y="3910571"/>
            <a:ext cx="979487"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2613" name="Text Box 5"/>
          <p:cNvSpPr txBox="1">
            <a:spLocks noChangeArrowheads="1"/>
          </p:cNvSpPr>
          <p:nvPr/>
        </p:nvSpPr>
        <p:spPr bwMode="auto">
          <a:xfrm>
            <a:off x="1763713" y="1490095"/>
            <a:ext cx="722505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fr-BE" sz="2800" dirty="0" smtClean="0"/>
              <a:t>User </a:t>
            </a:r>
            <a:r>
              <a:rPr kumimoji="1" lang="fr-BE" sz="2800" dirty="0"/>
              <a:t>Interface </a:t>
            </a:r>
            <a:r>
              <a:rPr kumimoji="1" lang="fr-BE" sz="2800" dirty="0" err="1"/>
              <a:t>eXtensible</a:t>
            </a:r>
            <a:r>
              <a:rPr kumimoji="1" lang="fr-BE" sz="2800" dirty="0"/>
              <a:t> </a:t>
            </a:r>
            <a:r>
              <a:rPr kumimoji="1" lang="fr-BE" sz="2800" dirty="0" err="1"/>
              <a:t>Markup</a:t>
            </a:r>
            <a:r>
              <a:rPr kumimoji="1" lang="fr-BE" sz="2800" dirty="0"/>
              <a:t> </a:t>
            </a:r>
            <a:r>
              <a:rPr kumimoji="1" lang="fr-BE" sz="2800" dirty="0" err="1" smtClean="0"/>
              <a:t>Language</a:t>
            </a:r>
            <a:endParaRPr kumimoji="1" lang="fr-BE" sz="2800" dirty="0" smtClean="0"/>
          </a:p>
          <a:p>
            <a:pPr eaLnBrk="0" hangingPunct="0"/>
            <a:r>
              <a:rPr kumimoji="1" lang="fr-BE" sz="2800" dirty="0">
                <a:hlinkClick r:id="rId4"/>
              </a:rPr>
              <a:t>http://</a:t>
            </a:r>
            <a:r>
              <a:rPr kumimoji="1" lang="fr-BE" sz="2800" dirty="0" smtClean="0">
                <a:hlinkClick r:id="rId4"/>
              </a:rPr>
              <a:t>www.usixml.org</a:t>
            </a:r>
            <a:endParaRPr kumimoji="1" lang="fr-BE" sz="2800" dirty="0"/>
          </a:p>
        </p:txBody>
      </p:sp>
      <p:pic>
        <p:nvPicPr>
          <p:cNvPr id="452614" name="Picture 6" descr="usixm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1561533"/>
            <a:ext cx="11461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fr-BE" dirty="0" err="1" smtClean="0"/>
              <a:t>Thank</a:t>
            </a:r>
            <a:r>
              <a:rPr lang="fr-BE" dirty="0" smtClean="0"/>
              <a:t> </a:t>
            </a:r>
            <a:r>
              <a:rPr lang="fr-BE" dirty="0" err="1" smtClean="0"/>
              <a:t>you</a:t>
            </a:r>
            <a:r>
              <a:rPr lang="fr-BE" dirty="0" smtClean="0"/>
              <a:t> </a:t>
            </a:r>
            <a:r>
              <a:rPr lang="fr-BE" dirty="0" err="1" smtClean="0"/>
              <a:t>very</a:t>
            </a:r>
            <a:r>
              <a:rPr lang="fr-BE" dirty="0" smtClean="0"/>
              <a:t> </a:t>
            </a:r>
            <a:r>
              <a:rPr lang="fr-BE" dirty="0" err="1" smtClean="0"/>
              <a:t>much</a:t>
            </a:r>
            <a:r>
              <a:rPr lang="fr-BE" dirty="0" smtClean="0"/>
              <a:t>!</a:t>
            </a:r>
            <a:endParaRPr lang="fr-BE" dirty="0"/>
          </a:p>
        </p:txBody>
      </p:sp>
      <p:sp>
        <p:nvSpPr>
          <p:cNvPr id="13" name="Text Box 10"/>
          <p:cNvSpPr txBox="1">
            <a:spLocks noChangeArrowheads="1"/>
          </p:cNvSpPr>
          <p:nvPr/>
        </p:nvSpPr>
        <p:spPr bwMode="auto">
          <a:xfrm>
            <a:off x="1841389" y="2689148"/>
            <a:ext cx="456189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fr-BE" sz="2800" dirty="0" smtClean="0"/>
              <a:t>FP7 </a:t>
            </a:r>
            <a:r>
              <a:rPr kumimoji="1" lang="fr-BE" sz="2800" dirty="0" err="1" smtClean="0"/>
              <a:t>Serenoa</a:t>
            </a:r>
            <a:r>
              <a:rPr kumimoji="1" lang="fr-BE" sz="2800" dirty="0" smtClean="0"/>
              <a:t> </a:t>
            </a:r>
            <a:r>
              <a:rPr kumimoji="1" lang="fr-BE" sz="2800" dirty="0" err="1" smtClean="0"/>
              <a:t>project</a:t>
            </a:r>
            <a:r>
              <a:rPr kumimoji="1" lang="fr-BE" sz="2800" dirty="0"/>
              <a:t/>
            </a:r>
            <a:br>
              <a:rPr kumimoji="1" lang="fr-BE" sz="2800" dirty="0"/>
            </a:br>
            <a:r>
              <a:rPr kumimoji="1" lang="fr-BE" sz="2800" u="sng" dirty="0">
                <a:solidFill>
                  <a:srgbClr val="0000FF"/>
                </a:solidFill>
              </a:rPr>
              <a:t>http</a:t>
            </a:r>
            <a:r>
              <a:rPr kumimoji="1" lang="fr-BE" sz="2800" u="sng" dirty="0" smtClean="0">
                <a:solidFill>
                  <a:srgbClr val="0000FF"/>
                </a:solidFill>
              </a:rPr>
              <a:t>://www.serenoa-fp7.eu  </a:t>
            </a:r>
            <a:endParaRPr kumimoji="1" lang="fr-FR" sz="3600" u="sng" dirty="0">
              <a:solidFill>
                <a:srgbClr val="0000FF"/>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72" y="2714058"/>
            <a:ext cx="1772567" cy="939412"/>
          </a:xfrm>
          <a:prstGeom prst="rect">
            <a:avLst/>
          </a:prstGeom>
        </p:spPr>
      </p:pic>
    </p:spTree>
    <p:extLst>
      <p:ext uri="{BB962C8B-B14F-4D97-AF65-F5344CB8AC3E}">
        <p14:creationId xmlns:p14="http://schemas.microsoft.com/office/powerpoint/2010/main" val="132873067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Potential</a:t>
            </a:r>
            <a:r>
              <a:rPr lang="fr-BE" dirty="0" smtClean="0"/>
              <a:t> solution</a:t>
            </a:r>
            <a:endParaRPr lang="fr-BE" dirty="0"/>
          </a:p>
        </p:txBody>
      </p:sp>
      <p:sp>
        <p:nvSpPr>
          <p:cNvPr id="3" name="Content Placeholder 2"/>
          <p:cNvSpPr>
            <a:spLocks noGrp="1"/>
          </p:cNvSpPr>
          <p:nvPr>
            <p:ph idx="1"/>
          </p:nvPr>
        </p:nvSpPr>
        <p:spPr/>
        <p:txBody>
          <a:bodyPr/>
          <a:lstStyle/>
          <a:p>
            <a:r>
              <a:rPr lang="fr-BE" dirty="0" smtClean="0"/>
              <a:t>Use </a:t>
            </a:r>
            <a:r>
              <a:rPr lang="fr-BE" dirty="0" err="1" smtClean="0"/>
              <a:t>animated</a:t>
            </a:r>
            <a:r>
              <a:rPr lang="fr-BE" dirty="0" smtClean="0"/>
              <a:t> transition</a:t>
            </a:r>
            <a:endParaRPr lang="fr-BE" dirty="0"/>
          </a:p>
        </p:txBody>
      </p:sp>
      <p:pic>
        <p:nvPicPr>
          <p:cNvPr id="8" name="UI Transition Scenari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1303" y="2526051"/>
            <a:ext cx="2184938" cy="2184938"/>
          </a:xfrm>
          <a:prstGeom prst="rect">
            <a:avLst/>
          </a:prstGeom>
        </p:spPr>
      </p:pic>
    </p:spTree>
    <p:extLst>
      <p:ext uri="{BB962C8B-B14F-4D97-AF65-F5344CB8AC3E}">
        <p14:creationId xmlns:p14="http://schemas.microsoft.com/office/powerpoint/2010/main" val="2984324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Potential</a:t>
            </a:r>
            <a:r>
              <a:rPr lang="fr-BE" dirty="0" smtClean="0"/>
              <a:t> solution</a:t>
            </a:r>
            <a:endParaRPr lang="fr-BE" dirty="0"/>
          </a:p>
        </p:txBody>
      </p:sp>
      <p:sp>
        <p:nvSpPr>
          <p:cNvPr id="3" name="Content Placeholder 2"/>
          <p:cNvSpPr>
            <a:spLocks noGrp="1"/>
          </p:cNvSpPr>
          <p:nvPr>
            <p:ph idx="1"/>
          </p:nvPr>
        </p:nvSpPr>
        <p:spPr/>
        <p:txBody>
          <a:bodyPr/>
          <a:lstStyle/>
          <a:p>
            <a:r>
              <a:rPr lang="fr-BE" dirty="0" smtClean="0"/>
              <a:t>Use </a:t>
            </a:r>
            <a:r>
              <a:rPr lang="fr-BE" dirty="0" err="1" smtClean="0"/>
              <a:t>animated</a:t>
            </a:r>
            <a:r>
              <a:rPr lang="fr-BE" dirty="0" smtClean="0"/>
              <a:t> transition to </a:t>
            </a:r>
            <a:r>
              <a:rPr lang="fr-BE" dirty="0" err="1" smtClean="0"/>
              <a:t>ensure</a:t>
            </a:r>
            <a:r>
              <a:rPr lang="fr-BE" dirty="0" smtClean="0"/>
              <a:t> a </a:t>
            </a:r>
            <a:r>
              <a:rPr lang="fr-BE" dirty="0" err="1" smtClean="0"/>
              <a:t>smooth</a:t>
            </a:r>
            <a:r>
              <a:rPr lang="fr-BE" dirty="0" smtClean="0"/>
              <a:t> transition </a:t>
            </a:r>
            <a:r>
              <a:rPr lang="fr-BE" dirty="0" err="1" smtClean="0"/>
              <a:t>between</a:t>
            </a:r>
            <a:r>
              <a:rPr lang="fr-BE" dirty="0" smtClean="0"/>
              <a:t> the initial UI and the final (</a:t>
            </a:r>
            <a:r>
              <a:rPr lang="fr-BE" dirty="0" err="1" smtClean="0"/>
              <a:t>adapted</a:t>
            </a:r>
            <a:r>
              <a:rPr lang="fr-BE" dirty="0" smtClean="0"/>
              <a:t>) UI</a:t>
            </a:r>
            <a:endParaRPr lang="fr-BE" dirty="0"/>
          </a:p>
        </p:txBody>
      </p:sp>
      <p:grpSp>
        <p:nvGrpSpPr>
          <p:cNvPr id="4" name="Group 3"/>
          <p:cNvGrpSpPr/>
          <p:nvPr/>
        </p:nvGrpSpPr>
        <p:grpSpPr>
          <a:xfrm>
            <a:off x="934769" y="3541436"/>
            <a:ext cx="7375297" cy="2910569"/>
            <a:chOff x="188640" y="3790147"/>
            <a:chExt cx="6552728" cy="2464028"/>
          </a:xfrm>
        </p:grpSpPr>
        <p:grpSp>
          <p:nvGrpSpPr>
            <p:cNvPr id="5" name="Group 4"/>
            <p:cNvGrpSpPr/>
            <p:nvPr/>
          </p:nvGrpSpPr>
          <p:grpSpPr>
            <a:xfrm>
              <a:off x="260648" y="4376936"/>
              <a:ext cx="936104" cy="720080"/>
              <a:chOff x="5357" y="167654"/>
              <a:chExt cx="1601390" cy="960834"/>
            </a:xfrm>
          </p:grpSpPr>
          <p:sp>
            <p:nvSpPr>
              <p:cNvPr id="56" name="Rounded Rectangle 55"/>
              <p:cNvSpPr/>
              <p:nvPr/>
            </p:nvSpPr>
            <p:spPr>
              <a:xfrm>
                <a:off x="5357" y="167654"/>
                <a:ext cx="1601390" cy="960834"/>
              </a:xfrm>
              <a:prstGeom prst="roundRect">
                <a:avLst>
                  <a:gd name="adj" fmla="val 10000"/>
                </a:avLst>
              </a:prstGeom>
            </p:spPr>
            <p:style>
              <a:lnRef idx="1">
                <a:schemeClr val="accent3"/>
              </a:lnRef>
              <a:fillRef idx="2">
                <a:schemeClr val="accent3"/>
              </a:fillRef>
              <a:effectRef idx="1">
                <a:schemeClr val="accent3"/>
              </a:effectRef>
              <a:fontRef idx="minor">
                <a:schemeClr val="dk1"/>
              </a:fontRef>
            </p:style>
          </p:sp>
          <p:sp>
            <p:nvSpPr>
              <p:cNvPr id="57" name="Rounded Rectangle 4"/>
              <p:cNvSpPr/>
              <p:nvPr/>
            </p:nvSpPr>
            <p:spPr>
              <a:xfrm>
                <a:off x="33499" y="195796"/>
                <a:ext cx="1545106" cy="90454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BE" sz="1200" kern="1200" dirty="0" smtClean="0"/>
                  <a:t>Initial UI </a:t>
                </a:r>
                <a:r>
                  <a:rPr lang="fr-BE" sz="1200" kern="1200" dirty="0" err="1" smtClean="0"/>
                  <a:t>b</a:t>
                </a:r>
                <a:r>
                  <a:rPr lang="fr-BE" sz="1200" dirty="0" err="1" smtClean="0"/>
                  <a:t>efore</a:t>
                </a:r>
                <a:r>
                  <a:rPr lang="fr-BE" sz="1200" dirty="0" smtClean="0"/>
                  <a:t> adaptation</a:t>
                </a:r>
                <a:endParaRPr lang="fr-BE" sz="1200" kern="1200" dirty="0"/>
              </a:p>
            </p:txBody>
          </p:sp>
        </p:grpSp>
        <p:grpSp>
          <p:nvGrpSpPr>
            <p:cNvPr id="6" name="Group 5"/>
            <p:cNvGrpSpPr/>
            <p:nvPr/>
          </p:nvGrpSpPr>
          <p:grpSpPr>
            <a:xfrm>
              <a:off x="5589240" y="4376936"/>
              <a:ext cx="936104" cy="720080"/>
              <a:chOff x="5357" y="167654"/>
              <a:chExt cx="1601390" cy="960834"/>
            </a:xfrm>
          </p:grpSpPr>
          <p:sp>
            <p:nvSpPr>
              <p:cNvPr id="54" name="Rounded Rectangle 53"/>
              <p:cNvSpPr/>
              <p:nvPr/>
            </p:nvSpPr>
            <p:spPr>
              <a:xfrm>
                <a:off x="5357" y="167654"/>
                <a:ext cx="1601390" cy="960834"/>
              </a:xfrm>
              <a:prstGeom prst="roundRect">
                <a:avLst>
                  <a:gd name="adj" fmla="val 10000"/>
                </a:avLst>
              </a:prstGeom>
            </p:spPr>
            <p:style>
              <a:lnRef idx="1">
                <a:schemeClr val="accent3"/>
              </a:lnRef>
              <a:fillRef idx="2">
                <a:schemeClr val="accent3"/>
              </a:fillRef>
              <a:effectRef idx="1">
                <a:schemeClr val="accent3"/>
              </a:effectRef>
              <a:fontRef idx="minor">
                <a:schemeClr val="dk1"/>
              </a:fontRef>
            </p:style>
          </p:sp>
          <p:sp>
            <p:nvSpPr>
              <p:cNvPr id="55" name="Rounded Rectangle 4"/>
              <p:cNvSpPr/>
              <p:nvPr/>
            </p:nvSpPr>
            <p:spPr>
              <a:xfrm>
                <a:off x="33499" y="195796"/>
                <a:ext cx="1545106" cy="90454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BE" sz="1200" kern="1200" dirty="0" smtClean="0"/>
                  <a:t>Final UI </a:t>
                </a:r>
                <a:r>
                  <a:rPr lang="fr-BE" sz="1200" kern="1200" dirty="0" err="1" smtClean="0"/>
                  <a:t>after</a:t>
                </a:r>
                <a:r>
                  <a:rPr lang="fr-BE" sz="1200" dirty="0" smtClean="0"/>
                  <a:t> adaptation</a:t>
                </a:r>
                <a:endParaRPr lang="fr-BE" sz="1200" kern="1200" dirty="0"/>
              </a:p>
            </p:txBody>
          </p:sp>
        </p:grpSp>
        <p:grpSp>
          <p:nvGrpSpPr>
            <p:cNvPr id="7" name="Group 6"/>
            <p:cNvGrpSpPr/>
            <p:nvPr/>
          </p:nvGrpSpPr>
          <p:grpSpPr>
            <a:xfrm>
              <a:off x="1844824" y="4376936"/>
              <a:ext cx="936104" cy="720080"/>
              <a:chOff x="5357" y="167654"/>
              <a:chExt cx="1601390" cy="960834"/>
            </a:xfrm>
          </p:grpSpPr>
          <p:sp>
            <p:nvSpPr>
              <p:cNvPr id="52" name="Rounded Rectangle 51"/>
              <p:cNvSpPr/>
              <p:nvPr/>
            </p:nvSpPr>
            <p:spPr>
              <a:xfrm>
                <a:off x="5357" y="167654"/>
                <a:ext cx="1601390" cy="960834"/>
              </a:xfrm>
              <a:prstGeom prst="roundRect">
                <a:avLst>
                  <a:gd name="adj" fmla="val 10000"/>
                </a:avLst>
              </a:prstGeom>
            </p:spPr>
            <p:style>
              <a:lnRef idx="1">
                <a:schemeClr val="accent3"/>
              </a:lnRef>
              <a:fillRef idx="2">
                <a:schemeClr val="accent3"/>
              </a:fillRef>
              <a:effectRef idx="1">
                <a:schemeClr val="accent3"/>
              </a:effectRef>
              <a:fontRef idx="minor">
                <a:schemeClr val="dk1"/>
              </a:fontRef>
            </p:style>
          </p:sp>
          <p:sp>
            <p:nvSpPr>
              <p:cNvPr id="53" name="Rounded Rectangle 4"/>
              <p:cNvSpPr/>
              <p:nvPr/>
            </p:nvSpPr>
            <p:spPr>
              <a:xfrm>
                <a:off x="33499" y="195796"/>
                <a:ext cx="1545106" cy="90454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BE" sz="1200" kern="1200" dirty="0" err="1" smtClean="0"/>
                  <a:t>Transient</a:t>
                </a:r>
                <a:r>
                  <a:rPr lang="fr-BE" sz="1200" kern="1200" dirty="0" smtClean="0"/>
                  <a:t> UI </a:t>
                </a:r>
                <a:r>
                  <a:rPr lang="fr-BE" sz="1200" kern="1200" dirty="0" err="1" smtClean="0"/>
                  <a:t>being</a:t>
                </a:r>
                <a:r>
                  <a:rPr lang="fr-BE" sz="1200" dirty="0" smtClean="0"/>
                  <a:t> </a:t>
                </a:r>
                <a:r>
                  <a:rPr lang="fr-BE" sz="1200" dirty="0" err="1" smtClean="0"/>
                  <a:t>adapted</a:t>
                </a:r>
                <a:endParaRPr lang="fr-BE" sz="1200" kern="1200" dirty="0"/>
              </a:p>
            </p:txBody>
          </p:sp>
        </p:grpSp>
        <p:grpSp>
          <p:nvGrpSpPr>
            <p:cNvPr id="8" name="Group 7"/>
            <p:cNvGrpSpPr/>
            <p:nvPr/>
          </p:nvGrpSpPr>
          <p:grpSpPr>
            <a:xfrm>
              <a:off x="2996952" y="4376936"/>
              <a:ext cx="936104" cy="720080"/>
              <a:chOff x="5357" y="167654"/>
              <a:chExt cx="1601390" cy="960834"/>
            </a:xfrm>
          </p:grpSpPr>
          <p:sp>
            <p:nvSpPr>
              <p:cNvPr id="50" name="Rounded Rectangle 49"/>
              <p:cNvSpPr/>
              <p:nvPr/>
            </p:nvSpPr>
            <p:spPr>
              <a:xfrm>
                <a:off x="5357" y="167654"/>
                <a:ext cx="1601390" cy="960834"/>
              </a:xfrm>
              <a:prstGeom prst="roundRect">
                <a:avLst>
                  <a:gd name="adj" fmla="val 10000"/>
                </a:avLst>
              </a:prstGeom>
            </p:spPr>
            <p:style>
              <a:lnRef idx="1">
                <a:schemeClr val="accent3"/>
              </a:lnRef>
              <a:fillRef idx="2">
                <a:schemeClr val="accent3"/>
              </a:fillRef>
              <a:effectRef idx="1">
                <a:schemeClr val="accent3"/>
              </a:effectRef>
              <a:fontRef idx="minor">
                <a:schemeClr val="dk1"/>
              </a:fontRef>
            </p:style>
          </p:sp>
          <p:sp>
            <p:nvSpPr>
              <p:cNvPr id="51" name="Rounded Rectangle 4"/>
              <p:cNvSpPr/>
              <p:nvPr/>
            </p:nvSpPr>
            <p:spPr>
              <a:xfrm>
                <a:off x="33499" y="195796"/>
                <a:ext cx="1545106" cy="90454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BE" sz="1200" kern="1200" dirty="0" err="1" smtClean="0"/>
                  <a:t>Transient</a:t>
                </a:r>
                <a:r>
                  <a:rPr lang="fr-BE" sz="1200" kern="1200" dirty="0" smtClean="0"/>
                  <a:t> UI </a:t>
                </a:r>
                <a:r>
                  <a:rPr lang="fr-BE" sz="1200" kern="1200" dirty="0" err="1" smtClean="0"/>
                  <a:t>being</a:t>
                </a:r>
                <a:r>
                  <a:rPr lang="fr-BE" sz="1200" dirty="0" smtClean="0"/>
                  <a:t> </a:t>
                </a:r>
                <a:r>
                  <a:rPr lang="fr-BE" sz="1200" dirty="0" err="1" smtClean="0"/>
                  <a:t>adapted</a:t>
                </a:r>
                <a:endParaRPr lang="fr-BE" sz="1200" kern="1200" dirty="0"/>
              </a:p>
            </p:txBody>
          </p:sp>
        </p:grpSp>
        <p:cxnSp>
          <p:nvCxnSpPr>
            <p:cNvPr id="9" name="Straight Arrow Connector 8"/>
            <p:cNvCxnSpPr/>
            <p:nvPr/>
          </p:nvCxnSpPr>
          <p:spPr>
            <a:xfrm flipV="1">
              <a:off x="188640" y="3950468"/>
              <a:ext cx="6552728" cy="63"/>
            </a:xfrm>
            <a:prstGeom prst="straightConnector1">
              <a:avLst/>
            </a:prstGeom>
            <a:ln>
              <a:solidFill>
                <a:schemeClr val="accent3">
                  <a:lumMod val="60000"/>
                  <a:lumOff val="40000"/>
                </a:schemeClr>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10" name="Rectangle 9"/>
            <p:cNvSpPr/>
            <p:nvPr/>
          </p:nvSpPr>
          <p:spPr>
            <a:xfrm>
              <a:off x="4903860" y="3811905"/>
              <a:ext cx="1370760" cy="276999"/>
            </a:xfrm>
            <a:prstGeom prst="rect">
              <a:avLst/>
            </a:prstGeom>
            <a:solidFill>
              <a:schemeClr val="bg1">
                <a:alpha val="50000"/>
              </a:schemeClr>
            </a:solidFill>
          </p:spPr>
          <p:txBody>
            <a:bodyPr wrap="none">
              <a:spAutoFit/>
            </a:bodyPr>
            <a:lstStyle/>
            <a:p>
              <a:r>
                <a:rPr lang="fr-BE" sz="1200" dirty="0" err="1"/>
                <a:t>Forward</a:t>
              </a:r>
              <a:r>
                <a:rPr lang="fr-BE" sz="1200" dirty="0"/>
                <a:t> animation</a:t>
              </a:r>
            </a:p>
          </p:txBody>
        </p:sp>
        <p:grpSp>
          <p:nvGrpSpPr>
            <p:cNvPr id="11" name="Group 10"/>
            <p:cNvGrpSpPr/>
            <p:nvPr/>
          </p:nvGrpSpPr>
          <p:grpSpPr>
            <a:xfrm>
              <a:off x="4149080" y="4376936"/>
              <a:ext cx="936104" cy="720080"/>
              <a:chOff x="5357" y="167654"/>
              <a:chExt cx="1601390" cy="960834"/>
            </a:xfrm>
          </p:grpSpPr>
          <p:sp>
            <p:nvSpPr>
              <p:cNvPr id="48" name="Rounded Rectangle 47"/>
              <p:cNvSpPr/>
              <p:nvPr/>
            </p:nvSpPr>
            <p:spPr>
              <a:xfrm>
                <a:off x="5357" y="167654"/>
                <a:ext cx="1601390" cy="960834"/>
              </a:xfrm>
              <a:prstGeom prst="roundRect">
                <a:avLst>
                  <a:gd name="adj" fmla="val 10000"/>
                </a:avLst>
              </a:prstGeom>
            </p:spPr>
            <p:style>
              <a:lnRef idx="1">
                <a:schemeClr val="accent3"/>
              </a:lnRef>
              <a:fillRef idx="2">
                <a:schemeClr val="accent3"/>
              </a:fillRef>
              <a:effectRef idx="1">
                <a:schemeClr val="accent3"/>
              </a:effectRef>
              <a:fontRef idx="minor">
                <a:schemeClr val="dk1"/>
              </a:fontRef>
            </p:style>
          </p:sp>
          <p:sp>
            <p:nvSpPr>
              <p:cNvPr id="49" name="Rounded Rectangle 4"/>
              <p:cNvSpPr/>
              <p:nvPr/>
            </p:nvSpPr>
            <p:spPr>
              <a:xfrm>
                <a:off x="33499" y="195796"/>
                <a:ext cx="1545106" cy="90454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BE" sz="1200" kern="1200" dirty="0" err="1" smtClean="0"/>
                  <a:t>Transient</a:t>
                </a:r>
                <a:r>
                  <a:rPr lang="fr-BE" sz="1200" kern="1200" dirty="0" smtClean="0"/>
                  <a:t> UI </a:t>
                </a:r>
                <a:r>
                  <a:rPr lang="fr-BE" sz="1200" kern="1200" dirty="0" err="1" smtClean="0"/>
                  <a:t>being</a:t>
                </a:r>
                <a:r>
                  <a:rPr lang="fr-BE" sz="1200" dirty="0" smtClean="0"/>
                  <a:t> </a:t>
                </a:r>
                <a:r>
                  <a:rPr lang="fr-BE" sz="1200" dirty="0" err="1" smtClean="0"/>
                  <a:t>adapted</a:t>
                </a:r>
                <a:endParaRPr lang="fr-BE" sz="1200" kern="1200" dirty="0"/>
              </a:p>
            </p:txBody>
          </p:sp>
        </p:grpSp>
        <p:sp>
          <p:nvSpPr>
            <p:cNvPr id="12" name="Rectangle 11"/>
            <p:cNvSpPr/>
            <p:nvPr/>
          </p:nvSpPr>
          <p:spPr>
            <a:xfrm>
              <a:off x="620688" y="3790147"/>
              <a:ext cx="1460208" cy="276999"/>
            </a:xfrm>
            <a:prstGeom prst="rect">
              <a:avLst/>
            </a:prstGeom>
            <a:solidFill>
              <a:schemeClr val="bg1">
                <a:alpha val="50000"/>
              </a:schemeClr>
            </a:solidFill>
          </p:spPr>
          <p:txBody>
            <a:bodyPr wrap="none">
              <a:spAutoFit/>
            </a:bodyPr>
            <a:lstStyle/>
            <a:p>
              <a:r>
                <a:rPr lang="fr-BE" sz="1200" dirty="0" err="1" smtClean="0"/>
                <a:t>Backward</a:t>
              </a:r>
              <a:r>
                <a:rPr lang="fr-BE" sz="1200" dirty="0" smtClean="0"/>
                <a:t> animation</a:t>
              </a:r>
              <a:endParaRPr lang="fr-BE" sz="1200" dirty="0"/>
            </a:p>
          </p:txBody>
        </p:sp>
        <p:sp>
          <p:nvSpPr>
            <p:cNvPr id="13" name="Rectangle 12"/>
            <p:cNvSpPr/>
            <p:nvPr/>
          </p:nvSpPr>
          <p:spPr>
            <a:xfrm>
              <a:off x="5636927" y="5169024"/>
              <a:ext cx="1032433" cy="461665"/>
            </a:xfrm>
            <a:prstGeom prst="rect">
              <a:avLst/>
            </a:prstGeom>
          </p:spPr>
          <p:txBody>
            <a:bodyPr wrap="square">
              <a:spAutoFit/>
            </a:bodyPr>
            <a:lstStyle/>
            <a:p>
              <a:pPr algn="ctr"/>
              <a:r>
                <a:rPr lang="fr-BE" sz="1200" i="1" dirty="0" err="1" smtClean="0"/>
                <a:t>i</a:t>
              </a:r>
              <a:r>
                <a:rPr lang="fr-BE" sz="1200" baseline="30000" dirty="0" err="1" smtClean="0"/>
                <a:t>th</a:t>
              </a:r>
              <a:r>
                <a:rPr lang="fr-BE" sz="1200" dirty="0" smtClean="0"/>
                <a:t> adaptation</a:t>
              </a:r>
            </a:p>
            <a:p>
              <a:pPr algn="ctr"/>
              <a:r>
                <a:rPr lang="fr-BE" sz="1200" dirty="0" err="1" smtClean="0"/>
                <a:t>operation</a:t>
              </a:r>
              <a:r>
                <a:rPr lang="fr-BE" sz="1200" dirty="0" smtClean="0"/>
                <a:t> </a:t>
              </a:r>
              <a:endParaRPr lang="fr-BE" sz="1200" dirty="0"/>
            </a:p>
          </p:txBody>
        </p:sp>
        <p:grpSp>
          <p:nvGrpSpPr>
            <p:cNvPr id="14" name="Group 13"/>
            <p:cNvGrpSpPr/>
            <p:nvPr/>
          </p:nvGrpSpPr>
          <p:grpSpPr>
            <a:xfrm>
              <a:off x="2780928" y="4637690"/>
              <a:ext cx="220671" cy="198572"/>
              <a:chOff x="1766887" y="449499"/>
              <a:chExt cx="339494" cy="397144"/>
            </a:xfrm>
          </p:grpSpPr>
          <p:sp>
            <p:nvSpPr>
              <p:cNvPr id="46" name="Right Arrow 45"/>
              <p:cNvSpPr/>
              <p:nvPr/>
            </p:nvSpPr>
            <p:spPr>
              <a:xfrm>
                <a:off x="1766887" y="449499"/>
                <a:ext cx="339494" cy="397144"/>
              </a:xfrm>
              <a:prstGeom prst="rightArrow">
                <a:avLst>
                  <a:gd name="adj1" fmla="val 60000"/>
                  <a:gd name="adj2" fmla="val 50000"/>
                </a:avLst>
              </a:prstGeom>
            </p:spPr>
            <p:style>
              <a:lnRef idx="1">
                <a:schemeClr val="accent3"/>
              </a:lnRef>
              <a:fillRef idx="2">
                <a:schemeClr val="accent3"/>
              </a:fillRef>
              <a:effectRef idx="1">
                <a:schemeClr val="accent3"/>
              </a:effectRef>
              <a:fontRef idx="minor">
                <a:schemeClr val="dk1"/>
              </a:fontRef>
            </p:style>
          </p:sp>
          <p:sp>
            <p:nvSpPr>
              <p:cNvPr id="47" name="Right Arrow 4"/>
              <p:cNvSpPr/>
              <p:nvPr/>
            </p:nvSpPr>
            <p:spPr>
              <a:xfrm>
                <a:off x="1766887" y="528928"/>
                <a:ext cx="237646" cy="23828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fr-BE" sz="1700" kern="1200"/>
              </a:p>
            </p:txBody>
          </p:sp>
        </p:grpSp>
        <p:grpSp>
          <p:nvGrpSpPr>
            <p:cNvPr id="15" name="Group 14"/>
            <p:cNvGrpSpPr/>
            <p:nvPr/>
          </p:nvGrpSpPr>
          <p:grpSpPr>
            <a:xfrm>
              <a:off x="3941758" y="4637690"/>
              <a:ext cx="220671" cy="198572"/>
              <a:chOff x="1766887" y="449499"/>
              <a:chExt cx="339494" cy="397144"/>
            </a:xfrm>
          </p:grpSpPr>
          <p:sp>
            <p:nvSpPr>
              <p:cNvPr id="44" name="Right Arrow 43"/>
              <p:cNvSpPr/>
              <p:nvPr/>
            </p:nvSpPr>
            <p:spPr>
              <a:xfrm>
                <a:off x="1766887" y="449499"/>
                <a:ext cx="339494" cy="397144"/>
              </a:xfrm>
              <a:prstGeom prst="rightArrow">
                <a:avLst>
                  <a:gd name="adj1" fmla="val 60000"/>
                  <a:gd name="adj2" fmla="val 50000"/>
                </a:avLst>
              </a:prstGeom>
            </p:spPr>
            <p:style>
              <a:lnRef idx="1">
                <a:schemeClr val="accent3"/>
              </a:lnRef>
              <a:fillRef idx="2">
                <a:schemeClr val="accent3"/>
              </a:fillRef>
              <a:effectRef idx="1">
                <a:schemeClr val="accent3"/>
              </a:effectRef>
              <a:fontRef idx="minor">
                <a:schemeClr val="dk1"/>
              </a:fontRef>
            </p:style>
          </p:sp>
          <p:sp>
            <p:nvSpPr>
              <p:cNvPr id="45" name="Right Arrow 4"/>
              <p:cNvSpPr/>
              <p:nvPr/>
            </p:nvSpPr>
            <p:spPr>
              <a:xfrm>
                <a:off x="1766887" y="528928"/>
                <a:ext cx="237646" cy="23828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fr-BE" sz="1700" kern="1200"/>
              </a:p>
            </p:txBody>
          </p:sp>
        </p:grpSp>
        <p:grpSp>
          <p:nvGrpSpPr>
            <p:cNvPr id="16" name="Group 15"/>
            <p:cNvGrpSpPr/>
            <p:nvPr/>
          </p:nvGrpSpPr>
          <p:grpSpPr>
            <a:xfrm>
              <a:off x="1205454" y="4637690"/>
              <a:ext cx="220671" cy="198572"/>
              <a:chOff x="1766887" y="449499"/>
              <a:chExt cx="339494" cy="397144"/>
            </a:xfrm>
          </p:grpSpPr>
          <p:sp>
            <p:nvSpPr>
              <p:cNvPr id="42" name="Right Arrow 41"/>
              <p:cNvSpPr/>
              <p:nvPr/>
            </p:nvSpPr>
            <p:spPr>
              <a:xfrm>
                <a:off x="1766887" y="449499"/>
                <a:ext cx="339494" cy="397144"/>
              </a:xfrm>
              <a:prstGeom prst="rightArrow">
                <a:avLst>
                  <a:gd name="adj1" fmla="val 60000"/>
                  <a:gd name="adj2" fmla="val 50000"/>
                </a:avLst>
              </a:prstGeom>
            </p:spPr>
            <p:style>
              <a:lnRef idx="1">
                <a:schemeClr val="accent3"/>
              </a:lnRef>
              <a:fillRef idx="2">
                <a:schemeClr val="accent3"/>
              </a:fillRef>
              <a:effectRef idx="1">
                <a:schemeClr val="accent3"/>
              </a:effectRef>
              <a:fontRef idx="minor">
                <a:schemeClr val="dk1"/>
              </a:fontRef>
            </p:style>
          </p:sp>
          <p:sp>
            <p:nvSpPr>
              <p:cNvPr id="43" name="Right Arrow 4"/>
              <p:cNvSpPr/>
              <p:nvPr/>
            </p:nvSpPr>
            <p:spPr>
              <a:xfrm>
                <a:off x="1766887" y="528928"/>
                <a:ext cx="237646" cy="23828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fr-BE" sz="1700" kern="1200"/>
              </a:p>
            </p:txBody>
          </p:sp>
        </p:grpSp>
        <p:grpSp>
          <p:nvGrpSpPr>
            <p:cNvPr id="17" name="Group 16"/>
            <p:cNvGrpSpPr/>
            <p:nvPr/>
          </p:nvGrpSpPr>
          <p:grpSpPr>
            <a:xfrm>
              <a:off x="5368569" y="4637691"/>
              <a:ext cx="220671" cy="198572"/>
              <a:chOff x="1766887" y="449499"/>
              <a:chExt cx="339494" cy="397144"/>
            </a:xfrm>
          </p:grpSpPr>
          <p:sp>
            <p:nvSpPr>
              <p:cNvPr id="40" name="Right Arrow 39"/>
              <p:cNvSpPr/>
              <p:nvPr/>
            </p:nvSpPr>
            <p:spPr>
              <a:xfrm>
                <a:off x="1766887" y="449499"/>
                <a:ext cx="339494" cy="397144"/>
              </a:xfrm>
              <a:prstGeom prst="rightArrow">
                <a:avLst>
                  <a:gd name="adj1" fmla="val 60000"/>
                  <a:gd name="adj2" fmla="val 50000"/>
                </a:avLst>
              </a:prstGeom>
            </p:spPr>
            <p:style>
              <a:lnRef idx="1">
                <a:schemeClr val="accent3"/>
              </a:lnRef>
              <a:fillRef idx="2">
                <a:schemeClr val="accent3"/>
              </a:fillRef>
              <a:effectRef idx="1">
                <a:schemeClr val="accent3"/>
              </a:effectRef>
              <a:fontRef idx="minor">
                <a:schemeClr val="dk1"/>
              </a:fontRef>
            </p:style>
          </p:sp>
          <p:sp>
            <p:nvSpPr>
              <p:cNvPr id="41" name="Right Arrow 4"/>
              <p:cNvSpPr/>
              <p:nvPr/>
            </p:nvSpPr>
            <p:spPr>
              <a:xfrm>
                <a:off x="1766887" y="528928"/>
                <a:ext cx="237646" cy="23828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fr-BE" sz="1700" kern="1200"/>
              </a:p>
            </p:txBody>
          </p:sp>
        </p:grpSp>
        <p:cxnSp>
          <p:nvCxnSpPr>
            <p:cNvPr id="18" name="Elbow Connector 17"/>
            <p:cNvCxnSpPr>
              <a:stCxn id="52" idx="0"/>
              <a:endCxn id="48" idx="0"/>
            </p:cNvCxnSpPr>
            <p:nvPr/>
          </p:nvCxnSpPr>
          <p:spPr>
            <a:xfrm rot="5400000" flipH="1" flipV="1">
              <a:off x="3465004" y="3224808"/>
              <a:ext cx="12700" cy="2304256"/>
            </a:xfrm>
            <a:prstGeom prst="bentConnector3">
              <a:avLst>
                <a:gd name="adj1" fmla="val 1176000"/>
              </a:avLst>
            </a:prstGeom>
            <a:ln>
              <a:solidFill>
                <a:schemeClr val="accent3">
                  <a:lumMod val="60000"/>
                  <a:lumOff val="40000"/>
                </a:schemeClr>
              </a:solidFill>
              <a:headEnd type="none"/>
              <a:tailEnd type="triangle"/>
            </a:ln>
          </p:spPr>
          <p:style>
            <a:lnRef idx="1">
              <a:schemeClr val="accent3"/>
            </a:lnRef>
            <a:fillRef idx="0">
              <a:schemeClr val="accent3"/>
            </a:fillRef>
            <a:effectRef idx="0">
              <a:schemeClr val="accent3"/>
            </a:effectRef>
            <a:fontRef idx="minor">
              <a:schemeClr val="tx1"/>
            </a:fontRef>
          </p:style>
        </p:cxnSp>
        <p:cxnSp>
          <p:nvCxnSpPr>
            <p:cNvPr id="19" name="Elbow Connector 18"/>
            <p:cNvCxnSpPr>
              <a:stCxn id="52" idx="0"/>
              <a:endCxn id="54" idx="0"/>
            </p:cNvCxnSpPr>
            <p:nvPr/>
          </p:nvCxnSpPr>
          <p:spPr>
            <a:xfrm rot="5400000" flipH="1" flipV="1">
              <a:off x="4185084" y="2504728"/>
              <a:ext cx="12700" cy="3744416"/>
            </a:xfrm>
            <a:prstGeom prst="bentConnector3">
              <a:avLst>
                <a:gd name="adj1" fmla="val 1800000"/>
              </a:avLst>
            </a:prstGeom>
            <a:ln>
              <a:solidFill>
                <a:schemeClr val="accent3">
                  <a:lumMod val="60000"/>
                  <a:lumOff val="40000"/>
                </a:schemeClr>
              </a:solidFill>
              <a:headEnd type="none"/>
              <a:tailEnd type="triangle"/>
            </a:ln>
          </p:spPr>
          <p:style>
            <a:lnRef idx="1">
              <a:schemeClr val="accent3"/>
            </a:lnRef>
            <a:fillRef idx="0">
              <a:schemeClr val="accent3"/>
            </a:fillRef>
            <a:effectRef idx="0">
              <a:schemeClr val="accent3"/>
            </a:effectRef>
            <a:fontRef idx="minor">
              <a:schemeClr val="tx1"/>
            </a:fontRef>
          </p:style>
        </p:cxnSp>
        <p:sp>
          <p:nvSpPr>
            <p:cNvPr id="20" name="Rectangle 19"/>
            <p:cNvSpPr/>
            <p:nvPr/>
          </p:nvSpPr>
          <p:spPr>
            <a:xfrm>
              <a:off x="4905140" y="4016896"/>
              <a:ext cx="540084" cy="276999"/>
            </a:xfrm>
            <a:prstGeom prst="rect">
              <a:avLst/>
            </a:prstGeom>
            <a:solidFill>
              <a:schemeClr val="bg1">
                <a:alpha val="50000"/>
              </a:schemeClr>
            </a:solidFill>
          </p:spPr>
          <p:txBody>
            <a:bodyPr wrap="none">
              <a:spAutoFit/>
            </a:bodyPr>
            <a:lstStyle/>
            <a:p>
              <a:r>
                <a:rPr lang="fr-BE" sz="1200" dirty="0" smtClean="0"/>
                <a:t>Break</a:t>
              </a:r>
              <a:endParaRPr lang="fr-BE" sz="1200" dirty="0"/>
            </a:p>
          </p:txBody>
        </p:sp>
        <p:sp>
          <p:nvSpPr>
            <p:cNvPr id="21" name="Rectangle 20"/>
            <p:cNvSpPr/>
            <p:nvPr/>
          </p:nvSpPr>
          <p:spPr>
            <a:xfrm>
              <a:off x="3244431" y="4088904"/>
              <a:ext cx="441146" cy="276999"/>
            </a:xfrm>
            <a:prstGeom prst="rect">
              <a:avLst/>
            </a:prstGeom>
            <a:solidFill>
              <a:schemeClr val="bg1">
                <a:alpha val="50000"/>
              </a:schemeClr>
            </a:solidFill>
          </p:spPr>
          <p:txBody>
            <a:bodyPr wrap="none">
              <a:spAutoFit/>
            </a:bodyPr>
            <a:lstStyle/>
            <a:p>
              <a:r>
                <a:rPr lang="fr-BE" sz="1200" dirty="0" smtClean="0"/>
                <a:t>Skip</a:t>
              </a:r>
              <a:endParaRPr lang="fr-BE" sz="1200" dirty="0"/>
            </a:p>
          </p:txBody>
        </p:sp>
        <p:cxnSp>
          <p:nvCxnSpPr>
            <p:cNvPr id="22" name="Elbow Connector 21"/>
            <p:cNvCxnSpPr>
              <a:stCxn id="48" idx="2"/>
              <a:endCxn id="52" idx="2"/>
            </p:cNvCxnSpPr>
            <p:nvPr/>
          </p:nvCxnSpPr>
          <p:spPr>
            <a:xfrm rot="5400000">
              <a:off x="3465004" y="3944888"/>
              <a:ext cx="12700" cy="2304256"/>
            </a:xfrm>
            <a:prstGeom prst="bentConnector3">
              <a:avLst>
                <a:gd name="adj1" fmla="val 1800000"/>
              </a:avLst>
            </a:prstGeom>
            <a:ln>
              <a:solidFill>
                <a:schemeClr val="accent3">
                  <a:lumMod val="60000"/>
                  <a:lumOff val="40000"/>
                </a:schemeClr>
              </a:solidFill>
              <a:headEnd type="none"/>
              <a:tailEnd type="triangle"/>
            </a:ln>
          </p:spPr>
          <p:style>
            <a:lnRef idx="1">
              <a:schemeClr val="accent3"/>
            </a:lnRef>
            <a:fillRef idx="0">
              <a:schemeClr val="accent3"/>
            </a:fillRef>
            <a:effectRef idx="0">
              <a:schemeClr val="accent3"/>
            </a:effectRef>
            <a:fontRef idx="minor">
              <a:schemeClr val="tx1"/>
            </a:fontRef>
          </p:style>
        </p:cxnSp>
        <p:cxnSp>
          <p:nvCxnSpPr>
            <p:cNvPr id="23" name="Elbow Connector 22"/>
            <p:cNvCxnSpPr>
              <a:stCxn id="48" idx="2"/>
              <a:endCxn id="56" idx="2"/>
            </p:cNvCxnSpPr>
            <p:nvPr/>
          </p:nvCxnSpPr>
          <p:spPr>
            <a:xfrm rot="5400000">
              <a:off x="2672916" y="3152800"/>
              <a:ext cx="12700" cy="3888432"/>
            </a:xfrm>
            <a:prstGeom prst="bentConnector3">
              <a:avLst>
                <a:gd name="adj1" fmla="val 2760000"/>
              </a:avLst>
            </a:prstGeom>
            <a:ln>
              <a:solidFill>
                <a:schemeClr val="accent3">
                  <a:lumMod val="60000"/>
                  <a:lumOff val="40000"/>
                </a:schemeClr>
              </a:solidFill>
              <a:headEnd type="none"/>
              <a:tailEnd type="triangle"/>
            </a:ln>
          </p:spPr>
          <p:style>
            <a:lnRef idx="1">
              <a:schemeClr val="accent3"/>
            </a:lnRef>
            <a:fillRef idx="0">
              <a:schemeClr val="accent3"/>
            </a:fillRef>
            <a:effectRef idx="0">
              <a:schemeClr val="accent3"/>
            </a:effectRef>
            <a:fontRef idx="minor">
              <a:schemeClr val="tx1"/>
            </a:fontRef>
          </p:style>
        </p:cxnSp>
        <p:sp>
          <p:nvSpPr>
            <p:cNvPr id="24" name="Rectangle 23"/>
            <p:cNvSpPr/>
            <p:nvPr/>
          </p:nvSpPr>
          <p:spPr>
            <a:xfrm>
              <a:off x="1288006" y="5313040"/>
              <a:ext cx="628826" cy="276999"/>
            </a:xfrm>
            <a:prstGeom prst="rect">
              <a:avLst/>
            </a:prstGeom>
            <a:solidFill>
              <a:schemeClr val="bg1">
                <a:alpha val="50000"/>
              </a:schemeClr>
            </a:solidFill>
          </p:spPr>
          <p:txBody>
            <a:bodyPr wrap="none">
              <a:spAutoFit/>
            </a:bodyPr>
            <a:lstStyle/>
            <a:p>
              <a:r>
                <a:rPr lang="fr-BE" sz="1200" dirty="0" smtClean="0"/>
                <a:t>Restart</a:t>
              </a:r>
              <a:endParaRPr lang="fr-BE" sz="1200" dirty="0"/>
            </a:p>
          </p:txBody>
        </p:sp>
        <p:sp>
          <p:nvSpPr>
            <p:cNvPr id="25" name="Rectangle 24"/>
            <p:cNvSpPr/>
            <p:nvPr/>
          </p:nvSpPr>
          <p:spPr>
            <a:xfrm>
              <a:off x="3162036" y="5180057"/>
              <a:ext cx="605935" cy="276999"/>
            </a:xfrm>
            <a:prstGeom prst="rect">
              <a:avLst/>
            </a:prstGeom>
            <a:solidFill>
              <a:schemeClr val="bg1">
                <a:alpha val="50000"/>
              </a:schemeClr>
            </a:solidFill>
          </p:spPr>
          <p:txBody>
            <a:bodyPr wrap="none">
              <a:spAutoFit/>
            </a:bodyPr>
            <a:lstStyle/>
            <a:p>
              <a:r>
                <a:rPr lang="fr-BE" sz="1200" dirty="0" smtClean="0"/>
                <a:t>Return</a:t>
              </a:r>
              <a:endParaRPr lang="fr-BE" sz="1200" dirty="0"/>
            </a:p>
          </p:txBody>
        </p:sp>
        <p:sp>
          <p:nvSpPr>
            <p:cNvPr id="26" name="Right Brace 25"/>
            <p:cNvSpPr/>
            <p:nvPr/>
          </p:nvSpPr>
          <p:spPr>
            <a:xfrm rot="5400000">
              <a:off x="5226876" y="5099340"/>
              <a:ext cx="220671" cy="504056"/>
            </a:xfrm>
            <a:prstGeom prst="rightBrace">
              <a:avLst>
                <a:gd name="adj1" fmla="val 49770"/>
                <a:gd name="adj2" fmla="val 50000"/>
              </a:avLst>
            </a:prstGeom>
            <a:ln w="15875">
              <a:solidFill>
                <a:schemeClr val="accent3">
                  <a:lumMod val="60000"/>
                  <a:lumOff val="40000"/>
                </a:schemeClr>
              </a:solidFill>
              <a:headEnd type="none"/>
              <a:tailEnd type="non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fr-BE"/>
            </a:p>
          </p:txBody>
        </p:sp>
        <p:sp>
          <p:nvSpPr>
            <p:cNvPr id="27" name="Rectangle 26"/>
            <p:cNvSpPr/>
            <p:nvPr/>
          </p:nvSpPr>
          <p:spPr>
            <a:xfrm>
              <a:off x="4046745" y="5385048"/>
              <a:ext cx="1665329" cy="461665"/>
            </a:xfrm>
            <a:prstGeom prst="rect">
              <a:avLst/>
            </a:prstGeom>
            <a:solidFill>
              <a:schemeClr val="bg1">
                <a:alpha val="50000"/>
              </a:schemeClr>
            </a:solidFill>
          </p:spPr>
          <p:txBody>
            <a:bodyPr wrap="none">
              <a:spAutoFit/>
            </a:bodyPr>
            <a:lstStyle/>
            <a:p>
              <a:pPr algn="ctr"/>
              <a:r>
                <a:rPr lang="fr-BE" sz="1200" dirty="0" smtClean="0"/>
                <a:t>Transition time for</a:t>
              </a:r>
              <a:br>
                <a:rPr lang="fr-BE" sz="1200" dirty="0" smtClean="0"/>
              </a:br>
              <a:r>
                <a:rPr lang="fr-BE" sz="1200" i="1" dirty="0" err="1" smtClean="0"/>
                <a:t>i</a:t>
              </a:r>
              <a:r>
                <a:rPr lang="fr-BE" sz="1200" baseline="30000" dirty="0" err="1" smtClean="0"/>
                <a:t>th</a:t>
              </a:r>
              <a:r>
                <a:rPr lang="fr-BE" sz="1200" dirty="0" smtClean="0"/>
                <a:t> adaptation </a:t>
              </a:r>
              <a:r>
                <a:rPr lang="fr-BE" sz="1200" dirty="0" err="1" smtClean="0"/>
                <a:t>operation</a:t>
              </a:r>
              <a:endParaRPr lang="fr-BE" sz="1200" dirty="0"/>
            </a:p>
          </p:txBody>
        </p:sp>
        <p:cxnSp>
          <p:nvCxnSpPr>
            <p:cNvPr id="28" name="Straight Connector 27"/>
            <p:cNvCxnSpPr>
              <a:stCxn id="48" idx="3"/>
              <a:endCxn id="26" idx="2"/>
            </p:cNvCxnSpPr>
            <p:nvPr/>
          </p:nvCxnSpPr>
          <p:spPr>
            <a:xfrm>
              <a:off x="5085184" y="4736976"/>
              <a:ext cx="0" cy="504057"/>
            </a:xfrm>
            <a:prstGeom prst="line">
              <a:avLst/>
            </a:prstGeom>
            <a:ln w="15875">
              <a:solidFill>
                <a:schemeClr val="accent3">
                  <a:lumMod val="60000"/>
                  <a:lumOff val="40000"/>
                </a:schemeClr>
              </a:solidFill>
              <a:prstDash val="dash"/>
              <a:headEnd type="none"/>
              <a:tailEnd type="none"/>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a:stCxn id="54" idx="1"/>
              <a:endCxn id="26" idx="0"/>
            </p:cNvCxnSpPr>
            <p:nvPr/>
          </p:nvCxnSpPr>
          <p:spPr>
            <a:xfrm>
              <a:off x="5589240" y="4736976"/>
              <a:ext cx="0" cy="504057"/>
            </a:xfrm>
            <a:prstGeom prst="line">
              <a:avLst/>
            </a:prstGeom>
            <a:ln w="15875">
              <a:solidFill>
                <a:schemeClr val="accent3">
                  <a:lumMod val="60000"/>
                  <a:lumOff val="40000"/>
                </a:schemeClr>
              </a:solidFill>
              <a:prstDash val="dash"/>
              <a:headEnd type="none"/>
              <a:tailEnd type="none"/>
            </a:ln>
          </p:spPr>
          <p:style>
            <a:lnRef idx="1">
              <a:schemeClr val="accent3"/>
            </a:lnRef>
            <a:fillRef idx="0">
              <a:schemeClr val="accent3"/>
            </a:fillRef>
            <a:effectRef idx="0">
              <a:schemeClr val="accent3"/>
            </a:effectRef>
            <a:fontRef idx="minor">
              <a:schemeClr val="tx1"/>
            </a:fontRef>
          </p:style>
        </p:cxnSp>
        <p:sp>
          <p:nvSpPr>
            <p:cNvPr id="30" name="Rectangle 29"/>
            <p:cNvSpPr/>
            <p:nvPr/>
          </p:nvSpPr>
          <p:spPr>
            <a:xfrm>
              <a:off x="1357444" y="4552311"/>
              <a:ext cx="343364" cy="369332"/>
            </a:xfrm>
            <a:prstGeom prst="rect">
              <a:avLst/>
            </a:prstGeom>
          </p:spPr>
          <p:txBody>
            <a:bodyPr wrap="none">
              <a:spAutoFit/>
            </a:bodyPr>
            <a:lstStyle/>
            <a:p>
              <a:r>
                <a:rPr lang="fr-BE" dirty="0" smtClean="0"/>
                <a:t>…</a:t>
              </a:r>
              <a:endParaRPr lang="fr-BE" dirty="0"/>
            </a:p>
          </p:txBody>
        </p:sp>
        <p:grpSp>
          <p:nvGrpSpPr>
            <p:cNvPr id="31" name="Group 30"/>
            <p:cNvGrpSpPr/>
            <p:nvPr/>
          </p:nvGrpSpPr>
          <p:grpSpPr>
            <a:xfrm>
              <a:off x="1624153" y="4642706"/>
              <a:ext cx="220671" cy="198572"/>
              <a:chOff x="1766887" y="449499"/>
              <a:chExt cx="339494" cy="397144"/>
            </a:xfrm>
          </p:grpSpPr>
          <p:sp>
            <p:nvSpPr>
              <p:cNvPr id="38" name="Right Arrow 37"/>
              <p:cNvSpPr/>
              <p:nvPr/>
            </p:nvSpPr>
            <p:spPr>
              <a:xfrm>
                <a:off x="1766887" y="449499"/>
                <a:ext cx="339494" cy="397144"/>
              </a:xfrm>
              <a:prstGeom prst="rightArrow">
                <a:avLst>
                  <a:gd name="adj1" fmla="val 60000"/>
                  <a:gd name="adj2" fmla="val 50000"/>
                </a:avLst>
              </a:prstGeom>
            </p:spPr>
            <p:style>
              <a:lnRef idx="1">
                <a:schemeClr val="accent3"/>
              </a:lnRef>
              <a:fillRef idx="2">
                <a:schemeClr val="accent3"/>
              </a:fillRef>
              <a:effectRef idx="1">
                <a:schemeClr val="accent3"/>
              </a:effectRef>
              <a:fontRef idx="minor">
                <a:schemeClr val="dk1"/>
              </a:fontRef>
            </p:style>
          </p:sp>
          <p:sp>
            <p:nvSpPr>
              <p:cNvPr id="39" name="Right Arrow 4"/>
              <p:cNvSpPr/>
              <p:nvPr/>
            </p:nvSpPr>
            <p:spPr>
              <a:xfrm>
                <a:off x="1766887" y="528928"/>
                <a:ext cx="237646" cy="23828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fr-BE" sz="1700" kern="1200"/>
              </a:p>
            </p:txBody>
          </p:sp>
        </p:grpSp>
        <p:sp>
          <p:nvSpPr>
            <p:cNvPr id="32" name="Rectangle 31"/>
            <p:cNvSpPr/>
            <p:nvPr/>
          </p:nvSpPr>
          <p:spPr>
            <a:xfrm>
              <a:off x="5085184" y="4611882"/>
              <a:ext cx="343364" cy="369332"/>
            </a:xfrm>
            <a:prstGeom prst="rect">
              <a:avLst/>
            </a:prstGeom>
          </p:spPr>
          <p:txBody>
            <a:bodyPr wrap="none">
              <a:spAutoFit/>
            </a:bodyPr>
            <a:lstStyle/>
            <a:p>
              <a:r>
                <a:rPr lang="fr-BE" dirty="0" smtClean="0"/>
                <a:t>…</a:t>
              </a:r>
              <a:endParaRPr lang="fr-BE" dirty="0"/>
            </a:p>
          </p:txBody>
        </p:sp>
        <p:cxnSp>
          <p:nvCxnSpPr>
            <p:cNvPr id="33" name="Straight Connector 32"/>
            <p:cNvCxnSpPr>
              <a:stCxn id="56" idx="3"/>
              <a:endCxn id="35" idx="2"/>
            </p:cNvCxnSpPr>
            <p:nvPr/>
          </p:nvCxnSpPr>
          <p:spPr>
            <a:xfrm>
              <a:off x="1196752" y="4736976"/>
              <a:ext cx="0" cy="1008113"/>
            </a:xfrm>
            <a:prstGeom prst="line">
              <a:avLst/>
            </a:prstGeom>
            <a:ln w="15875">
              <a:solidFill>
                <a:schemeClr val="accent3">
                  <a:lumMod val="60000"/>
                  <a:lumOff val="40000"/>
                </a:schemeClr>
              </a:solidFill>
              <a:prstDash val="dash"/>
              <a:headEnd type="none"/>
              <a:tailEnd type="none"/>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a:endCxn id="35" idx="0"/>
            </p:cNvCxnSpPr>
            <p:nvPr/>
          </p:nvCxnSpPr>
          <p:spPr>
            <a:xfrm flipH="1">
              <a:off x="5580824" y="4985807"/>
              <a:ext cx="8223" cy="759282"/>
            </a:xfrm>
            <a:prstGeom prst="line">
              <a:avLst/>
            </a:prstGeom>
            <a:ln w="15875">
              <a:solidFill>
                <a:schemeClr val="accent3">
                  <a:lumMod val="60000"/>
                  <a:lumOff val="40000"/>
                </a:schemeClr>
              </a:solidFill>
              <a:prstDash val="dash"/>
              <a:headEnd type="none"/>
              <a:tailEnd type="none"/>
            </a:ln>
          </p:spPr>
          <p:style>
            <a:lnRef idx="1">
              <a:schemeClr val="accent3"/>
            </a:lnRef>
            <a:fillRef idx="0">
              <a:schemeClr val="accent3"/>
            </a:fillRef>
            <a:effectRef idx="0">
              <a:schemeClr val="accent3"/>
            </a:effectRef>
            <a:fontRef idx="minor">
              <a:schemeClr val="tx1"/>
            </a:fontRef>
          </p:style>
        </p:cxnSp>
        <p:sp>
          <p:nvSpPr>
            <p:cNvPr id="35" name="Right Brace 34"/>
            <p:cNvSpPr/>
            <p:nvPr/>
          </p:nvSpPr>
          <p:spPr>
            <a:xfrm rot="5400000">
              <a:off x="3278452" y="3663388"/>
              <a:ext cx="220671" cy="4384072"/>
            </a:xfrm>
            <a:prstGeom prst="rightBrace">
              <a:avLst>
                <a:gd name="adj1" fmla="val 49770"/>
                <a:gd name="adj2" fmla="val 50000"/>
              </a:avLst>
            </a:prstGeom>
            <a:ln w="15875">
              <a:solidFill>
                <a:schemeClr val="accent3">
                  <a:lumMod val="60000"/>
                  <a:lumOff val="40000"/>
                </a:schemeClr>
              </a:solidFill>
              <a:headEnd type="none"/>
              <a:tailEnd type="non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fr-BE"/>
            </a:p>
          </p:txBody>
        </p:sp>
        <p:sp>
          <p:nvSpPr>
            <p:cNvPr id="36" name="Rectangle 35"/>
            <p:cNvSpPr/>
            <p:nvPr/>
          </p:nvSpPr>
          <p:spPr>
            <a:xfrm>
              <a:off x="1927081" y="5977176"/>
              <a:ext cx="2952328" cy="276999"/>
            </a:xfrm>
            <a:prstGeom prst="rect">
              <a:avLst/>
            </a:prstGeom>
            <a:solidFill>
              <a:schemeClr val="bg1">
                <a:alpha val="50000"/>
              </a:schemeClr>
            </a:solidFill>
          </p:spPr>
          <p:txBody>
            <a:bodyPr wrap="square">
              <a:spAutoFit/>
            </a:bodyPr>
            <a:lstStyle/>
            <a:p>
              <a:pPr algn="ctr"/>
              <a:r>
                <a:rPr lang="fr-BE" sz="1200" dirty="0" smtClean="0"/>
                <a:t>Total transition time for transition scenario</a:t>
              </a:r>
              <a:endParaRPr lang="fr-BE" sz="1200" dirty="0"/>
            </a:p>
          </p:txBody>
        </p:sp>
        <p:cxnSp>
          <p:nvCxnSpPr>
            <p:cNvPr id="37" name="Elbow Connector 36"/>
            <p:cNvCxnSpPr>
              <a:endCxn id="40" idx="2"/>
            </p:cNvCxnSpPr>
            <p:nvPr/>
          </p:nvCxnSpPr>
          <p:spPr>
            <a:xfrm rot="16200000" flipV="1">
              <a:off x="5409220" y="4916997"/>
              <a:ext cx="404770" cy="243302"/>
            </a:xfrm>
            <a:prstGeom prst="bentConnector3">
              <a:avLst>
                <a:gd name="adj1" fmla="val 15361"/>
              </a:avLst>
            </a:prstGeom>
            <a:ln>
              <a:solidFill>
                <a:schemeClr val="accent3">
                  <a:lumMod val="60000"/>
                  <a:lumOff val="40000"/>
                </a:schemeClr>
              </a:solidFill>
              <a:headEnd type="none"/>
              <a:tailEnd type="triangle"/>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1340929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Related</a:t>
            </a:r>
            <a:r>
              <a:rPr lang="fr-BE" dirty="0" smtClean="0"/>
              <a:t> </a:t>
            </a:r>
            <a:r>
              <a:rPr lang="fr-BE" dirty="0" err="1" smtClean="0"/>
              <a:t>work</a:t>
            </a:r>
            <a:r>
              <a:rPr lang="fr-BE" dirty="0" smtClean="0"/>
              <a:t> on </a:t>
            </a:r>
            <a:r>
              <a:rPr lang="fr-BE" dirty="0" err="1" smtClean="0"/>
              <a:t>Animated</a:t>
            </a:r>
            <a:r>
              <a:rPr lang="fr-BE" dirty="0" smtClean="0"/>
              <a:t> Transitions</a:t>
            </a:r>
            <a:endParaRPr lang="fr-BE" dirty="0"/>
          </a:p>
        </p:txBody>
      </p:sp>
      <p:sp>
        <p:nvSpPr>
          <p:cNvPr id="3" name="Content Placeholder 2"/>
          <p:cNvSpPr>
            <a:spLocks noGrp="1"/>
          </p:cNvSpPr>
          <p:nvPr>
            <p:ph idx="1"/>
          </p:nvPr>
        </p:nvSpPr>
        <p:spPr/>
        <p:txBody>
          <a:bodyPr>
            <a:normAutofit fontScale="62500" lnSpcReduction="20000"/>
          </a:bodyPr>
          <a:lstStyle/>
          <a:p>
            <a:r>
              <a:rPr lang="fr-BE" dirty="0" smtClean="0"/>
              <a:t>Use animation</a:t>
            </a:r>
          </a:p>
          <a:p>
            <a:pPr lvl="1"/>
            <a:r>
              <a:rPr lang="fr-FR" dirty="0" smtClean="0"/>
              <a:t>to </a:t>
            </a:r>
            <a:r>
              <a:rPr lang="fr-FR" dirty="0" err="1"/>
              <a:t>draw</a:t>
            </a:r>
            <a:r>
              <a:rPr lang="fr-FR" dirty="0"/>
              <a:t> the </a:t>
            </a:r>
            <a:r>
              <a:rPr lang="fr-FR" dirty="0" err="1"/>
              <a:t>audience's</a:t>
            </a:r>
            <a:r>
              <a:rPr lang="fr-FR" dirty="0"/>
              <a:t> attention to a single </a:t>
            </a:r>
            <a:r>
              <a:rPr lang="fr-FR" dirty="0" err="1"/>
              <a:t>element</a:t>
            </a:r>
            <a:r>
              <a:rPr lang="fr-FR" dirty="0"/>
              <a:t> out of </a:t>
            </a:r>
            <a:r>
              <a:rPr lang="fr-FR" dirty="0" err="1"/>
              <a:t>several</a:t>
            </a:r>
            <a:r>
              <a:rPr lang="fr-FR" dirty="0"/>
              <a:t>, or to </a:t>
            </a:r>
            <a:r>
              <a:rPr lang="fr-FR" dirty="0" err="1"/>
              <a:t>alert</a:t>
            </a:r>
            <a:r>
              <a:rPr lang="fr-FR" dirty="0"/>
              <a:t> people to </a:t>
            </a:r>
            <a:r>
              <a:rPr lang="fr-FR" dirty="0" err="1"/>
              <a:t>updated</a:t>
            </a:r>
            <a:r>
              <a:rPr lang="fr-FR" dirty="0"/>
              <a:t> </a:t>
            </a:r>
            <a:r>
              <a:rPr lang="fr-FR" dirty="0" smtClean="0"/>
              <a:t>information</a:t>
            </a:r>
          </a:p>
          <a:p>
            <a:pPr lvl="1"/>
            <a:r>
              <a:rPr lang="fr-FR" dirty="0"/>
              <a:t>to </a:t>
            </a:r>
            <a:r>
              <a:rPr lang="fr-FR" dirty="0" err="1"/>
              <a:t>indicate</a:t>
            </a:r>
            <a:r>
              <a:rPr lang="fr-FR" dirty="0"/>
              <a:t> the </a:t>
            </a:r>
            <a:r>
              <a:rPr lang="fr-FR" dirty="0" err="1"/>
              <a:t>function</a:t>
            </a:r>
            <a:r>
              <a:rPr lang="fr-FR" dirty="0"/>
              <a:t> of a hot spot (for </a:t>
            </a:r>
            <a:r>
              <a:rPr lang="fr-FR" dirty="0" err="1"/>
              <a:t>example</a:t>
            </a:r>
            <a:r>
              <a:rPr lang="fr-FR" dirty="0"/>
              <a:t>, a </a:t>
            </a:r>
            <a:r>
              <a:rPr lang="fr-FR" dirty="0" err="1"/>
              <a:t>moving</a:t>
            </a:r>
            <a:r>
              <a:rPr lang="fr-FR" dirty="0"/>
              <a:t> </a:t>
            </a:r>
            <a:r>
              <a:rPr lang="fr-FR" dirty="0" err="1"/>
              <a:t>hiker</a:t>
            </a:r>
            <a:r>
              <a:rPr lang="fr-FR" dirty="0"/>
              <a:t> </a:t>
            </a:r>
            <a:r>
              <a:rPr lang="fr-FR" dirty="0" err="1"/>
              <a:t>could</a:t>
            </a:r>
            <a:r>
              <a:rPr lang="fr-FR" dirty="0"/>
              <a:t> </a:t>
            </a:r>
            <a:r>
              <a:rPr lang="fr-FR" dirty="0" err="1"/>
              <a:t>indicate</a:t>
            </a:r>
            <a:r>
              <a:rPr lang="fr-FR" dirty="0"/>
              <a:t> the </a:t>
            </a:r>
            <a:r>
              <a:rPr lang="fr-FR" dirty="0" err="1"/>
              <a:t>current</a:t>
            </a:r>
            <a:r>
              <a:rPr lang="fr-FR" dirty="0"/>
              <a:t> location of Mungo Park </a:t>
            </a:r>
            <a:r>
              <a:rPr lang="fr-FR" dirty="0" err="1"/>
              <a:t>adventurers</a:t>
            </a:r>
            <a:r>
              <a:rPr lang="fr-FR" dirty="0" smtClean="0"/>
              <a:t>)</a:t>
            </a:r>
          </a:p>
          <a:p>
            <a:pPr lvl="1"/>
            <a:r>
              <a:rPr lang="fr-FR" dirty="0" smtClean="0"/>
              <a:t>to </a:t>
            </a:r>
            <a:r>
              <a:rPr lang="fr-FR" dirty="0" err="1"/>
              <a:t>draw</a:t>
            </a:r>
            <a:r>
              <a:rPr lang="fr-FR" dirty="0"/>
              <a:t> attention to changes </a:t>
            </a:r>
            <a:r>
              <a:rPr lang="fr-FR" dirty="0" err="1"/>
              <a:t>from</a:t>
            </a:r>
            <a:r>
              <a:rPr lang="fr-FR" dirty="0"/>
              <a:t> one state to </a:t>
            </a:r>
            <a:r>
              <a:rPr lang="fr-FR" dirty="0" err="1"/>
              <a:t>another</a:t>
            </a:r>
            <a:r>
              <a:rPr lang="fr-FR" dirty="0"/>
              <a:t> (for </a:t>
            </a:r>
            <a:r>
              <a:rPr lang="fr-FR" dirty="0" err="1"/>
              <a:t>example</a:t>
            </a:r>
            <a:r>
              <a:rPr lang="fr-FR" dirty="0"/>
              <a:t>, </a:t>
            </a:r>
            <a:r>
              <a:rPr lang="fr-FR" dirty="0" err="1"/>
              <a:t>animated</a:t>
            </a:r>
            <a:r>
              <a:rPr lang="fr-FR" dirty="0"/>
              <a:t> </a:t>
            </a:r>
            <a:r>
              <a:rPr lang="fr-FR" dirty="0" err="1"/>
              <a:t>map</a:t>
            </a:r>
            <a:r>
              <a:rPr lang="fr-FR" dirty="0"/>
              <a:t> area changes </a:t>
            </a:r>
            <a:r>
              <a:rPr lang="fr-FR" dirty="0" err="1"/>
              <a:t>could</a:t>
            </a:r>
            <a:r>
              <a:rPr lang="fr-FR" dirty="0"/>
              <a:t> </a:t>
            </a:r>
            <a:r>
              <a:rPr lang="fr-FR" dirty="0" err="1"/>
              <a:t>indicate</a:t>
            </a:r>
            <a:r>
              <a:rPr lang="fr-FR" dirty="0"/>
              <a:t> </a:t>
            </a:r>
            <a:r>
              <a:rPr lang="fr-FR" dirty="0" err="1"/>
              <a:t>deforestation</a:t>
            </a:r>
            <a:r>
              <a:rPr lang="fr-FR" dirty="0"/>
              <a:t> over time</a:t>
            </a:r>
            <a:r>
              <a:rPr lang="fr-FR" dirty="0" smtClean="0"/>
              <a:t>).</a:t>
            </a:r>
          </a:p>
          <a:p>
            <a:pPr lvl="1"/>
            <a:r>
              <a:rPr lang="fr-FR" dirty="0" smtClean="0"/>
              <a:t>to </a:t>
            </a:r>
            <a:r>
              <a:rPr lang="fr-FR" dirty="0" err="1"/>
              <a:t>demonstrate</a:t>
            </a:r>
            <a:r>
              <a:rPr lang="fr-FR" dirty="0"/>
              <a:t> navigation in a </a:t>
            </a:r>
            <a:r>
              <a:rPr lang="fr-FR" dirty="0" err="1"/>
              <a:t>particular</a:t>
            </a:r>
            <a:r>
              <a:rPr lang="fr-FR" dirty="0"/>
              <a:t> direction (for </a:t>
            </a:r>
            <a:r>
              <a:rPr lang="fr-FR" dirty="0" err="1"/>
              <a:t>example</a:t>
            </a:r>
            <a:r>
              <a:rPr lang="fr-FR" dirty="0"/>
              <a:t>, a simple page-flip animation </a:t>
            </a:r>
            <a:r>
              <a:rPr lang="fr-FR" dirty="0" err="1"/>
              <a:t>could</a:t>
            </a:r>
            <a:r>
              <a:rPr lang="fr-FR" dirty="0"/>
              <a:t> </a:t>
            </a:r>
            <a:r>
              <a:rPr lang="fr-FR" dirty="0" err="1"/>
              <a:t>easily</a:t>
            </a:r>
            <a:r>
              <a:rPr lang="fr-FR" dirty="0"/>
              <a:t> </a:t>
            </a:r>
            <a:r>
              <a:rPr lang="fr-FR" dirty="0" err="1"/>
              <a:t>distinguish</a:t>
            </a:r>
            <a:r>
              <a:rPr lang="fr-FR" dirty="0"/>
              <a:t> </a:t>
            </a:r>
            <a:r>
              <a:rPr lang="fr-FR" dirty="0" err="1"/>
              <a:t>forward</a:t>
            </a:r>
            <a:r>
              <a:rPr lang="fr-FR" dirty="0"/>
              <a:t> </a:t>
            </a:r>
            <a:r>
              <a:rPr lang="fr-FR" dirty="0" err="1"/>
              <a:t>from</a:t>
            </a:r>
            <a:r>
              <a:rPr lang="fr-FR" dirty="0"/>
              <a:t> </a:t>
            </a:r>
            <a:r>
              <a:rPr lang="fr-FR" dirty="0" err="1"/>
              <a:t>backward</a:t>
            </a:r>
            <a:r>
              <a:rPr lang="fr-FR" dirty="0"/>
              <a:t> </a:t>
            </a:r>
            <a:r>
              <a:rPr lang="fr-FR" dirty="0" err="1" smtClean="0"/>
              <a:t>movement</a:t>
            </a:r>
            <a:endParaRPr lang="fr-FR" dirty="0" smtClean="0"/>
          </a:p>
          <a:p>
            <a:pPr lvl="1"/>
            <a:r>
              <a:rPr lang="fr-FR" dirty="0"/>
              <a:t>to </a:t>
            </a:r>
            <a:r>
              <a:rPr lang="fr-FR" dirty="0" err="1"/>
              <a:t>create</a:t>
            </a:r>
            <a:r>
              <a:rPr lang="fr-FR" dirty="0"/>
              <a:t> </a:t>
            </a:r>
            <a:r>
              <a:rPr lang="fr-FR" dirty="0" err="1"/>
              <a:t>icons</a:t>
            </a:r>
            <a:r>
              <a:rPr lang="fr-FR" dirty="0"/>
              <a:t> for actions </a:t>
            </a:r>
            <a:r>
              <a:rPr lang="fr-FR" dirty="0" err="1"/>
              <a:t>that</a:t>
            </a:r>
            <a:r>
              <a:rPr lang="fr-FR" dirty="0"/>
              <a:t> </a:t>
            </a:r>
            <a:r>
              <a:rPr lang="fr-FR" dirty="0" err="1"/>
              <a:t>can't</a:t>
            </a:r>
            <a:r>
              <a:rPr lang="fr-FR" dirty="0"/>
              <a:t> </a:t>
            </a:r>
            <a:r>
              <a:rPr lang="fr-FR" dirty="0" err="1"/>
              <a:t>be</a:t>
            </a:r>
            <a:r>
              <a:rPr lang="fr-FR" dirty="0"/>
              <a:t> </a:t>
            </a:r>
            <a:r>
              <a:rPr lang="fr-FR" dirty="0" err="1"/>
              <a:t>adequately</a:t>
            </a:r>
            <a:r>
              <a:rPr lang="fr-FR" dirty="0"/>
              <a:t> </a:t>
            </a:r>
            <a:r>
              <a:rPr lang="fr-FR" dirty="0" err="1"/>
              <a:t>expressed</a:t>
            </a:r>
            <a:r>
              <a:rPr lang="fr-FR" dirty="0"/>
              <a:t> </a:t>
            </a:r>
            <a:r>
              <a:rPr lang="fr-FR" dirty="0" err="1"/>
              <a:t>with</a:t>
            </a:r>
            <a:r>
              <a:rPr lang="fr-FR" dirty="0"/>
              <a:t> a flat, </a:t>
            </a:r>
            <a:r>
              <a:rPr lang="fr-FR" dirty="0" err="1"/>
              <a:t>static</a:t>
            </a:r>
            <a:r>
              <a:rPr lang="fr-FR" dirty="0"/>
              <a:t> </a:t>
            </a:r>
            <a:r>
              <a:rPr lang="fr-FR" dirty="0" err="1" smtClean="0"/>
              <a:t>picture</a:t>
            </a:r>
            <a:endParaRPr lang="fr-FR" dirty="0"/>
          </a:p>
          <a:p>
            <a:pPr marL="342900" lvl="1" indent="-342900">
              <a:buFont typeface="Arial" charset="0"/>
              <a:buChar char="•"/>
            </a:pPr>
            <a:r>
              <a:rPr lang="fr-FR" dirty="0" err="1"/>
              <a:t>Permanently</a:t>
            </a:r>
            <a:r>
              <a:rPr lang="fr-FR" dirty="0"/>
              <a:t> </a:t>
            </a:r>
            <a:r>
              <a:rPr lang="fr-FR" dirty="0" err="1"/>
              <a:t>moving</a:t>
            </a:r>
            <a:r>
              <a:rPr lang="fr-FR" dirty="0"/>
              <a:t> (looping) animations </a:t>
            </a:r>
            <a:r>
              <a:rPr lang="fr-FR" dirty="0" err="1"/>
              <a:t>should</a:t>
            </a:r>
            <a:r>
              <a:rPr lang="fr-FR" dirty="0"/>
              <a:t> </a:t>
            </a:r>
            <a:r>
              <a:rPr lang="fr-FR" dirty="0" err="1"/>
              <a:t>rarely</a:t>
            </a:r>
            <a:r>
              <a:rPr lang="fr-FR" dirty="0"/>
              <a:t> </a:t>
            </a:r>
            <a:r>
              <a:rPr lang="fr-FR" dirty="0" err="1"/>
              <a:t>be</a:t>
            </a:r>
            <a:r>
              <a:rPr lang="fr-FR" dirty="0"/>
              <a:t> </a:t>
            </a:r>
            <a:r>
              <a:rPr lang="fr-FR" dirty="0" err="1"/>
              <a:t>included</a:t>
            </a:r>
            <a:r>
              <a:rPr lang="fr-FR" dirty="0"/>
              <a:t> on a Web page </a:t>
            </a:r>
            <a:r>
              <a:rPr lang="fr-FR" dirty="0" err="1"/>
              <a:t>because</a:t>
            </a:r>
            <a:r>
              <a:rPr lang="fr-FR" dirty="0"/>
              <a:t> </a:t>
            </a:r>
            <a:r>
              <a:rPr lang="fr-FR" dirty="0" err="1"/>
              <a:t>they</a:t>
            </a:r>
            <a:r>
              <a:rPr lang="fr-FR" dirty="0"/>
              <a:t> </a:t>
            </a:r>
            <a:r>
              <a:rPr lang="fr-FR" dirty="0" err="1"/>
              <a:t>will</a:t>
            </a:r>
            <a:r>
              <a:rPr lang="fr-FR" dirty="0"/>
              <a:t> </a:t>
            </a:r>
            <a:r>
              <a:rPr lang="fr-FR" dirty="0" err="1"/>
              <a:t>make</a:t>
            </a:r>
            <a:r>
              <a:rPr lang="fr-FR" dirty="0"/>
              <a:t> </a:t>
            </a:r>
            <a:r>
              <a:rPr lang="fr-FR" dirty="0" err="1"/>
              <a:t>it</a:t>
            </a:r>
            <a:r>
              <a:rPr lang="fr-FR" dirty="0"/>
              <a:t> </a:t>
            </a:r>
            <a:r>
              <a:rPr lang="fr-FR" dirty="0" err="1"/>
              <a:t>very</a:t>
            </a:r>
            <a:r>
              <a:rPr lang="fr-FR" dirty="0"/>
              <a:t> hard for </a:t>
            </a:r>
            <a:r>
              <a:rPr lang="fr-FR" dirty="0" err="1"/>
              <a:t>your</a:t>
            </a:r>
            <a:r>
              <a:rPr lang="fr-FR" dirty="0"/>
              <a:t> audience to </a:t>
            </a:r>
            <a:r>
              <a:rPr lang="fr-FR" dirty="0" err="1"/>
              <a:t>concentrate</a:t>
            </a:r>
            <a:r>
              <a:rPr lang="fr-FR" dirty="0"/>
              <a:t> on </a:t>
            </a:r>
            <a:r>
              <a:rPr lang="fr-FR" dirty="0" err="1"/>
              <a:t>other</a:t>
            </a:r>
            <a:r>
              <a:rPr lang="fr-FR" dirty="0"/>
              <a:t> page content. </a:t>
            </a:r>
            <a:r>
              <a:rPr lang="fr-FR" dirty="0" err="1"/>
              <a:t>Research</a:t>
            </a:r>
            <a:r>
              <a:rPr lang="fr-FR" dirty="0"/>
              <a:t> </a:t>
            </a:r>
            <a:r>
              <a:rPr lang="fr-FR" dirty="0" err="1"/>
              <a:t>suggests</a:t>
            </a:r>
            <a:r>
              <a:rPr lang="fr-FR" dirty="0"/>
              <a:t> </a:t>
            </a:r>
            <a:r>
              <a:rPr lang="fr-FR" dirty="0" err="1"/>
              <a:t>that</a:t>
            </a:r>
            <a:r>
              <a:rPr lang="fr-FR" dirty="0"/>
              <a:t> </a:t>
            </a:r>
            <a:r>
              <a:rPr lang="fr-FR" dirty="0" err="1"/>
              <a:t>movement</a:t>
            </a:r>
            <a:r>
              <a:rPr lang="fr-FR" dirty="0"/>
              <a:t> in </a:t>
            </a:r>
            <a:r>
              <a:rPr lang="fr-FR" dirty="0" err="1"/>
              <a:t>our</a:t>
            </a:r>
            <a:r>
              <a:rPr lang="fr-FR" dirty="0"/>
              <a:t> </a:t>
            </a:r>
            <a:r>
              <a:rPr lang="fr-FR" dirty="0" err="1"/>
              <a:t>peripheral</a:t>
            </a:r>
            <a:r>
              <a:rPr lang="fr-FR" dirty="0"/>
              <a:t> vision </a:t>
            </a:r>
            <a:r>
              <a:rPr lang="fr-FR" dirty="0" err="1"/>
              <a:t>can</a:t>
            </a:r>
            <a:r>
              <a:rPr lang="fr-FR" dirty="0"/>
              <a:t> </a:t>
            </a:r>
            <a:r>
              <a:rPr lang="fr-FR" dirty="0" err="1"/>
              <a:t>dominate</a:t>
            </a:r>
            <a:r>
              <a:rPr lang="fr-FR" dirty="0"/>
              <a:t> </a:t>
            </a:r>
            <a:r>
              <a:rPr lang="fr-FR" dirty="0" err="1"/>
              <a:t>our</a:t>
            </a:r>
            <a:r>
              <a:rPr lang="fr-FR" dirty="0"/>
              <a:t> attention. </a:t>
            </a:r>
            <a:r>
              <a:rPr lang="fr-FR" dirty="0" err="1"/>
              <a:t>Research</a:t>
            </a:r>
            <a:r>
              <a:rPr lang="fr-FR" dirty="0"/>
              <a:t> </a:t>
            </a:r>
            <a:r>
              <a:rPr lang="fr-FR" dirty="0" err="1"/>
              <a:t>also</a:t>
            </a:r>
            <a:r>
              <a:rPr lang="fr-FR" dirty="0"/>
              <a:t> </a:t>
            </a:r>
            <a:r>
              <a:rPr lang="fr-FR" dirty="0" err="1"/>
              <a:t>indicates</a:t>
            </a:r>
            <a:r>
              <a:rPr lang="fr-FR" dirty="0"/>
              <a:t> </a:t>
            </a:r>
            <a:r>
              <a:rPr lang="fr-FR" dirty="0" err="1"/>
              <a:t>that</a:t>
            </a:r>
            <a:r>
              <a:rPr lang="fr-FR" dirty="0"/>
              <a:t> </a:t>
            </a:r>
            <a:r>
              <a:rPr lang="fr-FR" dirty="0" err="1"/>
              <a:t>moving</a:t>
            </a:r>
            <a:r>
              <a:rPr lang="fr-FR" dirty="0"/>
              <a:t> </a:t>
            </a:r>
            <a:r>
              <a:rPr lang="fr-FR" dirty="0" err="1"/>
              <a:t>text</a:t>
            </a:r>
            <a:r>
              <a:rPr lang="fr-FR" dirty="0"/>
              <a:t> </a:t>
            </a:r>
            <a:r>
              <a:rPr lang="fr-FR" dirty="0" err="1"/>
              <a:t>is</a:t>
            </a:r>
            <a:r>
              <a:rPr lang="fr-FR" dirty="0"/>
              <a:t> harder to </a:t>
            </a:r>
            <a:r>
              <a:rPr lang="fr-FR" dirty="0" err="1"/>
              <a:t>read</a:t>
            </a:r>
            <a:r>
              <a:rPr lang="fr-FR" dirty="0"/>
              <a:t> </a:t>
            </a:r>
            <a:r>
              <a:rPr lang="fr-FR" dirty="0" err="1"/>
              <a:t>than</a:t>
            </a:r>
            <a:r>
              <a:rPr lang="fr-FR" dirty="0"/>
              <a:t> </a:t>
            </a:r>
            <a:r>
              <a:rPr lang="fr-FR" dirty="0" err="1"/>
              <a:t>static</a:t>
            </a:r>
            <a:r>
              <a:rPr lang="fr-FR" dirty="0"/>
              <a:t> </a:t>
            </a:r>
            <a:r>
              <a:rPr lang="fr-FR" dirty="0" err="1" smtClean="0"/>
              <a:t>text</a:t>
            </a:r>
            <a:endParaRPr lang="fr-FR" dirty="0"/>
          </a:p>
        </p:txBody>
      </p:sp>
      <p:sp>
        <p:nvSpPr>
          <p:cNvPr id="4" name="Rectangle 309"/>
          <p:cNvSpPr>
            <a:spLocks noChangeArrowheads="1"/>
          </p:cNvSpPr>
          <p:nvPr/>
        </p:nvSpPr>
        <p:spPr bwMode="auto">
          <a:xfrm>
            <a:off x="6535333" y="6323013"/>
            <a:ext cx="23274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smtClean="0"/>
              <a:t>[</a:t>
            </a:r>
            <a:r>
              <a:rPr lang="fr-FR" sz="1200" dirty="0" err="1" smtClean="0"/>
              <a:t>Baecker</a:t>
            </a:r>
            <a:r>
              <a:rPr lang="fr-FR" sz="1200" dirty="0" smtClean="0"/>
              <a:t>, Small, Mander ,2001]</a:t>
            </a:r>
            <a:endParaRPr lang="fr-FR" sz="1200" dirty="0"/>
          </a:p>
        </p:txBody>
      </p:sp>
    </p:spTree>
    <p:extLst>
      <p:ext uri="{BB962C8B-B14F-4D97-AF65-F5344CB8AC3E}">
        <p14:creationId xmlns:p14="http://schemas.microsoft.com/office/powerpoint/2010/main" val="3009772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Related</a:t>
            </a:r>
            <a:r>
              <a:rPr lang="fr-BE" dirty="0"/>
              <a:t> </a:t>
            </a:r>
            <a:r>
              <a:rPr lang="fr-BE" dirty="0" err="1"/>
              <a:t>work</a:t>
            </a:r>
            <a:r>
              <a:rPr lang="fr-BE" dirty="0"/>
              <a:t> on </a:t>
            </a:r>
            <a:r>
              <a:rPr lang="fr-BE" dirty="0" err="1"/>
              <a:t>Animated</a:t>
            </a:r>
            <a:r>
              <a:rPr lang="fr-BE" dirty="0"/>
              <a:t> Transitions</a:t>
            </a:r>
          </a:p>
        </p:txBody>
      </p:sp>
      <p:sp>
        <p:nvSpPr>
          <p:cNvPr id="3" name="Content Placeholder 2"/>
          <p:cNvSpPr>
            <a:spLocks noGrp="1"/>
          </p:cNvSpPr>
          <p:nvPr>
            <p:ph idx="1"/>
          </p:nvPr>
        </p:nvSpPr>
        <p:spPr/>
        <p:txBody>
          <a:bodyPr>
            <a:normAutofit fontScale="55000" lnSpcReduction="20000"/>
          </a:bodyPr>
          <a:lstStyle/>
          <a:p>
            <a:pPr hangingPunct="0"/>
            <a:r>
              <a:rPr lang="fr-FR" dirty="0"/>
              <a:t>A </a:t>
            </a:r>
            <a:r>
              <a:rPr lang="fr-FR" dirty="0" err="1"/>
              <a:t>number</a:t>
            </a:r>
            <a:r>
              <a:rPr lang="fr-FR" dirty="0"/>
              <a:t> of </a:t>
            </a:r>
            <a:r>
              <a:rPr lang="fr-FR" dirty="0" err="1"/>
              <a:t>visual</a:t>
            </a:r>
            <a:r>
              <a:rPr lang="fr-FR" dirty="0"/>
              <a:t> </a:t>
            </a:r>
            <a:r>
              <a:rPr lang="fr-FR" dirty="0" err="1"/>
              <a:t>effects</a:t>
            </a:r>
            <a:r>
              <a:rPr lang="fr-FR" dirty="0"/>
              <a:t> are </a:t>
            </a:r>
            <a:r>
              <a:rPr lang="fr-FR" dirty="0" err="1"/>
              <a:t>available</a:t>
            </a:r>
            <a:r>
              <a:rPr lang="fr-FR" dirty="0"/>
              <a:t>. For global changes to the </a:t>
            </a:r>
            <a:r>
              <a:rPr lang="fr-FR" dirty="0" err="1"/>
              <a:t>entire</a:t>
            </a:r>
            <a:r>
              <a:rPr lang="fr-FR" dirty="0"/>
              <a:t> </a:t>
            </a:r>
            <a:r>
              <a:rPr lang="fr-FR" dirty="0" err="1"/>
              <a:t>screen</a:t>
            </a:r>
            <a:r>
              <a:rPr lang="fr-FR" dirty="0"/>
              <a:t> </a:t>
            </a:r>
            <a:r>
              <a:rPr lang="fr-FR" dirty="0" err="1"/>
              <a:t>these</a:t>
            </a:r>
            <a:r>
              <a:rPr lang="fr-FR" dirty="0"/>
              <a:t> are the </a:t>
            </a:r>
            <a:r>
              <a:rPr lang="fr-FR" dirty="0" err="1"/>
              <a:t>cut</a:t>
            </a:r>
            <a:r>
              <a:rPr lang="fr-FR" dirty="0"/>
              <a:t>, fade in and fade out, dissolve, </a:t>
            </a:r>
            <a:r>
              <a:rPr lang="fr-FR" dirty="0" err="1"/>
              <a:t>wipe</a:t>
            </a:r>
            <a:r>
              <a:rPr lang="fr-FR" dirty="0"/>
              <a:t>, </a:t>
            </a:r>
            <a:r>
              <a:rPr lang="fr-FR" dirty="0" err="1"/>
              <a:t>overlap</a:t>
            </a:r>
            <a:r>
              <a:rPr lang="fr-FR" dirty="0"/>
              <a:t>, and multiple </a:t>
            </a:r>
            <a:r>
              <a:rPr lang="fr-FR" dirty="0" err="1"/>
              <a:t>exposure</a:t>
            </a:r>
            <a:r>
              <a:rPr lang="fr-FR" dirty="0"/>
              <a:t>. </a:t>
            </a:r>
            <a:r>
              <a:rPr lang="fr-FR" dirty="0" err="1"/>
              <a:t>Locally</a:t>
            </a:r>
            <a:r>
              <a:rPr lang="fr-FR" dirty="0"/>
              <a:t>, </a:t>
            </a:r>
            <a:r>
              <a:rPr lang="fr-FR" dirty="0" err="1"/>
              <a:t>within</a:t>
            </a:r>
            <a:r>
              <a:rPr lang="fr-FR" dirty="0"/>
              <a:t> a </a:t>
            </a:r>
            <a:r>
              <a:rPr lang="fr-FR" dirty="0" err="1"/>
              <a:t>region</a:t>
            </a:r>
            <a:r>
              <a:rPr lang="fr-FR" dirty="0"/>
              <a:t> of the </a:t>
            </a:r>
            <a:r>
              <a:rPr lang="fr-FR" dirty="0" err="1"/>
              <a:t>screen</a:t>
            </a:r>
            <a:r>
              <a:rPr lang="fr-FR" dirty="0"/>
              <a:t>, pop on and pop off, pull down and pull up, flip, and spin </a:t>
            </a:r>
            <a:r>
              <a:rPr lang="fr-FR" dirty="0" err="1"/>
              <a:t>can</a:t>
            </a:r>
            <a:r>
              <a:rPr lang="fr-FR" dirty="0"/>
              <a:t> </a:t>
            </a:r>
            <a:r>
              <a:rPr lang="fr-FR" dirty="0" err="1"/>
              <a:t>be</a:t>
            </a:r>
            <a:r>
              <a:rPr lang="fr-FR" dirty="0"/>
              <a:t> </a:t>
            </a:r>
            <a:r>
              <a:rPr lang="fr-FR" dirty="0" err="1"/>
              <a:t>used</a:t>
            </a:r>
            <a:r>
              <a:rPr lang="fr-FR" dirty="0"/>
              <a:t>. </a:t>
            </a:r>
            <a:endParaRPr lang="fr-BE" dirty="0"/>
          </a:p>
          <a:p>
            <a:pPr hangingPunct="0"/>
            <a:r>
              <a:rPr lang="fr-FR" dirty="0"/>
              <a:t>Note: Visual </a:t>
            </a:r>
            <a:r>
              <a:rPr lang="fr-FR" dirty="0" err="1"/>
              <a:t>effects</a:t>
            </a:r>
            <a:r>
              <a:rPr lang="fr-FR" dirty="0"/>
              <a:t> </a:t>
            </a:r>
            <a:r>
              <a:rPr lang="fr-FR" dirty="0" err="1"/>
              <a:t>should</a:t>
            </a:r>
            <a:r>
              <a:rPr lang="fr-FR" dirty="0"/>
              <a:t> </a:t>
            </a:r>
            <a:r>
              <a:rPr lang="fr-FR" dirty="0" err="1"/>
              <a:t>be</a:t>
            </a:r>
            <a:r>
              <a:rPr lang="fr-FR" dirty="0"/>
              <a:t> </a:t>
            </a:r>
            <a:r>
              <a:rPr lang="fr-FR" dirty="0" err="1"/>
              <a:t>used</a:t>
            </a:r>
            <a:r>
              <a:rPr lang="fr-FR" dirty="0"/>
              <a:t> </a:t>
            </a:r>
            <a:r>
              <a:rPr lang="fr-FR" dirty="0" err="1"/>
              <a:t>carefully</a:t>
            </a:r>
            <a:r>
              <a:rPr lang="fr-FR" dirty="0"/>
              <a:t>. </a:t>
            </a:r>
            <a:r>
              <a:rPr lang="fr-FR" dirty="0" err="1"/>
              <a:t>When</a:t>
            </a:r>
            <a:r>
              <a:rPr lang="fr-FR" dirty="0"/>
              <a:t> </a:t>
            </a:r>
            <a:r>
              <a:rPr lang="fr-FR" dirty="0" err="1"/>
              <a:t>employed</a:t>
            </a:r>
            <a:r>
              <a:rPr lang="fr-FR" dirty="0"/>
              <a:t> </a:t>
            </a:r>
            <a:r>
              <a:rPr lang="fr-FR" dirty="0" err="1"/>
              <a:t>too</a:t>
            </a:r>
            <a:r>
              <a:rPr lang="fr-FR" dirty="0"/>
              <a:t> </a:t>
            </a:r>
            <a:r>
              <a:rPr lang="fr-FR" dirty="0" err="1"/>
              <a:t>often</a:t>
            </a:r>
            <a:r>
              <a:rPr lang="fr-FR" dirty="0"/>
              <a:t>, </a:t>
            </a:r>
            <a:r>
              <a:rPr lang="fr-FR" dirty="0" err="1"/>
              <a:t>they</a:t>
            </a:r>
            <a:r>
              <a:rPr lang="fr-FR" dirty="0"/>
              <a:t> </a:t>
            </a:r>
            <a:r>
              <a:rPr lang="fr-FR" dirty="0" err="1"/>
              <a:t>will</a:t>
            </a:r>
            <a:r>
              <a:rPr lang="fr-FR" dirty="0"/>
              <a:t> </a:t>
            </a:r>
            <a:r>
              <a:rPr lang="fr-FR" dirty="0" err="1"/>
              <a:t>be</a:t>
            </a:r>
            <a:r>
              <a:rPr lang="fr-FR" dirty="0"/>
              <a:t> </a:t>
            </a:r>
            <a:r>
              <a:rPr lang="fr-FR" dirty="0" err="1"/>
              <a:t>fatiguing</a:t>
            </a:r>
            <a:r>
              <a:rPr lang="fr-FR" dirty="0"/>
              <a:t> or </a:t>
            </a:r>
            <a:r>
              <a:rPr lang="fr-FR" dirty="0" err="1"/>
              <a:t>even</a:t>
            </a:r>
            <a:r>
              <a:rPr lang="fr-FR" dirty="0"/>
              <a:t> </a:t>
            </a:r>
            <a:r>
              <a:rPr lang="fr-FR" dirty="0" err="1"/>
              <a:t>annoying</a:t>
            </a:r>
            <a:r>
              <a:rPr lang="fr-FR" dirty="0"/>
              <a:t> or </a:t>
            </a:r>
            <a:r>
              <a:rPr lang="fr-FR" dirty="0" err="1"/>
              <a:t>distressing</a:t>
            </a:r>
            <a:r>
              <a:rPr lang="fr-FR" dirty="0"/>
              <a:t> to the user.</a:t>
            </a:r>
            <a:endParaRPr lang="fr-BE" dirty="0"/>
          </a:p>
          <a:p>
            <a:r>
              <a:rPr lang="fr-FR" dirty="0"/>
              <a:t>Animation </a:t>
            </a:r>
            <a:r>
              <a:rPr lang="fr-FR" dirty="0" err="1"/>
              <a:t>covers</a:t>
            </a:r>
            <a:r>
              <a:rPr lang="fr-FR" dirty="0"/>
              <a:t> a range of </a:t>
            </a:r>
            <a:r>
              <a:rPr lang="fr-FR" dirty="0" err="1"/>
              <a:t>creative</a:t>
            </a:r>
            <a:r>
              <a:rPr lang="fr-FR" dirty="0"/>
              <a:t> techniques and media, </a:t>
            </a:r>
            <a:r>
              <a:rPr lang="fr-FR" dirty="0" err="1"/>
              <a:t>from</a:t>
            </a:r>
            <a:r>
              <a:rPr lang="fr-FR" dirty="0"/>
              <a:t> </a:t>
            </a:r>
            <a:r>
              <a:rPr lang="fr-FR" dirty="0" err="1"/>
              <a:t>three-dimensional</a:t>
            </a:r>
            <a:r>
              <a:rPr lang="fr-FR" dirty="0"/>
              <a:t> figures </a:t>
            </a:r>
            <a:r>
              <a:rPr lang="fr-FR" dirty="0" err="1"/>
              <a:t>captured</a:t>
            </a:r>
            <a:r>
              <a:rPr lang="fr-FR" dirty="0"/>
              <a:t> on film to </a:t>
            </a:r>
            <a:r>
              <a:rPr lang="fr-FR" dirty="0" err="1"/>
              <a:t>wholly</a:t>
            </a:r>
            <a:r>
              <a:rPr lang="fr-FR" dirty="0"/>
              <a:t> computer-</a:t>
            </a:r>
            <a:r>
              <a:rPr lang="fr-FR" dirty="0" err="1"/>
              <a:t>generated</a:t>
            </a:r>
            <a:r>
              <a:rPr lang="fr-FR" dirty="0"/>
              <a:t> images. </a:t>
            </a:r>
            <a:r>
              <a:rPr lang="fr-FR" dirty="0" err="1"/>
              <a:t>Typical</a:t>
            </a:r>
            <a:r>
              <a:rPr lang="fr-FR" dirty="0"/>
              <a:t> for animation </a:t>
            </a:r>
            <a:r>
              <a:rPr lang="fr-FR" dirty="0" err="1"/>
              <a:t>is</a:t>
            </a:r>
            <a:r>
              <a:rPr lang="fr-FR" dirty="0"/>
              <a:t> the </a:t>
            </a:r>
            <a:r>
              <a:rPr lang="fr-FR" dirty="0" err="1"/>
              <a:t>rapid</a:t>
            </a:r>
            <a:r>
              <a:rPr lang="fr-FR" dirty="0"/>
              <a:t> and </a:t>
            </a:r>
            <a:r>
              <a:rPr lang="fr-FR" dirty="0" err="1"/>
              <a:t>continuous</a:t>
            </a:r>
            <a:r>
              <a:rPr lang="fr-FR" dirty="0"/>
              <a:t> change of the </a:t>
            </a:r>
            <a:r>
              <a:rPr lang="fr-FR" dirty="0" err="1"/>
              <a:t>graphical</a:t>
            </a:r>
            <a:r>
              <a:rPr lang="fr-FR" dirty="0"/>
              <a:t> </a:t>
            </a:r>
            <a:r>
              <a:rPr lang="fr-FR" dirty="0" err="1"/>
              <a:t>objects</a:t>
            </a:r>
            <a:r>
              <a:rPr lang="fr-FR" dirty="0"/>
              <a:t> </a:t>
            </a:r>
            <a:r>
              <a:rPr lang="fr-FR" dirty="0" err="1"/>
              <a:t>making</a:t>
            </a:r>
            <a:r>
              <a:rPr lang="fr-FR" dirty="0"/>
              <a:t> up the </a:t>
            </a:r>
            <a:r>
              <a:rPr lang="fr-FR" dirty="0" smtClean="0"/>
              <a:t>animation</a:t>
            </a:r>
          </a:p>
          <a:p>
            <a:pPr hangingPunct="0"/>
            <a:r>
              <a:rPr lang="fr-FR" dirty="0"/>
              <a:t>The </a:t>
            </a:r>
            <a:r>
              <a:rPr lang="fr-FR" dirty="0" err="1"/>
              <a:t>dynamic</a:t>
            </a:r>
            <a:r>
              <a:rPr lang="fr-FR" dirty="0"/>
              <a:t> of animation </a:t>
            </a:r>
            <a:r>
              <a:rPr lang="fr-FR" dirty="0" err="1"/>
              <a:t>can</a:t>
            </a:r>
            <a:r>
              <a:rPr lang="fr-FR" dirty="0"/>
              <a:t> </a:t>
            </a:r>
            <a:r>
              <a:rPr lang="fr-FR" dirty="0" err="1"/>
              <a:t>be</a:t>
            </a:r>
            <a:r>
              <a:rPr lang="fr-FR" dirty="0"/>
              <a:t> </a:t>
            </a:r>
            <a:r>
              <a:rPr lang="fr-FR" dirty="0" err="1"/>
              <a:t>used</a:t>
            </a:r>
            <a:r>
              <a:rPr lang="fr-FR" dirty="0"/>
              <a:t> to direct the </a:t>
            </a:r>
            <a:r>
              <a:rPr lang="fr-FR" dirty="0" err="1"/>
              <a:t>user's</a:t>
            </a:r>
            <a:r>
              <a:rPr lang="fr-FR" dirty="0"/>
              <a:t> attention to a </a:t>
            </a:r>
            <a:r>
              <a:rPr lang="fr-FR" dirty="0" err="1"/>
              <a:t>specific</a:t>
            </a:r>
            <a:r>
              <a:rPr lang="fr-FR" dirty="0"/>
              <a:t> point. </a:t>
            </a:r>
            <a:endParaRPr lang="fr-BE" dirty="0"/>
          </a:p>
          <a:p>
            <a:pPr lvl="1" hangingPunct="0"/>
            <a:r>
              <a:rPr lang="fr-FR" dirty="0" smtClean="0"/>
              <a:t>Time </a:t>
            </a:r>
            <a:r>
              <a:rPr lang="fr-FR" dirty="0"/>
              <a:t>and </a:t>
            </a:r>
            <a:r>
              <a:rPr lang="fr-FR" dirty="0" err="1"/>
              <a:t>movement</a:t>
            </a:r>
            <a:r>
              <a:rPr lang="fr-FR" dirty="0"/>
              <a:t> </a:t>
            </a:r>
            <a:r>
              <a:rPr lang="fr-FR" dirty="0" err="1"/>
              <a:t>can</a:t>
            </a:r>
            <a:r>
              <a:rPr lang="fr-FR" dirty="0"/>
              <a:t> </a:t>
            </a:r>
            <a:r>
              <a:rPr lang="fr-FR" dirty="0" err="1"/>
              <a:t>be</a:t>
            </a:r>
            <a:r>
              <a:rPr lang="fr-FR" dirty="0"/>
              <a:t> </a:t>
            </a:r>
            <a:r>
              <a:rPr lang="fr-FR" dirty="0" err="1"/>
              <a:t>visualised</a:t>
            </a:r>
            <a:r>
              <a:rPr lang="fr-FR" dirty="0"/>
              <a:t> by animation. </a:t>
            </a:r>
            <a:endParaRPr lang="fr-BE" dirty="0"/>
          </a:p>
          <a:p>
            <a:pPr lvl="1" hangingPunct="0"/>
            <a:r>
              <a:rPr lang="fr-FR" dirty="0" smtClean="0"/>
              <a:t>Animation </a:t>
            </a:r>
            <a:r>
              <a:rPr lang="fr-FR" dirty="0" err="1"/>
              <a:t>can</a:t>
            </a:r>
            <a:r>
              <a:rPr lang="fr-FR" dirty="0"/>
              <a:t> </a:t>
            </a:r>
            <a:r>
              <a:rPr lang="fr-FR" dirty="0" err="1"/>
              <a:t>be</a:t>
            </a:r>
            <a:r>
              <a:rPr lang="fr-FR" dirty="0"/>
              <a:t> </a:t>
            </a:r>
            <a:r>
              <a:rPr lang="fr-FR" dirty="0" err="1"/>
              <a:t>used</a:t>
            </a:r>
            <a:r>
              <a:rPr lang="fr-FR" dirty="0"/>
              <a:t> to show an invisible </a:t>
            </a:r>
            <a:r>
              <a:rPr lang="fr-FR" dirty="0" err="1"/>
              <a:t>process</a:t>
            </a:r>
            <a:r>
              <a:rPr lang="fr-FR" dirty="0"/>
              <a:t>. It </a:t>
            </a:r>
            <a:r>
              <a:rPr lang="fr-FR" dirty="0" err="1"/>
              <a:t>enables</a:t>
            </a:r>
            <a:r>
              <a:rPr lang="fr-FR" dirty="0"/>
              <a:t> the simulation of </a:t>
            </a:r>
            <a:r>
              <a:rPr lang="fr-FR" dirty="0" err="1"/>
              <a:t>processes</a:t>
            </a:r>
            <a:r>
              <a:rPr lang="fr-FR" dirty="0"/>
              <a:t> </a:t>
            </a:r>
            <a:r>
              <a:rPr lang="fr-FR" dirty="0" err="1"/>
              <a:t>which</a:t>
            </a:r>
            <a:r>
              <a:rPr lang="fr-FR" dirty="0"/>
              <a:t> are </a:t>
            </a:r>
            <a:r>
              <a:rPr lang="fr-FR" dirty="0" err="1"/>
              <a:t>too</a:t>
            </a:r>
            <a:r>
              <a:rPr lang="fr-FR" dirty="0"/>
              <a:t> </a:t>
            </a:r>
            <a:r>
              <a:rPr lang="fr-FR" dirty="0" err="1"/>
              <a:t>dangerous</a:t>
            </a:r>
            <a:r>
              <a:rPr lang="fr-FR" dirty="0"/>
              <a:t> or </a:t>
            </a:r>
            <a:r>
              <a:rPr lang="fr-FR" dirty="0" err="1"/>
              <a:t>difficult</a:t>
            </a:r>
            <a:r>
              <a:rPr lang="fr-FR" dirty="0"/>
              <a:t> to </a:t>
            </a:r>
            <a:r>
              <a:rPr lang="fr-FR" dirty="0" err="1"/>
              <a:t>perform</a:t>
            </a:r>
            <a:r>
              <a:rPr lang="fr-FR" dirty="0"/>
              <a:t> </a:t>
            </a:r>
            <a:r>
              <a:rPr lang="fr-FR" dirty="0" err="1"/>
              <a:t>directly</a:t>
            </a:r>
            <a:r>
              <a:rPr lang="fr-FR" dirty="0"/>
              <a:t>.</a:t>
            </a:r>
            <a:endParaRPr lang="fr-BE" dirty="0"/>
          </a:p>
          <a:p>
            <a:pPr lvl="1" hangingPunct="0"/>
            <a:r>
              <a:rPr lang="fr-FR" dirty="0" smtClean="0"/>
              <a:t>Animation </a:t>
            </a:r>
            <a:r>
              <a:rPr lang="fr-FR" dirty="0"/>
              <a:t>of structures </a:t>
            </a:r>
            <a:r>
              <a:rPr lang="fr-FR" dirty="0" err="1"/>
              <a:t>is</a:t>
            </a:r>
            <a:r>
              <a:rPr lang="fr-FR" dirty="0"/>
              <a:t> </a:t>
            </a:r>
            <a:r>
              <a:rPr lang="fr-FR" dirty="0" err="1"/>
              <a:t>useful</a:t>
            </a:r>
            <a:r>
              <a:rPr lang="fr-FR" dirty="0"/>
              <a:t> for the exploration of </a:t>
            </a:r>
            <a:r>
              <a:rPr lang="fr-FR" dirty="0" err="1"/>
              <a:t>complex</a:t>
            </a:r>
            <a:r>
              <a:rPr lang="fr-FR" dirty="0"/>
              <a:t> </a:t>
            </a:r>
            <a:r>
              <a:rPr lang="fr-FR" dirty="0" err="1"/>
              <a:t>environments</a:t>
            </a:r>
            <a:r>
              <a:rPr lang="fr-FR" dirty="0"/>
              <a:t>. </a:t>
            </a:r>
            <a:endParaRPr lang="fr-BE" dirty="0"/>
          </a:p>
          <a:p>
            <a:pPr lvl="1" hangingPunct="0"/>
            <a:r>
              <a:rPr lang="fr-FR" dirty="0" smtClean="0"/>
              <a:t>Animation </a:t>
            </a:r>
            <a:r>
              <a:rPr lang="fr-FR" dirty="0" err="1"/>
              <a:t>can</a:t>
            </a:r>
            <a:r>
              <a:rPr lang="fr-FR" dirty="0"/>
              <a:t> </a:t>
            </a:r>
            <a:r>
              <a:rPr lang="fr-FR" dirty="0" err="1"/>
              <a:t>be</a:t>
            </a:r>
            <a:r>
              <a:rPr lang="fr-FR" dirty="0"/>
              <a:t> </a:t>
            </a:r>
            <a:r>
              <a:rPr lang="fr-FR" dirty="0" err="1"/>
              <a:t>used</a:t>
            </a:r>
            <a:r>
              <a:rPr lang="fr-FR" dirty="0"/>
              <a:t> for </a:t>
            </a:r>
            <a:r>
              <a:rPr lang="fr-FR" dirty="0" err="1"/>
              <a:t>gradual</a:t>
            </a:r>
            <a:r>
              <a:rPr lang="fr-FR" dirty="0"/>
              <a:t> illustration of a content. </a:t>
            </a:r>
            <a:endParaRPr lang="fr-BE" dirty="0"/>
          </a:p>
          <a:p>
            <a:pPr lvl="1" hangingPunct="0"/>
            <a:r>
              <a:rPr lang="fr-FR" dirty="0" err="1" smtClean="0"/>
              <a:t>Complex</a:t>
            </a:r>
            <a:r>
              <a:rPr lang="fr-FR" dirty="0" smtClean="0"/>
              <a:t> </a:t>
            </a:r>
            <a:r>
              <a:rPr lang="fr-FR" dirty="0"/>
              <a:t>contents (</a:t>
            </a:r>
            <a:r>
              <a:rPr lang="fr-FR" dirty="0" err="1"/>
              <a:t>e.g</a:t>
            </a:r>
            <a:r>
              <a:rPr lang="fr-FR" dirty="0"/>
              <a:t>. </a:t>
            </a:r>
            <a:r>
              <a:rPr lang="fr-FR" dirty="0" err="1"/>
              <a:t>process</a:t>
            </a:r>
            <a:r>
              <a:rPr lang="fr-FR" dirty="0"/>
              <a:t>, </a:t>
            </a:r>
            <a:r>
              <a:rPr lang="fr-FR" dirty="0" err="1"/>
              <a:t>function</a:t>
            </a:r>
            <a:r>
              <a:rPr lang="fr-FR" dirty="0"/>
              <a:t>) </a:t>
            </a:r>
            <a:r>
              <a:rPr lang="fr-FR" dirty="0" err="1"/>
              <a:t>can</a:t>
            </a:r>
            <a:r>
              <a:rPr lang="fr-FR" dirty="0"/>
              <a:t> </a:t>
            </a:r>
            <a:r>
              <a:rPr lang="fr-FR" dirty="0" err="1"/>
              <a:t>be</a:t>
            </a:r>
            <a:r>
              <a:rPr lang="fr-FR" dirty="0"/>
              <a:t> </a:t>
            </a:r>
            <a:r>
              <a:rPr lang="fr-FR" dirty="0" err="1"/>
              <a:t>simplified</a:t>
            </a:r>
            <a:r>
              <a:rPr lang="fr-FR" dirty="0"/>
              <a:t> by animation. </a:t>
            </a:r>
            <a:endParaRPr lang="fr-BE" dirty="0"/>
          </a:p>
          <a:p>
            <a:pPr lvl="1" hangingPunct="0"/>
            <a:r>
              <a:rPr lang="fr-FR" dirty="0" smtClean="0"/>
              <a:t>Animation </a:t>
            </a:r>
            <a:r>
              <a:rPr lang="fr-FR" dirty="0" err="1"/>
              <a:t>can</a:t>
            </a:r>
            <a:r>
              <a:rPr lang="fr-FR" dirty="0"/>
              <a:t> </a:t>
            </a:r>
            <a:r>
              <a:rPr lang="fr-FR" dirty="0" err="1"/>
              <a:t>be</a:t>
            </a:r>
            <a:r>
              <a:rPr lang="fr-FR" dirty="0"/>
              <a:t> </a:t>
            </a:r>
            <a:r>
              <a:rPr lang="fr-FR" dirty="0" err="1"/>
              <a:t>used</a:t>
            </a:r>
            <a:r>
              <a:rPr lang="fr-FR" dirty="0"/>
              <a:t> to show the </a:t>
            </a:r>
            <a:r>
              <a:rPr lang="fr-FR" dirty="0" err="1"/>
              <a:t>reaction</a:t>
            </a:r>
            <a:r>
              <a:rPr lang="fr-FR" dirty="0"/>
              <a:t> on an interaction.</a:t>
            </a:r>
            <a:endParaRPr lang="fr-BE" dirty="0"/>
          </a:p>
          <a:p>
            <a:endParaRPr lang="fr-BE" dirty="0"/>
          </a:p>
        </p:txBody>
      </p:sp>
      <p:sp>
        <p:nvSpPr>
          <p:cNvPr id="4" name="Rectangle 309"/>
          <p:cNvSpPr>
            <a:spLocks noChangeArrowheads="1"/>
          </p:cNvSpPr>
          <p:nvPr/>
        </p:nvSpPr>
        <p:spPr bwMode="auto">
          <a:xfrm>
            <a:off x="6535333" y="6323013"/>
            <a:ext cx="23274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smtClean="0"/>
              <a:t>[</a:t>
            </a:r>
            <a:r>
              <a:rPr lang="fr-FR" sz="1200" dirty="0" err="1" smtClean="0"/>
              <a:t>Baecker</a:t>
            </a:r>
            <a:r>
              <a:rPr lang="fr-FR" sz="1200" dirty="0" smtClean="0"/>
              <a:t>, Small, Mander ,2001]</a:t>
            </a:r>
            <a:endParaRPr lang="fr-FR" sz="1200" dirty="0"/>
          </a:p>
        </p:txBody>
      </p:sp>
    </p:spTree>
    <p:extLst>
      <p:ext uri="{BB962C8B-B14F-4D97-AF65-F5344CB8AC3E}">
        <p14:creationId xmlns:p14="http://schemas.microsoft.com/office/powerpoint/2010/main" val="4252167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How to do an </a:t>
            </a:r>
            <a:r>
              <a:rPr lang="fr-BE" dirty="0" err="1" smtClean="0"/>
              <a:t>animated</a:t>
            </a:r>
            <a:r>
              <a:rPr lang="fr-BE" dirty="0" smtClean="0"/>
              <a:t> transition?</a:t>
            </a:r>
            <a:endParaRPr lang="fr-BE" dirty="0"/>
          </a:p>
        </p:txBody>
      </p:sp>
      <p:sp>
        <p:nvSpPr>
          <p:cNvPr id="3" name="Content Placeholder 2"/>
          <p:cNvSpPr>
            <a:spLocks noGrp="1"/>
          </p:cNvSpPr>
          <p:nvPr>
            <p:ph idx="1"/>
          </p:nvPr>
        </p:nvSpPr>
        <p:spPr/>
        <p:txBody>
          <a:bodyPr>
            <a:normAutofit fontScale="92500" lnSpcReduction="10000"/>
          </a:bodyPr>
          <a:lstStyle/>
          <a:p>
            <a:pPr hangingPunct="0"/>
            <a:r>
              <a:rPr lang="fr-FR" dirty="0"/>
              <a:t>Design: </a:t>
            </a:r>
            <a:endParaRPr lang="fr-BE" dirty="0"/>
          </a:p>
          <a:p>
            <a:pPr lvl="1" hangingPunct="0"/>
            <a:r>
              <a:rPr lang="fr-FR" dirty="0" smtClean="0"/>
              <a:t>An </a:t>
            </a:r>
            <a:r>
              <a:rPr lang="fr-FR" dirty="0"/>
              <a:t>animation </a:t>
            </a:r>
            <a:r>
              <a:rPr lang="fr-FR" dirty="0" err="1"/>
              <a:t>sequence</a:t>
            </a:r>
            <a:r>
              <a:rPr lang="fr-FR" dirty="0"/>
              <a:t> </a:t>
            </a:r>
            <a:r>
              <a:rPr lang="fr-FR" dirty="0" err="1"/>
              <a:t>should</a:t>
            </a:r>
            <a:r>
              <a:rPr lang="fr-FR" dirty="0"/>
              <a:t> </a:t>
            </a:r>
            <a:r>
              <a:rPr lang="fr-FR" dirty="0" err="1"/>
              <a:t>be</a:t>
            </a:r>
            <a:r>
              <a:rPr lang="fr-FR" dirty="0"/>
              <a:t> short. </a:t>
            </a:r>
            <a:endParaRPr lang="fr-BE" dirty="0"/>
          </a:p>
          <a:p>
            <a:pPr lvl="1" hangingPunct="0"/>
            <a:r>
              <a:rPr lang="fr-FR" dirty="0" smtClean="0"/>
              <a:t>The </a:t>
            </a:r>
            <a:r>
              <a:rPr lang="fr-FR" dirty="0"/>
              <a:t>direction of </a:t>
            </a:r>
            <a:r>
              <a:rPr lang="fr-FR" dirty="0" err="1"/>
              <a:t>movement</a:t>
            </a:r>
            <a:r>
              <a:rPr lang="fr-FR" dirty="0"/>
              <a:t> influence the </a:t>
            </a:r>
            <a:r>
              <a:rPr lang="fr-FR" dirty="0" err="1"/>
              <a:t>meaning</a:t>
            </a:r>
            <a:r>
              <a:rPr lang="fr-FR" dirty="0"/>
              <a:t> of the information </a:t>
            </a:r>
            <a:r>
              <a:rPr lang="fr-FR" dirty="0" err="1"/>
              <a:t>conveyed</a:t>
            </a:r>
            <a:r>
              <a:rPr lang="fr-FR" dirty="0"/>
              <a:t>. </a:t>
            </a:r>
            <a:endParaRPr lang="fr-BE" dirty="0"/>
          </a:p>
          <a:p>
            <a:pPr lvl="1" hangingPunct="0"/>
            <a:r>
              <a:rPr lang="fr-FR" dirty="0" smtClean="0"/>
              <a:t>Animation </a:t>
            </a:r>
            <a:r>
              <a:rPr lang="fr-FR" dirty="0" err="1"/>
              <a:t>should</a:t>
            </a:r>
            <a:r>
              <a:rPr lang="fr-FR" dirty="0"/>
              <a:t> </a:t>
            </a:r>
            <a:r>
              <a:rPr lang="fr-FR" dirty="0" err="1"/>
              <a:t>be</a:t>
            </a:r>
            <a:r>
              <a:rPr lang="fr-FR" dirty="0"/>
              <a:t> </a:t>
            </a:r>
            <a:r>
              <a:rPr lang="fr-FR" dirty="0" err="1"/>
              <a:t>supported</a:t>
            </a:r>
            <a:r>
              <a:rPr lang="fr-FR" dirty="0"/>
              <a:t> by </a:t>
            </a:r>
            <a:r>
              <a:rPr lang="fr-FR" dirty="0" err="1"/>
              <a:t>sound</a:t>
            </a:r>
            <a:r>
              <a:rPr lang="fr-FR" dirty="0"/>
              <a:t>. </a:t>
            </a:r>
            <a:endParaRPr lang="fr-BE" dirty="0"/>
          </a:p>
          <a:p>
            <a:pPr lvl="1" hangingPunct="0"/>
            <a:r>
              <a:rPr lang="fr-FR" dirty="0" smtClean="0"/>
              <a:t>Animation </a:t>
            </a:r>
            <a:r>
              <a:rPr lang="fr-FR" dirty="0"/>
              <a:t>techniques for global changes to the </a:t>
            </a:r>
            <a:r>
              <a:rPr lang="fr-FR" dirty="0" err="1"/>
              <a:t>entire</a:t>
            </a:r>
            <a:r>
              <a:rPr lang="fr-FR" dirty="0"/>
              <a:t> </a:t>
            </a:r>
            <a:r>
              <a:rPr lang="fr-FR" dirty="0" err="1"/>
              <a:t>screen</a:t>
            </a:r>
            <a:r>
              <a:rPr lang="fr-FR" dirty="0"/>
              <a:t> are </a:t>
            </a:r>
            <a:r>
              <a:rPr lang="fr-FR" dirty="0" err="1"/>
              <a:t>cut</a:t>
            </a:r>
            <a:r>
              <a:rPr lang="fr-FR" dirty="0"/>
              <a:t>, fade in and fade out, dissolve, </a:t>
            </a:r>
            <a:r>
              <a:rPr lang="fr-FR" dirty="0" err="1"/>
              <a:t>wipe</a:t>
            </a:r>
            <a:r>
              <a:rPr lang="fr-FR" dirty="0"/>
              <a:t>, </a:t>
            </a:r>
            <a:r>
              <a:rPr lang="fr-FR" dirty="0" err="1"/>
              <a:t>overlap</a:t>
            </a:r>
            <a:r>
              <a:rPr lang="fr-FR" dirty="0"/>
              <a:t>, and multiple </a:t>
            </a:r>
            <a:r>
              <a:rPr lang="fr-FR" dirty="0" err="1"/>
              <a:t>exposure</a:t>
            </a:r>
            <a:r>
              <a:rPr lang="fr-FR" dirty="0"/>
              <a:t>. </a:t>
            </a:r>
            <a:endParaRPr lang="fr-BE" dirty="0"/>
          </a:p>
          <a:p>
            <a:pPr lvl="1" hangingPunct="0"/>
            <a:r>
              <a:rPr lang="fr-FR" dirty="0" smtClean="0"/>
              <a:t>Animation </a:t>
            </a:r>
            <a:r>
              <a:rPr lang="fr-FR" dirty="0"/>
              <a:t>techniques for local changes </a:t>
            </a:r>
            <a:r>
              <a:rPr lang="fr-FR" dirty="0" err="1"/>
              <a:t>within</a:t>
            </a:r>
            <a:r>
              <a:rPr lang="fr-FR" dirty="0"/>
              <a:t> a </a:t>
            </a:r>
            <a:r>
              <a:rPr lang="fr-FR" dirty="0" err="1"/>
              <a:t>region</a:t>
            </a:r>
            <a:r>
              <a:rPr lang="fr-FR" dirty="0"/>
              <a:t> of the </a:t>
            </a:r>
            <a:r>
              <a:rPr lang="fr-FR" dirty="0" err="1"/>
              <a:t>screen</a:t>
            </a:r>
            <a:r>
              <a:rPr lang="fr-FR" dirty="0"/>
              <a:t> are pop on and pop off, pull down and pull up, flip, and spin.</a:t>
            </a:r>
            <a:endParaRPr lang="fr-BE" dirty="0"/>
          </a:p>
          <a:p>
            <a:endParaRPr lang="fr-BE" dirty="0"/>
          </a:p>
        </p:txBody>
      </p:sp>
      <p:sp>
        <p:nvSpPr>
          <p:cNvPr id="4" name="Rectangle 309"/>
          <p:cNvSpPr>
            <a:spLocks noChangeArrowheads="1"/>
          </p:cNvSpPr>
          <p:nvPr/>
        </p:nvSpPr>
        <p:spPr bwMode="auto">
          <a:xfrm>
            <a:off x="6535333" y="6323013"/>
            <a:ext cx="10157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smtClean="0"/>
              <a:t>[Ware,2004]</a:t>
            </a:r>
            <a:endParaRPr lang="fr-FR" sz="1200" dirty="0"/>
          </a:p>
        </p:txBody>
      </p:sp>
    </p:spTree>
    <p:extLst>
      <p:ext uri="{BB962C8B-B14F-4D97-AF65-F5344CB8AC3E}">
        <p14:creationId xmlns:p14="http://schemas.microsoft.com/office/powerpoint/2010/main" val="3190237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How to do an </a:t>
            </a:r>
            <a:r>
              <a:rPr lang="fr-BE" dirty="0" err="1"/>
              <a:t>animated</a:t>
            </a:r>
            <a:r>
              <a:rPr lang="fr-BE" dirty="0"/>
              <a:t> transition?</a:t>
            </a:r>
          </a:p>
        </p:txBody>
      </p:sp>
      <p:sp>
        <p:nvSpPr>
          <p:cNvPr id="3" name="Content Placeholder 2"/>
          <p:cNvSpPr>
            <a:spLocks noGrp="1"/>
          </p:cNvSpPr>
          <p:nvPr>
            <p:ph idx="1"/>
          </p:nvPr>
        </p:nvSpPr>
        <p:spPr/>
        <p:txBody>
          <a:bodyPr>
            <a:normAutofit/>
          </a:bodyPr>
          <a:lstStyle/>
          <a:p>
            <a:pPr hangingPunct="0"/>
            <a:r>
              <a:rPr lang="fr-FR" dirty="0"/>
              <a:t>Interaction: </a:t>
            </a:r>
            <a:endParaRPr lang="fr-BE" dirty="0"/>
          </a:p>
          <a:p>
            <a:pPr lvl="1" hangingPunct="0"/>
            <a:r>
              <a:rPr lang="fr-FR" dirty="0" smtClean="0"/>
              <a:t>The </a:t>
            </a:r>
            <a:r>
              <a:rPr lang="fr-FR" dirty="0"/>
              <a:t>user </a:t>
            </a:r>
            <a:r>
              <a:rPr lang="fr-FR" dirty="0" err="1"/>
              <a:t>should</a:t>
            </a:r>
            <a:r>
              <a:rPr lang="fr-FR" dirty="0"/>
              <a:t> </a:t>
            </a:r>
            <a:r>
              <a:rPr lang="fr-FR" dirty="0" err="1"/>
              <a:t>be</a:t>
            </a:r>
            <a:r>
              <a:rPr lang="fr-FR" dirty="0"/>
              <a:t> able to </a:t>
            </a:r>
            <a:r>
              <a:rPr lang="fr-FR" dirty="0" err="1"/>
              <a:t>interrupt</a:t>
            </a:r>
            <a:r>
              <a:rPr lang="fr-FR" dirty="0"/>
              <a:t> the animation </a:t>
            </a:r>
            <a:r>
              <a:rPr lang="fr-FR" dirty="0" err="1"/>
              <a:t>sequence</a:t>
            </a:r>
            <a:r>
              <a:rPr lang="fr-FR" dirty="0"/>
              <a:t> </a:t>
            </a:r>
            <a:r>
              <a:rPr lang="fr-FR" dirty="0" err="1"/>
              <a:t>at</a:t>
            </a:r>
            <a:r>
              <a:rPr lang="fr-FR" dirty="0"/>
              <a:t> </a:t>
            </a:r>
            <a:r>
              <a:rPr lang="fr-FR" dirty="0" err="1"/>
              <a:t>any</a:t>
            </a:r>
            <a:r>
              <a:rPr lang="fr-FR" dirty="0"/>
              <a:t> </a:t>
            </a:r>
            <a:r>
              <a:rPr lang="fr-FR" dirty="0" smtClean="0"/>
              <a:t>time</a:t>
            </a:r>
            <a:endParaRPr lang="fr-BE" dirty="0"/>
          </a:p>
          <a:p>
            <a:pPr lvl="1" hangingPunct="0"/>
            <a:r>
              <a:rPr lang="fr-FR" dirty="0" smtClean="0"/>
              <a:t>The </a:t>
            </a:r>
            <a:r>
              <a:rPr lang="fr-FR" dirty="0"/>
              <a:t>user </a:t>
            </a:r>
            <a:r>
              <a:rPr lang="fr-FR" dirty="0" err="1"/>
              <a:t>should</a:t>
            </a:r>
            <a:r>
              <a:rPr lang="fr-FR" dirty="0"/>
              <a:t> </a:t>
            </a:r>
            <a:r>
              <a:rPr lang="fr-FR" dirty="0" err="1"/>
              <a:t>be</a:t>
            </a:r>
            <a:r>
              <a:rPr lang="fr-FR" dirty="0"/>
              <a:t> able to </a:t>
            </a:r>
            <a:r>
              <a:rPr lang="fr-FR" dirty="0" err="1"/>
              <a:t>repeat</a:t>
            </a:r>
            <a:r>
              <a:rPr lang="fr-FR" dirty="0"/>
              <a:t> parts of the </a:t>
            </a:r>
            <a:r>
              <a:rPr lang="fr-FR" dirty="0" smtClean="0"/>
              <a:t>animation</a:t>
            </a:r>
            <a:endParaRPr lang="fr-BE" dirty="0"/>
          </a:p>
          <a:p>
            <a:pPr lvl="1" hangingPunct="0"/>
            <a:r>
              <a:rPr lang="fr-FR" dirty="0" smtClean="0"/>
              <a:t>The </a:t>
            </a:r>
            <a:r>
              <a:rPr lang="fr-FR" dirty="0"/>
              <a:t>user </a:t>
            </a:r>
            <a:r>
              <a:rPr lang="fr-FR" dirty="0" err="1"/>
              <a:t>should</a:t>
            </a:r>
            <a:r>
              <a:rPr lang="fr-FR" dirty="0"/>
              <a:t> </a:t>
            </a:r>
            <a:r>
              <a:rPr lang="fr-FR" dirty="0" err="1"/>
              <a:t>be</a:t>
            </a:r>
            <a:r>
              <a:rPr lang="fr-FR" dirty="0"/>
              <a:t> able to control the animation </a:t>
            </a:r>
            <a:r>
              <a:rPr lang="fr-FR" dirty="0" err="1"/>
              <a:t>playing</a:t>
            </a:r>
            <a:r>
              <a:rPr lang="fr-FR" dirty="0"/>
              <a:t> speed (</a:t>
            </a:r>
            <a:r>
              <a:rPr lang="fr-FR" dirty="0" err="1"/>
              <a:t>e.g</a:t>
            </a:r>
            <a:r>
              <a:rPr lang="fr-FR" dirty="0"/>
              <a:t>. </a:t>
            </a:r>
            <a:r>
              <a:rPr lang="fr-FR" dirty="0" err="1"/>
              <a:t>fast</a:t>
            </a:r>
            <a:r>
              <a:rPr lang="fr-FR" dirty="0"/>
              <a:t> </a:t>
            </a:r>
            <a:r>
              <a:rPr lang="fr-FR" dirty="0" err="1" smtClean="0"/>
              <a:t>forward</a:t>
            </a:r>
            <a:r>
              <a:rPr lang="fr-FR" dirty="0" smtClean="0"/>
              <a:t>)</a:t>
            </a:r>
          </a:p>
          <a:p>
            <a:pPr lvl="1" hangingPunct="0"/>
            <a:r>
              <a:rPr lang="fr-FR" dirty="0" smtClean="0"/>
              <a:t>The </a:t>
            </a:r>
            <a:r>
              <a:rPr lang="fr-FR" dirty="0"/>
              <a:t>user </a:t>
            </a:r>
            <a:r>
              <a:rPr lang="fr-FR" dirty="0" err="1"/>
              <a:t>may</a:t>
            </a:r>
            <a:r>
              <a:rPr lang="fr-FR" dirty="0"/>
              <a:t> </a:t>
            </a:r>
            <a:r>
              <a:rPr lang="fr-FR" dirty="0" err="1"/>
              <a:t>manipulate</a:t>
            </a:r>
            <a:r>
              <a:rPr lang="fr-FR" dirty="0"/>
              <a:t> an </a:t>
            </a:r>
            <a:r>
              <a:rPr lang="fr-FR" dirty="0" err="1"/>
              <a:t>animated</a:t>
            </a:r>
            <a:r>
              <a:rPr lang="fr-FR" dirty="0"/>
              <a:t> </a:t>
            </a:r>
            <a:r>
              <a:rPr lang="fr-FR" dirty="0" err="1" smtClean="0"/>
              <a:t>object</a:t>
            </a:r>
            <a:endParaRPr lang="fr-BE" dirty="0"/>
          </a:p>
          <a:p>
            <a:endParaRPr lang="fr-BE" dirty="0"/>
          </a:p>
        </p:txBody>
      </p:sp>
    </p:spTree>
    <p:extLst>
      <p:ext uri="{BB962C8B-B14F-4D97-AF65-F5344CB8AC3E}">
        <p14:creationId xmlns:p14="http://schemas.microsoft.com/office/powerpoint/2010/main" val="8643800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Related</a:t>
            </a:r>
            <a:r>
              <a:rPr lang="fr-BE" dirty="0" smtClean="0"/>
              <a:t> </a:t>
            </a:r>
            <a:r>
              <a:rPr lang="fr-BE" dirty="0" err="1" smtClean="0"/>
              <a:t>work</a:t>
            </a:r>
            <a:endParaRPr lang="fr-BE" dirty="0"/>
          </a:p>
        </p:txBody>
      </p:sp>
      <p:sp>
        <p:nvSpPr>
          <p:cNvPr id="3" name="Content Placeholder 2"/>
          <p:cNvSpPr>
            <a:spLocks noGrp="1"/>
          </p:cNvSpPr>
          <p:nvPr>
            <p:ph idx="1"/>
          </p:nvPr>
        </p:nvSpPr>
        <p:spPr/>
        <p:txBody>
          <a:bodyPr/>
          <a:lstStyle/>
          <a:p>
            <a:r>
              <a:rPr lang="fr-BE" dirty="0" err="1" smtClean="0"/>
              <a:t>DiffIE</a:t>
            </a:r>
            <a:endParaRPr lang="fr-BE" dirty="0"/>
          </a:p>
        </p:txBody>
      </p:sp>
      <p:grpSp>
        <p:nvGrpSpPr>
          <p:cNvPr id="4" name="Group 3"/>
          <p:cNvGrpSpPr/>
          <p:nvPr/>
        </p:nvGrpSpPr>
        <p:grpSpPr>
          <a:xfrm>
            <a:off x="2146518" y="1755831"/>
            <a:ext cx="6255544" cy="4316407"/>
            <a:chOff x="1444228" y="1523999"/>
            <a:chExt cx="6255544" cy="4316407"/>
          </a:xfrm>
        </p:grpSpPr>
        <p:pic>
          <p:nvPicPr>
            <p:cNvPr id="5" name="Picture 2"/>
            <p:cNvPicPr>
              <a:picLocks noChangeAspect="1" noChangeArrowheads="1"/>
            </p:cNvPicPr>
            <p:nvPr/>
          </p:nvPicPr>
          <p:blipFill>
            <a:blip r:embed="rId2" cstate="print"/>
            <a:srcRect/>
            <a:stretch>
              <a:fillRect/>
            </a:stretch>
          </p:blipFill>
          <p:spPr bwMode="auto">
            <a:xfrm>
              <a:off x="1444228" y="1523999"/>
              <a:ext cx="6255544" cy="4316407"/>
            </a:xfrm>
            <a:prstGeom prst="rect">
              <a:avLst/>
            </a:prstGeom>
            <a:noFill/>
            <a:ln w="9525">
              <a:noFill/>
              <a:miter lim="800000"/>
              <a:headEnd/>
              <a:tailEnd/>
            </a:ln>
          </p:spPr>
        </p:pic>
        <p:sp>
          <p:nvSpPr>
            <p:cNvPr id="6" name="TextBox 5"/>
            <p:cNvSpPr txBox="1"/>
            <p:nvPr/>
          </p:nvSpPr>
          <p:spPr>
            <a:xfrm>
              <a:off x="1524000" y="2052935"/>
              <a:ext cx="1828800" cy="461665"/>
            </a:xfrm>
            <a:prstGeom prst="rect">
              <a:avLst/>
            </a:prstGeom>
            <a:solidFill>
              <a:schemeClr val="accent1">
                <a:lumMod val="20000"/>
                <a:lumOff val="80000"/>
                <a:alpha val="67000"/>
              </a:schemeClr>
            </a:solidFill>
          </p:spPr>
          <p:txBody>
            <a:bodyPr wrap="square" rtlCol="0">
              <a:spAutoFit/>
            </a:bodyPr>
            <a:lstStyle/>
            <a:p>
              <a:pPr algn="ctr"/>
              <a:r>
                <a:rPr lang="en-US" sz="2400" b="1" dirty="0" smtClean="0">
                  <a:solidFill>
                    <a:srgbClr val="FF0000"/>
                  </a:solidFill>
                  <a:effectLst>
                    <a:outerShdw blurRad="50800" dist="38100" dir="2700000" algn="tl" rotWithShape="0">
                      <a:prstClr val="black">
                        <a:alpha val="40000"/>
                      </a:prstClr>
                    </a:outerShdw>
                  </a:effectLst>
                </a:rPr>
                <a:t>Always on</a:t>
              </a:r>
              <a:endParaRPr lang="en-US" sz="2400" b="1" dirty="0">
                <a:solidFill>
                  <a:srgbClr val="FF0000"/>
                </a:solidFill>
                <a:effectLst>
                  <a:outerShdw blurRad="50800" dist="38100" dir="2700000" algn="tl" rotWithShape="0">
                    <a:prstClr val="black">
                      <a:alpha val="40000"/>
                    </a:prstClr>
                  </a:outerShdw>
                </a:effectLst>
              </a:endParaRPr>
            </a:p>
          </p:txBody>
        </p:sp>
        <p:sp>
          <p:nvSpPr>
            <p:cNvPr id="7" name="TextBox 6"/>
            <p:cNvSpPr txBox="1"/>
            <p:nvPr/>
          </p:nvSpPr>
          <p:spPr>
            <a:xfrm>
              <a:off x="5562600" y="4114800"/>
              <a:ext cx="1066800" cy="461665"/>
            </a:xfrm>
            <a:prstGeom prst="rect">
              <a:avLst/>
            </a:prstGeom>
            <a:noFill/>
          </p:spPr>
          <p:txBody>
            <a:bodyPr wrap="square" rtlCol="0">
              <a:spAutoFit/>
            </a:bodyPr>
            <a:lstStyle/>
            <a:p>
              <a:r>
                <a:rPr lang="en-US" sz="2400" b="1" dirty="0" smtClean="0">
                  <a:solidFill>
                    <a:schemeClr val="bg1"/>
                  </a:solidFill>
                  <a:effectLst>
                    <a:outerShdw blurRad="50800" dist="38100" dir="2700000" algn="tl" rotWithShape="0">
                      <a:prstClr val="black">
                        <a:alpha val="40000"/>
                      </a:prstClr>
                    </a:outerShdw>
                  </a:effectLst>
                </a:rPr>
                <a:t>In-situ</a:t>
              </a:r>
              <a:endParaRPr lang="en-US" sz="2400" b="1" dirty="0">
                <a:solidFill>
                  <a:schemeClr val="bg1"/>
                </a:solidFill>
                <a:effectLst>
                  <a:outerShdw blurRad="50800" dist="38100" dir="2700000" algn="tl" rotWithShape="0">
                    <a:prstClr val="black">
                      <a:alpha val="40000"/>
                    </a:prstClr>
                  </a:outerShdw>
                </a:effectLst>
              </a:endParaRPr>
            </a:p>
          </p:txBody>
        </p:sp>
        <p:sp>
          <p:nvSpPr>
            <p:cNvPr id="8" name="TextBox 7"/>
            <p:cNvSpPr txBox="1"/>
            <p:nvPr/>
          </p:nvSpPr>
          <p:spPr>
            <a:xfrm>
              <a:off x="4572000" y="1524000"/>
              <a:ext cx="1752600" cy="461665"/>
            </a:xfrm>
            <a:prstGeom prst="rect">
              <a:avLst/>
            </a:prstGeom>
            <a:solidFill>
              <a:srgbClr val="376092">
                <a:alpha val="60000"/>
              </a:srgbClr>
            </a:solidFill>
          </p:spPr>
          <p:txBody>
            <a:bodyPr wrap="square" rtlCol="0">
              <a:spAutoFit/>
            </a:bodyPr>
            <a:lstStyle/>
            <a:p>
              <a:pPr algn="ctr"/>
              <a:r>
                <a:rPr lang="en-US" sz="2400" b="1" dirty="0" smtClean="0">
                  <a:solidFill>
                    <a:srgbClr val="FFFF00"/>
                  </a:solidFill>
                  <a:effectLst>
                    <a:outerShdw blurRad="50800" dist="38100" dir="2700000" algn="tl" rotWithShape="0">
                      <a:prstClr val="black">
                        <a:alpha val="40000"/>
                      </a:prstClr>
                    </a:outerShdw>
                  </a:effectLst>
                </a:rPr>
                <a:t>New to </a:t>
              </a:r>
              <a:r>
                <a:rPr lang="en-US" sz="2400" b="1" i="1" u="sng" dirty="0" smtClean="0">
                  <a:solidFill>
                    <a:srgbClr val="FFFF00"/>
                  </a:solidFill>
                  <a:effectLst>
                    <a:outerShdw blurRad="50800" dist="38100" dir="2700000" algn="tl" rotWithShape="0">
                      <a:prstClr val="black">
                        <a:alpha val="40000"/>
                      </a:prstClr>
                    </a:outerShdw>
                  </a:effectLst>
                </a:rPr>
                <a:t>you</a:t>
              </a:r>
              <a:endParaRPr lang="en-US" sz="2400" b="1" i="1" u="sng" dirty="0">
                <a:solidFill>
                  <a:srgbClr val="FFFF00"/>
                </a:solidFill>
                <a:effectLst>
                  <a:outerShdw blurRad="50800" dist="38100" dir="2700000" algn="tl" rotWithShape="0">
                    <a:prstClr val="black">
                      <a:alpha val="40000"/>
                    </a:prstClr>
                  </a:outerShdw>
                </a:effectLst>
              </a:endParaRPr>
            </a:p>
          </p:txBody>
        </p:sp>
        <p:sp>
          <p:nvSpPr>
            <p:cNvPr id="9" name="TextBox 8"/>
            <p:cNvSpPr txBox="1"/>
            <p:nvPr/>
          </p:nvSpPr>
          <p:spPr>
            <a:xfrm>
              <a:off x="2895600" y="2907792"/>
              <a:ext cx="2423160" cy="461665"/>
            </a:xfrm>
            <a:prstGeom prst="rect">
              <a:avLst/>
            </a:prstGeom>
            <a:solidFill>
              <a:srgbClr val="FFFF66"/>
            </a:solidFill>
          </p:spPr>
          <p:txBody>
            <a:bodyPr wrap="square" rtlCol="0">
              <a:spAutoFit/>
            </a:bodyPr>
            <a:lstStyle/>
            <a:p>
              <a:pPr algn="ctr"/>
              <a:r>
                <a:rPr lang="en-US" sz="2400" b="1" dirty="0" smtClean="0">
                  <a:solidFill>
                    <a:srgbClr val="0070C0"/>
                  </a:solidFill>
                  <a:effectLst>
                    <a:outerShdw blurRad="50800" dist="38100" dir="2700000" algn="tl" rotWithShape="0">
                      <a:prstClr val="black">
                        <a:alpha val="40000"/>
                      </a:prstClr>
                    </a:outerShdw>
                  </a:effectLst>
                </a:rPr>
                <a:t>Non-intrusive</a:t>
              </a:r>
              <a:endParaRPr lang="en-US" sz="2400" b="1" dirty="0">
                <a:solidFill>
                  <a:srgbClr val="0070C0"/>
                </a:solidFill>
                <a:effectLst>
                  <a:outerShdw blurRad="50800" dist="38100" dir="2700000" algn="tl" rotWithShape="0">
                    <a:prstClr val="black">
                      <a:alpha val="40000"/>
                    </a:prstClr>
                  </a:outerShdw>
                </a:effectLst>
              </a:endParaRPr>
            </a:p>
          </p:txBody>
        </p:sp>
        <p:sp>
          <p:nvSpPr>
            <p:cNvPr id="10" name="Rectangle 9"/>
            <p:cNvSpPr/>
            <p:nvPr/>
          </p:nvSpPr>
          <p:spPr>
            <a:xfrm>
              <a:off x="2133600" y="1752600"/>
              <a:ext cx="2057400" cy="304800"/>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67200" y="2057400"/>
              <a:ext cx="1066800" cy="228600"/>
            </a:xfrm>
            <a:prstGeom prst="rect">
              <a:avLst/>
            </a:prstGeom>
            <a:noFill/>
            <a:ln w="28575">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486400" y="4572000"/>
              <a:ext cx="1752600" cy="609600"/>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162300" y="3930134"/>
              <a:ext cx="2016224" cy="646331"/>
            </a:xfrm>
            <a:prstGeom prst="rect">
              <a:avLst/>
            </a:prstGeom>
            <a:solidFill>
              <a:schemeClr val="bg1"/>
            </a:solidFill>
            <a:ln>
              <a:solidFill>
                <a:schemeClr val="accent1"/>
              </a:solidFill>
            </a:ln>
          </p:spPr>
          <p:txBody>
            <a:bodyPr wrap="square" rtlCol="0">
              <a:spAutoFit/>
            </a:bodyPr>
            <a:lstStyle/>
            <a:p>
              <a:pPr algn="ctr"/>
              <a:r>
                <a:rPr lang="en-US" b="1" dirty="0" smtClean="0">
                  <a:solidFill>
                    <a:srgbClr val="0070C0"/>
                  </a:solidFill>
                  <a:effectLst>
                    <a:outerShdw blurRad="50800" dist="38100" dir="2700000" algn="tl" rotWithShape="0">
                      <a:prstClr val="black">
                        <a:alpha val="40000"/>
                      </a:prstClr>
                    </a:outerShdw>
                  </a:effectLst>
                </a:rPr>
                <a:t>Changes to page since your last visit</a:t>
              </a:r>
              <a:endParaRPr lang="en-US" b="1" dirty="0">
                <a:solidFill>
                  <a:srgbClr val="0070C0"/>
                </a:solidFill>
                <a:effectLst>
                  <a:outerShdw blurRad="50800" dist="38100" dir="2700000" algn="tl" rotWithShape="0">
                    <a:prstClr val="black">
                      <a:alpha val="40000"/>
                    </a:prstClr>
                  </a:outerShdw>
                </a:effectLst>
              </a:endParaRPr>
            </a:p>
          </p:txBody>
        </p:sp>
        <p:cxnSp>
          <p:nvCxnSpPr>
            <p:cNvPr id="14" name="Straight Arrow Connector 13"/>
            <p:cNvCxnSpPr>
              <a:stCxn id="13" idx="2"/>
              <a:endCxn id="12" idx="1"/>
            </p:cNvCxnSpPr>
            <p:nvPr/>
          </p:nvCxnSpPr>
          <p:spPr>
            <a:xfrm>
              <a:off x="4170412" y="4576465"/>
              <a:ext cx="1315988" cy="300335"/>
            </a:xfrm>
            <a:prstGeom prst="straightConnector1">
              <a:avLst/>
            </a:prstGeom>
            <a:ln w="28575">
              <a:solidFill>
                <a:srgbClr val="0070C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895600" y="2590800"/>
              <a:ext cx="2438400" cy="838200"/>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13" idx="0"/>
              <a:endCxn id="15" idx="2"/>
            </p:cNvCxnSpPr>
            <p:nvPr/>
          </p:nvCxnSpPr>
          <p:spPr>
            <a:xfrm flipH="1" flipV="1">
              <a:off x="4114800" y="3429000"/>
              <a:ext cx="55612" cy="501134"/>
            </a:xfrm>
            <a:prstGeom prst="straightConnector1">
              <a:avLst/>
            </a:prstGeom>
            <a:ln w="28575">
              <a:solidFill>
                <a:srgbClr val="0070C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7" name="Rectangle 309"/>
          <p:cNvSpPr>
            <a:spLocks noChangeArrowheads="1"/>
          </p:cNvSpPr>
          <p:nvPr/>
        </p:nvSpPr>
        <p:spPr bwMode="auto">
          <a:xfrm>
            <a:off x="6067173" y="6323013"/>
            <a:ext cx="30241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smtClean="0"/>
              <a:t>[</a:t>
            </a:r>
            <a:r>
              <a:rPr lang="en-US" sz="1200" dirty="0" err="1"/>
              <a:t>Teevan</a:t>
            </a:r>
            <a:r>
              <a:rPr lang="en-US" sz="1200" dirty="0"/>
              <a:t>, </a:t>
            </a:r>
            <a:r>
              <a:rPr lang="en-US" sz="1200" dirty="0" err="1" smtClean="0"/>
              <a:t>Dumais</a:t>
            </a:r>
            <a:r>
              <a:rPr lang="en-US" sz="1200" dirty="0"/>
              <a:t>, </a:t>
            </a:r>
            <a:r>
              <a:rPr lang="en-US" sz="1200" dirty="0" err="1" smtClean="0"/>
              <a:t>Liebling</a:t>
            </a:r>
            <a:r>
              <a:rPr lang="en-US" sz="1200" dirty="0"/>
              <a:t>, </a:t>
            </a:r>
            <a:r>
              <a:rPr lang="en-US" sz="1200" dirty="0" smtClean="0"/>
              <a:t>Hughes</a:t>
            </a:r>
            <a:r>
              <a:rPr lang="fr-FR" sz="1200" dirty="0" smtClean="0"/>
              <a:t>,2010]</a:t>
            </a:r>
            <a:endParaRPr lang="fr-FR" sz="1200" dirty="0"/>
          </a:p>
        </p:txBody>
      </p:sp>
    </p:spTree>
    <p:extLst>
      <p:ext uri="{BB962C8B-B14F-4D97-AF65-F5344CB8AC3E}">
        <p14:creationId xmlns:p14="http://schemas.microsoft.com/office/powerpoint/2010/main" val="253328124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999</TotalTime>
  <Words>2106</Words>
  <Application>Microsoft Office PowerPoint</Application>
  <PresentationFormat>On-screen Show (4:3)</PresentationFormat>
  <Paragraphs>203</Paragraphs>
  <Slides>23</Slides>
  <Notes>1</Notes>
  <HiddenSlides>0</HiddenSlides>
  <MMClips>6</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2_Diseño personalizado</vt:lpstr>
      <vt:lpstr>Showing User Interface Adaptivity by Animated Transitions</vt:lpstr>
      <vt:lpstr>The problem</vt:lpstr>
      <vt:lpstr>Potential solution</vt:lpstr>
      <vt:lpstr>Potential solution</vt:lpstr>
      <vt:lpstr>Related work on Animated Transitions</vt:lpstr>
      <vt:lpstr>Related work on Animated Transitions</vt:lpstr>
      <vt:lpstr>How to do an animated transition?</vt:lpstr>
      <vt:lpstr>How to do an animated transition?</vt:lpstr>
      <vt:lpstr>Related work</vt:lpstr>
      <vt:lpstr>Related Work</vt:lpstr>
      <vt:lpstr>Related Work</vt:lpstr>
      <vt:lpstr>Related Work</vt:lpstr>
      <vt:lpstr>Related Work</vt:lpstr>
      <vt:lpstr>Related Work</vt:lpstr>
      <vt:lpstr>Architecture of the system</vt:lpstr>
      <vt:lpstr>Adaptation operatons</vt:lpstr>
      <vt:lpstr>How to associate an animated transition to an adaptation operation</vt:lpstr>
      <vt:lpstr>Example #1</vt:lpstr>
      <vt:lpstr>Example #2</vt:lpstr>
      <vt:lpstr>User study</vt:lpstr>
      <vt:lpstr>User study</vt:lpstr>
      <vt:lpstr>Conclusion</vt:lpstr>
      <vt:lpstr>Thank you very much!</vt:lpstr>
    </vt:vector>
  </TitlesOfParts>
  <Manager>Jean Vanderdonckt</Manager>
  <Company>Université catholique de Louvain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Showing User Interface Adaptivity by Animated Transitions</dc:title>
  <dc:subject>Animated Transitions</dc:subject>
  <dc:creator>Jean Vanderdonckt</dc:creator>
  <cp:keywords>Adaptation, adaptivity, animation, transition operation, selection</cp:keywords>
  <dc:description>In order to reduce the inevitable end user disruption and cognitive
perturbation induced by adapting a graphical user interface,
the results of the adaptation could be conveyed to the
end user by animating a transition scenario showing the evolution
from the user interface before adaptation to the user interface
after adaptation. A transition scenario consists of a
sequence of adaptation operations (e.g., set/change a property
of a widget, replace a widget by another, resize a widget) belonging
to a catalogue of operations defined as an Extended
Backus-Naur Form grammar. Each transition operation has a
range from a single widget (e.g., this “Ok” button) to a selection
of widgets based on a selector mechanism (e.g., all validation
widgets of this family of interfaces). A transition scenario
is built either automatically by any adaptation algorithm
or interactively by a specific editor for designers. An
animator then executes the animation scenario by parsing
each adaptation operation one by one or in a grouped mode
and by rendering them by an animated transition on a user interface
model. The type (e.g., wipe, box in, box out) and parameters
(e.g., animation speed, pace, direction) of each animated
transition have been selected based on usability guidelines
for animation. A user study suggests that a transition
scenario reinforces understandability and trust, while still suffering from lag.</dc:description>
  <cp:lastModifiedBy>Jean Vanderdonckt</cp:lastModifiedBy>
  <cp:revision>116</cp:revision>
  <cp:lastPrinted>2010-06-08T10:05:57Z</cp:lastPrinted>
  <dcterms:created xsi:type="dcterms:W3CDTF">2010-06-08T08:37:37Z</dcterms:created>
  <dcterms:modified xsi:type="dcterms:W3CDTF">2011-07-31T05:43:04Z</dcterms:modified>
  <cp:category>Human-Computer Interaction</cp:category>
</cp:coreProperties>
</file>