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9" r:id="rId3"/>
    <p:sldId id="260" r:id="rId4"/>
    <p:sldId id="288" r:id="rId5"/>
    <p:sldId id="295" r:id="rId6"/>
    <p:sldId id="296" r:id="rId7"/>
    <p:sldId id="297" r:id="rId8"/>
    <p:sldId id="293" r:id="rId9"/>
    <p:sldId id="262" r:id="rId10"/>
    <p:sldId id="298" r:id="rId11"/>
    <p:sldId id="301" r:id="rId12"/>
    <p:sldId id="302" r:id="rId13"/>
    <p:sldId id="263" r:id="rId14"/>
    <p:sldId id="283" r:id="rId15"/>
    <p:sldId id="267" r:id="rId16"/>
    <p:sldId id="273" r:id="rId17"/>
    <p:sldId id="269" r:id="rId18"/>
    <p:sldId id="270" r:id="rId19"/>
    <p:sldId id="276" r:id="rId20"/>
    <p:sldId id="275" r:id="rId21"/>
    <p:sldId id="282" r:id="rId22"/>
    <p:sldId id="285" r:id="rId23"/>
    <p:sldId id="271" r:id="rId24"/>
    <p:sldId id="266" r:id="rId25"/>
    <p:sldId id="294" r:id="rId26"/>
    <p:sldId id="305" r:id="rId27"/>
    <p:sldId id="286" r:id="rId28"/>
    <p:sldId id="303" r:id="rId29"/>
    <p:sldId id="287" r:id="rId30"/>
    <p:sldId id="304" r:id="rId31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4F4F4"/>
    <a:srgbClr val="EAEAEA"/>
    <a:srgbClr val="FAFAFA"/>
    <a:srgbClr val="333333"/>
    <a:srgbClr val="000000"/>
    <a:srgbClr val="22518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2" autoAdjust="0"/>
    <p:restoredTop sz="93429" autoAdjust="0"/>
  </p:normalViewPr>
  <p:slideViewPr>
    <p:cSldViewPr>
      <p:cViewPr>
        <p:scale>
          <a:sx n="75" d="100"/>
          <a:sy n="75" d="100"/>
        </p:scale>
        <p:origin x="-1416" y="-61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0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C4F7B-2A4D-42AC-B553-5C1CE5523301}" type="datetimeFigureOut">
              <a:rPr lang="fr-BE" smtClean="0"/>
              <a:pPr/>
              <a:t>26/06/2011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DF66B-BD57-438B-9746-B08BD06DAF3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4AFA-498B-4970-803A-B323708C1F03}" type="datetimeFigureOut">
              <a:rPr lang="fr-BE" smtClean="0"/>
              <a:pPr/>
              <a:t>26/06/2011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D65AA-A4A2-4335-8880-5DC68C3068A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D65AA-A4A2-4335-8880-5DC68C3068A3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8C8F-9783-442B-8C2E-98D1BFDF1A85}" type="datetime1">
              <a:rPr lang="fr-FR" smtClean="0"/>
              <a:pPr/>
              <a:t>26/06/2011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9188"/>
            <a:ext cx="8496944" cy="79208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33501"/>
            <a:ext cx="8712968" cy="3771636"/>
          </a:xfrm>
        </p:spPr>
        <p:txBody>
          <a:bodyPr lIns="90000" rIns="90000"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Tx/>
              <a:buNone/>
              <a:defRPr>
                <a:latin typeface="+mj-lt"/>
              </a:defRPr>
            </a:lvl1pPr>
            <a:lvl2pPr>
              <a:buFontTx/>
              <a:buNone/>
              <a:defRPr>
                <a:latin typeface="+mj-lt"/>
              </a:defRPr>
            </a:lvl2pPr>
            <a:lvl3pPr>
              <a:buFontTx/>
              <a:buNone/>
              <a:defRPr>
                <a:latin typeface="+mj-lt"/>
              </a:defRPr>
            </a:lvl3pPr>
            <a:lvl4pPr>
              <a:buFontTx/>
              <a:buNone/>
              <a:defRPr>
                <a:latin typeface="+mj-lt"/>
              </a:defRPr>
            </a:lvl4pPr>
            <a:lvl5pPr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EE6A-45A2-4926-82FF-4B73F3E9B02F}" type="datetime1">
              <a:rPr lang="fr-FR" smtClean="0"/>
              <a:pPr/>
              <a:t>26/06/2011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76256" y="1572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5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41276"/>
            <a:ext cx="9324528" cy="36000"/>
          </a:xfrm>
          <a:prstGeom prst="rect">
            <a:avLst/>
          </a:prstGeom>
          <a:gradFill flip="none" rotWithShape="1">
            <a:gsLst>
              <a:gs pos="0">
                <a:srgbClr val="FAFAFA">
                  <a:shade val="30000"/>
                  <a:satMod val="115000"/>
                </a:srgbClr>
              </a:gs>
              <a:gs pos="50000">
                <a:srgbClr val="FAFAFA">
                  <a:shade val="67500"/>
                  <a:satMod val="115000"/>
                </a:srgbClr>
              </a:gs>
              <a:gs pos="100000">
                <a:srgbClr val="FAFAF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31CA-5478-4C78-B7A6-D564CC9F7495}" type="datetime1">
              <a:rPr lang="fr-FR" smtClean="0"/>
              <a:pPr/>
              <a:t>26/06/2011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76256" y="1572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5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61772-D50B-4D2E-9F1B-0A2F6B82ECEC}" type="datetime1">
              <a:rPr lang="fr-FR" smtClean="0"/>
              <a:pPr/>
              <a:t>26/06/2011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1572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5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433231"/>
            <a:ext cx="5904656" cy="228025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fr-BE" sz="3800" dirty="0" smtClean="0"/>
              <a:t>Adaptation du « front-end »</a:t>
            </a:r>
            <a:br>
              <a:rPr lang="fr-BE" sz="3800" dirty="0" smtClean="0"/>
            </a:br>
            <a:r>
              <a:rPr lang="fr-BE" sz="3800" dirty="0" smtClean="0"/>
              <a:t>d’un web service en fonction </a:t>
            </a:r>
            <a:br>
              <a:rPr lang="fr-BE" sz="3800" dirty="0" smtClean="0"/>
            </a:br>
            <a:r>
              <a:rPr lang="fr-BE" sz="3800" dirty="0" smtClean="0"/>
              <a:t>du contexte d’utilisation.</a:t>
            </a:r>
            <a:br>
              <a:rPr lang="fr-BE" sz="3800" dirty="0" smtClean="0"/>
            </a:br>
            <a:r>
              <a:rPr lang="fr-BE" sz="3800" i="1" dirty="0" smtClean="0"/>
              <a:t>Concept et prototype</a:t>
            </a:r>
            <a:endParaRPr lang="fr-BE" sz="38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5364088" y="4225652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3200" dirty="0" smtClean="0"/>
              <a:t>François </a:t>
            </a:r>
            <a:r>
              <a:rPr lang="fr-BE" sz="3200" dirty="0" err="1" smtClean="0"/>
              <a:t>Debande</a:t>
            </a:r>
            <a:endParaRPr lang="fr-BE" sz="3200" dirty="0" smtClean="0"/>
          </a:p>
          <a:p>
            <a:pPr algn="r"/>
            <a:r>
              <a:rPr lang="fr-BE" sz="3200" dirty="0" smtClean="0"/>
              <a:t>Quentin Poncelet</a:t>
            </a:r>
            <a:endParaRPr lang="fr-B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 d’utilisation</a:t>
            </a:r>
            <a:endParaRPr lang="fr-BE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25" name="ZoneTexte 24"/>
          <p:cNvSpPr txBox="1"/>
          <p:nvPr/>
        </p:nvSpPr>
        <p:spPr>
          <a:xfrm>
            <a:off x="26641" y="5480892"/>
            <a:ext cx="2319338" cy="383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b="1" dirty="0" smtClean="0"/>
              <a:t>Contexte</a:t>
            </a:r>
          </a:p>
          <a:p>
            <a:pPr algn="ctr"/>
            <a:endParaRPr lang="fr-BE" sz="10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2350741" y="5537539"/>
            <a:ext cx="227387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Web service</a:t>
            </a:r>
            <a:endParaRPr lang="fr-BE" sz="1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623025" y="5537539"/>
            <a:ext cx="231378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Front-end</a:t>
            </a:r>
            <a:endParaRPr lang="fr-BE" sz="1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6932615" y="5537539"/>
            <a:ext cx="2190749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Prototype</a:t>
            </a:r>
            <a:endParaRPr lang="fr-BE" sz="1000" dirty="0"/>
          </a:p>
        </p:txBody>
      </p:sp>
      <p:grpSp>
        <p:nvGrpSpPr>
          <p:cNvPr id="4" name="Groupe 23"/>
          <p:cNvGrpSpPr/>
          <p:nvPr/>
        </p:nvGrpSpPr>
        <p:grpSpPr>
          <a:xfrm>
            <a:off x="1061653" y="2353444"/>
            <a:ext cx="2646251" cy="809173"/>
            <a:chOff x="254" y="2112418"/>
            <a:chExt cx="1806323" cy="852912"/>
          </a:xfrm>
          <a:solidFill>
            <a:schemeClr val="bg1">
              <a:lumMod val="85000"/>
            </a:schemeClr>
          </a:solidFill>
        </p:grpSpPr>
        <p:sp>
          <p:nvSpPr>
            <p:cNvPr id="30" name="Ellipse 46"/>
            <p:cNvSpPr/>
            <p:nvPr/>
          </p:nvSpPr>
          <p:spPr>
            <a:xfrm>
              <a:off x="254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Software</a:t>
              </a:r>
              <a:endParaRPr lang="fr-BE" sz="28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" name="Groupe 23"/>
          <p:cNvGrpSpPr/>
          <p:nvPr/>
        </p:nvGrpSpPr>
        <p:grpSpPr>
          <a:xfrm>
            <a:off x="5364088" y="2353444"/>
            <a:ext cx="2646251" cy="809173"/>
            <a:chOff x="254" y="2112418"/>
            <a:chExt cx="1806323" cy="852912"/>
          </a:xfrm>
          <a:solidFill>
            <a:schemeClr val="bg1">
              <a:lumMod val="85000"/>
            </a:schemeClr>
          </a:solidFill>
        </p:grpSpPr>
        <p:sp>
          <p:nvSpPr>
            <p:cNvPr id="33" name="Ellipse 46"/>
            <p:cNvSpPr/>
            <p:nvPr/>
          </p:nvSpPr>
          <p:spPr>
            <a:xfrm>
              <a:off x="254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Hardware</a:t>
              </a:r>
              <a:endParaRPr lang="fr-BE" sz="28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e 23"/>
          <p:cNvGrpSpPr/>
          <p:nvPr/>
        </p:nvGrpSpPr>
        <p:grpSpPr>
          <a:xfrm>
            <a:off x="755576" y="3416479"/>
            <a:ext cx="1296144" cy="809173"/>
            <a:chOff x="254" y="2112418"/>
            <a:chExt cx="1806323" cy="852912"/>
          </a:xfrm>
          <a:solidFill>
            <a:srgbClr val="F4F4F4"/>
          </a:solidFill>
        </p:grpSpPr>
        <p:sp>
          <p:nvSpPr>
            <p:cNvPr id="38" name="Ellipse 46"/>
            <p:cNvSpPr/>
            <p:nvPr/>
          </p:nvSpPr>
          <p:spPr>
            <a:xfrm>
              <a:off x="254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OS</a:t>
              </a:r>
              <a:endParaRPr lang="fr-BE" sz="24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Groupe 23"/>
          <p:cNvGrpSpPr/>
          <p:nvPr/>
        </p:nvGrpSpPr>
        <p:grpSpPr>
          <a:xfrm>
            <a:off x="2699792" y="3416479"/>
            <a:ext cx="1296144" cy="809173"/>
            <a:chOff x="254" y="2112418"/>
            <a:chExt cx="1806323" cy="852912"/>
          </a:xfrm>
          <a:solidFill>
            <a:srgbClr val="F4F4F4"/>
          </a:solidFill>
        </p:grpSpPr>
        <p:sp>
          <p:nvSpPr>
            <p:cNvPr id="51" name="Ellipse 46"/>
            <p:cNvSpPr/>
            <p:nvPr/>
          </p:nvSpPr>
          <p:spPr>
            <a:xfrm>
              <a:off x="254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Browser</a:t>
              </a:r>
              <a:endParaRPr lang="fr-BE" sz="24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Groupe 23"/>
          <p:cNvGrpSpPr/>
          <p:nvPr/>
        </p:nvGrpSpPr>
        <p:grpSpPr>
          <a:xfrm>
            <a:off x="4644008" y="3425022"/>
            <a:ext cx="1296144" cy="809173"/>
            <a:chOff x="-100097" y="2112418"/>
            <a:chExt cx="1806323" cy="852912"/>
          </a:xfrm>
          <a:solidFill>
            <a:srgbClr val="F4F4F4"/>
          </a:solidFill>
        </p:grpSpPr>
        <p:sp>
          <p:nvSpPr>
            <p:cNvPr id="54" name="Ellipse 46"/>
            <p:cNvSpPr/>
            <p:nvPr/>
          </p:nvSpPr>
          <p:spPr>
            <a:xfrm>
              <a:off x="-100097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CPU</a:t>
              </a:r>
              <a:endParaRPr lang="fr-BE" sz="24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e 23"/>
          <p:cNvGrpSpPr/>
          <p:nvPr/>
        </p:nvGrpSpPr>
        <p:grpSpPr>
          <a:xfrm>
            <a:off x="7524328" y="3425022"/>
            <a:ext cx="1296144" cy="809173"/>
            <a:chOff x="254" y="2112418"/>
            <a:chExt cx="1806323" cy="852912"/>
          </a:xfrm>
          <a:solidFill>
            <a:srgbClr val="F4F4F4"/>
          </a:solidFill>
        </p:grpSpPr>
        <p:sp>
          <p:nvSpPr>
            <p:cNvPr id="57" name="Ellipse 46"/>
            <p:cNvSpPr/>
            <p:nvPr/>
          </p:nvSpPr>
          <p:spPr>
            <a:xfrm>
              <a:off x="254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Écran</a:t>
              </a:r>
              <a:endParaRPr lang="fr-BE" sz="24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e 23"/>
          <p:cNvGrpSpPr/>
          <p:nvPr/>
        </p:nvGrpSpPr>
        <p:grpSpPr>
          <a:xfrm>
            <a:off x="5292080" y="4424591"/>
            <a:ext cx="1296144" cy="809173"/>
            <a:chOff x="254" y="2112418"/>
            <a:chExt cx="1806323" cy="852912"/>
          </a:xfrm>
          <a:solidFill>
            <a:srgbClr val="F4F4F4"/>
          </a:solidFill>
        </p:grpSpPr>
        <p:sp>
          <p:nvSpPr>
            <p:cNvPr id="60" name="Ellipse 46"/>
            <p:cNvSpPr/>
            <p:nvPr/>
          </p:nvSpPr>
          <p:spPr>
            <a:xfrm>
              <a:off x="254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RAM</a:t>
              </a:r>
              <a:endParaRPr lang="fr-BE" sz="24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e 23"/>
          <p:cNvGrpSpPr/>
          <p:nvPr/>
        </p:nvGrpSpPr>
        <p:grpSpPr>
          <a:xfrm>
            <a:off x="6804248" y="4424591"/>
            <a:ext cx="1296144" cy="809173"/>
            <a:chOff x="254" y="2112418"/>
            <a:chExt cx="1806323" cy="852912"/>
          </a:xfrm>
          <a:solidFill>
            <a:srgbClr val="F4F4F4"/>
          </a:solidFill>
        </p:grpSpPr>
        <p:sp>
          <p:nvSpPr>
            <p:cNvPr id="65" name="Ellipse 46"/>
            <p:cNvSpPr/>
            <p:nvPr/>
          </p:nvSpPr>
          <p:spPr>
            <a:xfrm>
              <a:off x="254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Batterie</a:t>
              </a:r>
              <a:endParaRPr lang="fr-BE" sz="24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68" name="Connecteur droit avec flèche 67"/>
          <p:cNvCxnSpPr>
            <a:endCxn id="30" idx="2"/>
          </p:cNvCxnSpPr>
          <p:nvPr/>
        </p:nvCxnSpPr>
        <p:spPr>
          <a:xfrm flipV="1">
            <a:off x="1403647" y="3162617"/>
            <a:ext cx="981132" cy="25386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endCxn id="30" idx="2"/>
          </p:cNvCxnSpPr>
          <p:nvPr/>
        </p:nvCxnSpPr>
        <p:spPr>
          <a:xfrm rot="10800000">
            <a:off x="2384779" y="3162617"/>
            <a:ext cx="963086" cy="2538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stCxn id="30" idx="0"/>
            <a:endCxn id="47" idx="2"/>
          </p:cNvCxnSpPr>
          <p:nvPr/>
        </p:nvCxnSpPr>
        <p:spPr>
          <a:xfrm rot="5400000" flipH="1" flipV="1">
            <a:off x="3176387" y="1002858"/>
            <a:ext cx="558979" cy="21421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stCxn id="33" idx="0"/>
            <a:endCxn id="47" idx="2"/>
          </p:cNvCxnSpPr>
          <p:nvPr/>
        </p:nvCxnSpPr>
        <p:spPr>
          <a:xfrm rot="16200000" flipV="1">
            <a:off x="5327605" y="993835"/>
            <a:ext cx="558979" cy="216024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stCxn id="54" idx="0"/>
          </p:cNvCxnSpPr>
          <p:nvPr/>
        </p:nvCxnSpPr>
        <p:spPr>
          <a:xfrm rot="5400000" flipH="1" flipV="1">
            <a:off x="5858445" y="2596253"/>
            <a:ext cx="262405" cy="139513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57" idx="0"/>
          </p:cNvCxnSpPr>
          <p:nvPr/>
        </p:nvCxnSpPr>
        <p:spPr>
          <a:xfrm rot="16200000" flipV="1">
            <a:off x="7298605" y="2551227"/>
            <a:ext cx="262405" cy="148518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>
            <a:stCxn id="60" idx="0"/>
          </p:cNvCxnSpPr>
          <p:nvPr/>
        </p:nvCxnSpPr>
        <p:spPr>
          <a:xfrm rot="5400000" flipH="1" flipV="1">
            <a:off x="5682697" y="3420074"/>
            <a:ext cx="1261973" cy="74706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>
            <a:stCxn id="65" idx="0"/>
          </p:cNvCxnSpPr>
          <p:nvPr/>
        </p:nvCxnSpPr>
        <p:spPr>
          <a:xfrm rot="16200000" flipV="1">
            <a:off x="6438782" y="3411052"/>
            <a:ext cx="1261973" cy="76510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3"/>
          <p:cNvGrpSpPr/>
          <p:nvPr/>
        </p:nvGrpSpPr>
        <p:grpSpPr>
          <a:xfrm>
            <a:off x="3203848" y="985292"/>
            <a:ext cx="2646251" cy="809173"/>
            <a:chOff x="254" y="2112417"/>
            <a:chExt cx="1806323" cy="852912"/>
          </a:xfrm>
          <a:solidFill>
            <a:schemeClr val="bg1">
              <a:lumMod val="65000"/>
            </a:schemeClr>
          </a:solidFill>
        </p:grpSpPr>
        <p:sp>
          <p:nvSpPr>
            <p:cNvPr id="47" name="Ellipse 46"/>
            <p:cNvSpPr/>
            <p:nvPr/>
          </p:nvSpPr>
          <p:spPr>
            <a:xfrm>
              <a:off x="254" y="2112417"/>
              <a:ext cx="1806323" cy="85291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3000" kern="1200" dirty="0" smtClean="0"/>
                <a:t>Plateforme</a:t>
              </a:r>
              <a:endParaRPr lang="fr-BE" sz="3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 d’utilisation</a:t>
            </a:r>
            <a:endParaRPr lang="fr-BE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25" name="ZoneTexte 24"/>
          <p:cNvSpPr txBox="1"/>
          <p:nvPr/>
        </p:nvSpPr>
        <p:spPr>
          <a:xfrm>
            <a:off x="26641" y="5480892"/>
            <a:ext cx="2319338" cy="383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b="1" dirty="0" smtClean="0"/>
              <a:t>Contexte</a:t>
            </a:r>
          </a:p>
          <a:p>
            <a:pPr algn="ctr"/>
            <a:endParaRPr lang="fr-BE" sz="10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2350741" y="5537539"/>
            <a:ext cx="227387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Web service</a:t>
            </a:r>
            <a:endParaRPr lang="fr-BE" sz="1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623025" y="5537539"/>
            <a:ext cx="231378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Front-end</a:t>
            </a:r>
            <a:endParaRPr lang="fr-BE" sz="1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6932615" y="5537539"/>
            <a:ext cx="2190749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Prototype</a:t>
            </a:r>
            <a:endParaRPr lang="fr-BE" sz="1000" dirty="0"/>
          </a:p>
        </p:txBody>
      </p:sp>
      <p:grpSp>
        <p:nvGrpSpPr>
          <p:cNvPr id="3" name="Groupe 23"/>
          <p:cNvGrpSpPr/>
          <p:nvPr/>
        </p:nvGrpSpPr>
        <p:grpSpPr>
          <a:xfrm>
            <a:off x="1061653" y="2353444"/>
            <a:ext cx="2646251" cy="809173"/>
            <a:chOff x="254" y="2112418"/>
            <a:chExt cx="1806323" cy="852912"/>
          </a:xfrm>
          <a:solidFill>
            <a:schemeClr val="bg1">
              <a:lumMod val="85000"/>
            </a:schemeClr>
          </a:solidFill>
        </p:grpSpPr>
        <p:sp>
          <p:nvSpPr>
            <p:cNvPr id="30" name="Ellipse 46"/>
            <p:cNvSpPr/>
            <p:nvPr/>
          </p:nvSpPr>
          <p:spPr>
            <a:xfrm>
              <a:off x="254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Localisation</a:t>
              </a:r>
              <a:endParaRPr lang="fr-BE" sz="28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" name="Groupe 23"/>
          <p:cNvGrpSpPr/>
          <p:nvPr/>
        </p:nvGrpSpPr>
        <p:grpSpPr>
          <a:xfrm>
            <a:off x="5364088" y="2353444"/>
            <a:ext cx="2646251" cy="809173"/>
            <a:chOff x="254" y="2112418"/>
            <a:chExt cx="1806323" cy="852912"/>
          </a:xfrm>
          <a:solidFill>
            <a:schemeClr val="bg1">
              <a:lumMod val="85000"/>
            </a:schemeClr>
          </a:solidFill>
        </p:grpSpPr>
        <p:sp>
          <p:nvSpPr>
            <p:cNvPr id="33" name="Ellipse 46"/>
            <p:cNvSpPr/>
            <p:nvPr/>
          </p:nvSpPr>
          <p:spPr>
            <a:xfrm>
              <a:off x="254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Réseau</a:t>
              </a:r>
              <a:endParaRPr lang="fr-BE" sz="28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" name="Groupe 23"/>
          <p:cNvGrpSpPr/>
          <p:nvPr/>
        </p:nvGrpSpPr>
        <p:grpSpPr>
          <a:xfrm>
            <a:off x="755576" y="3416479"/>
            <a:ext cx="1296144" cy="809173"/>
            <a:chOff x="254" y="2112418"/>
            <a:chExt cx="1806323" cy="852912"/>
          </a:xfrm>
          <a:solidFill>
            <a:srgbClr val="F4F4F4"/>
          </a:solidFill>
        </p:grpSpPr>
        <p:sp>
          <p:nvSpPr>
            <p:cNvPr id="38" name="Ellipse 46"/>
            <p:cNvSpPr/>
            <p:nvPr/>
          </p:nvSpPr>
          <p:spPr>
            <a:xfrm>
              <a:off x="254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GPS</a:t>
              </a:r>
              <a:endParaRPr lang="fr-BE" sz="24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e 23"/>
          <p:cNvGrpSpPr/>
          <p:nvPr/>
        </p:nvGrpSpPr>
        <p:grpSpPr>
          <a:xfrm>
            <a:off x="2699792" y="3416479"/>
            <a:ext cx="1296144" cy="809173"/>
            <a:chOff x="254" y="2112418"/>
            <a:chExt cx="1806323" cy="852912"/>
          </a:xfrm>
          <a:solidFill>
            <a:srgbClr val="F4F4F4"/>
          </a:solidFill>
        </p:grpSpPr>
        <p:sp>
          <p:nvSpPr>
            <p:cNvPr id="51" name="Ellipse 46"/>
            <p:cNvSpPr/>
            <p:nvPr/>
          </p:nvSpPr>
          <p:spPr>
            <a:xfrm>
              <a:off x="254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Réseau</a:t>
              </a:r>
              <a:endParaRPr lang="fr-BE" sz="24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Groupe 23"/>
          <p:cNvGrpSpPr/>
          <p:nvPr/>
        </p:nvGrpSpPr>
        <p:grpSpPr>
          <a:xfrm>
            <a:off x="4644008" y="3425022"/>
            <a:ext cx="1296144" cy="809173"/>
            <a:chOff x="-100097" y="2112418"/>
            <a:chExt cx="1806323" cy="852912"/>
          </a:xfrm>
          <a:solidFill>
            <a:srgbClr val="F4F4F4"/>
          </a:solidFill>
        </p:grpSpPr>
        <p:sp>
          <p:nvSpPr>
            <p:cNvPr id="54" name="Ellipse 46"/>
            <p:cNvSpPr/>
            <p:nvPr/>
          </p:nvSpPr>
          <p:spPr>
            <a:xfrm>
              <a:off x="-100097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Wifi</a:t>
              </a:r>
              <a:endParaRPr lang="fr-BE" sz="24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Groupe 23"/>
          <p:cNvGrpSpPr/>
          <p:nvPr/>
        </p:nvGrpSpPr>
        <p:grpSpPr>
          <a:xfrm>
            <a:off x="7524328" y="3425022"/>
            <a:ext cx="1296144" cy="809173"/>
            <a:chOff x="254" y="2112418"/>
            <a:chExt cx="1806323" cy="852912"/>
          </a:xfrm>
          <a:solidFill>
            <a:srgbClr val="F4F4F4"/>
          </a:solidFill>
        </p:grpSpPr>
        <p:sp>
          <p:nvSpPr>
            <p:cNvPr id="57" name="Ellipse 46"/>
            <p:cNvSpPr/>
            <p:nvPr/>
          </p:nvSpPr>
          <p:spPr>
            <a:xfrm>
              <a:off x="254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3G</a:t>
              </a:r>
              <a:endParaRPr lang="fr-BE" sz="24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e 23"/>
          <p:cNvGrpSpPr/>
          <p:nvPr/>
        </p:nvGrpSpPr>
        <p:grpSpPr>
          <a:xfrm>
            <a:off x="5292080" y="4424591"/>
            <a:ext cx="1296144" cy="809173"/>
            <a:chOff x="254" y="2112418"/>
            <a:chExt cx="1806323" cy="852912"/>
          </a:xfrm>
          <a:solidFill>
            <a:srgbClr val="F4F4F4"/>
          </a:solidFill>
        </p:grpSpPr>
        <p:sp>
          <p:nvSpPr>
            <p:cNvPr id="60" name="Ellipse 46"/>
            <p:cNvSpPr/>
            <p:nvPr/>
          </p:nvSpPr>
          <p:spPr>
            <a:xfrm>
              <a:off x="254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EDGE</a:t>
              </a:r>
              <a:endParaRPr lang="fr-BE" sz="24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e 23"/>
          <p:cNvGrpSpPr/>
          <p:nvPr/>
        </p:nvGrpSpPr>
        <p:grpSpPr>
          <a:xfrm>
            <a:off x="6804248" y="4424591"/>
            <a:ext cx="1296144" cy="809173"/>
            <a:chOff x="254" y="2112418"/>
            <a:chExt cx="1806323" cy="852912"/>
          </a:xfrm>
          <a:solidFill>
            <a:srgbClr val="F4F4F4"/>
          </a:solidFill>
        </p:grpSpPr>
        <p:sp>
          <p:nvSpPr>
            <p:cNvPr id="65" name="Ellipse 46"/>
            <p:cNvSpPr/>
            <p:nvPr/>
          </p:nvSpPr>
          <p:spPr>
            <a:xfrm>
              <a:off x="254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Force</a:t>
              </a:r>
              <a:endParaRPr lang="fr-BE" sz="24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68" name="Connecteur droit avec flèche 67"/>
          <p:cNvCxnSpPr>
            <a:endCxn id="30" idx="2"/>
          </p:cNvCxnSpPr>
          <p:nvPr/>
        </p:nvCxnSpPr>
        <p:spPr>
          <a:xfrm flipV="1">
            <a:off x="1403647" y="3162617"/>
            <a:ext cx="981132" cy="25386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endCxn id="30" idx="2"/>
          </p:cNvCxnSpPr>
          <p:nvPr/>
        </p:nvCxnSpPr>
        <p:spPr>
          <a:xfrm rot="10800000">
            <a:off x="2384779" y="3162617"/>
            <a:ext cx="963086" cy="2538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stCxn id="30" idx="0"/>
            <a:endCxn id="47" idx="2"/>
          </p:cNvCxnSpPr>
          <p:nvPr/>
        </p:nvCxnSpPr>
        <p:spPr>
          <a:xfrm rot="5400000" flipH="1" flipV="1">
            <a:off x="3176387" y="1002858"/>
            <a:ext cx="558979" cy="21421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stCxn id="33" idx="0"/>
            <a:endCxn id="47" idx="2"/>
          </p:cNvCxnSpPr>
          <p:nvPr/>
        </p:nvCxnSpPr>
        <p:spPr>
          <a:xfrm rot="16200000" flipV="1">
            <a:off x="5327605" y="993835"/>
            <a:ext cx="558979" cy="216024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stCxn id="54" idx="0"/>
          </p:cNvCxnSpPr>
          <p:nvPr/>
        </p:nvCxnSpPr>
        <p:spPr>
          <a:xfrm rot="5400000" flipH="1" flipV="1">
            <a:off x="5858445" y="2596253"/>
            <a:ext cx="262405" cy="139513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57" idx="0"/>
          </p:cNvCxnSpPr>
          <p:nvPr/>
        </p:nvCxnSpPr>
        <p:spPr>
          <a:xfrm rot="16200000" flipV="1">
            <a:off x="7298605" y="2551227"/>
            <a:ext cx="262405" cy="148518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>
            <a:stCxn id="60" idx="0"/>
          </p:cNvCxnSpPr>
          <p:nvPr/>
        </p:nvCxnSpPr>
        <p:spPr>
          <a:xfrm rot="5400000" flipH="1" flipV="1">
            <a:off x="5682697" y="3420074"/>
            <a:ext cx="1261973" cy="74706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>
            <a:stCxn id="65" idx="0"/>
          </p:cNvCxnSpPr>
          <p:nvPr/>
        </p:nvCxnSpPr>
        <p:spPr>
          <a:xfrm rot="16200000" flipV="1">
            <a:off x="6438782" y="3411052"/>
            <a:ext cx="1261973" cy="76510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23"/>
          <p:cNvGrpSpPr/>
          <p:nvPr/>
        </p:nvGrpSpPr>
        <p:grpSpPr>
          <a:xfrm>
            <a:off x="3203848" y="985292"/>
            <a:ext cx="2646251" cy="809173"/>
            <a:chOff x="254" y="2112417"/>
            <a:chExt cx="1806323" cy="852912"/>
          </a:xfrm>
          <a:solidFill>
            <a:schemeClr val="bg1">
              <a:lumMod val="65000"/>
            </a:schemeClr>
          </a:solidFill>
        </p:grpSpPr>
        <p:sp>
          <p:nvSpPr>
            <p:cNvPr id="47" name="Ellipse 46"/>
            <p:cNvSpPr/>
            <p:nvPr/>
          </p:nvSpPr>
          <p:spPr>
            <a:xfrm>
              <a:off x="254" y="2112417"/>
              <a:ext cx="1806323" cy="85291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3000" kern="1200" dirty="0" smtClean="0"/>
                <a:t>Environnement</a:t>
              </a:r>
              <a:endParaRPr lang="fr-BE" sz="3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 d’utilisation</a:t>
            </a:r>
            <a:endParaRPr lang="fr-BE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25" name="ZoneTexte 24"/>
          <p:cNvSpPr txBox="1"/>
          <p:nvPr/>
        </p:nvSpPr>
        <p:spPr>
          <a:xfrm>
            <a:off x="26641" y="5480892"/>
            <a:ext cx="2319338" cy="383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b="1" dirty="0" smtClean="0"/>
              <a:t>Contexte</a:t>
            </a:r>
          </a:p>
          <a:p>
            <a:pPr algn="ctr"/>
            <a:endParaRPr lang="fr-BE" sz="10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2350741" y="5537539"/>
            <a:ext cx="227387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Web service</a:t>
            </a:r>
            <a:endParaRPr lang="fr-BE" sz="1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623025" y="5537539"/>
            <a:ext cx="231378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Front-end</a:t>
            </a:r>
            <a:endParaRPr lang="fr-BE" sz="1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6932615" y="5537539"/>
            <a:ext cx="2190749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Prototype</a:t>
            </a:r>
            <a:endParaRPr lang="fr-BE" sz="1000" dirty="0"/>
          </a:p>
        </p:txBody>
      </p:sp>
      <p:grpSp>
        <p:nvGrpSpPr>
          <p:cNvPr id="3" name="Groupe 23"/>
          <p:cNvGrpSpPr/>
          <p:nvPr/>
        </p:nvGrpSpPr>
        <p:grpSpPr>
          <a:xfrm>
            <a:off x="323528" y="2353444"/>
            <a:ext cx="2646251" cy="809173"/>
            <a:chOff x="254" y="2112418"/>
            <a:chExt cx="1806323" cy="852912"/>
          </a:xfrm>
          <a:solidFill>
            <a:schemeClr val="bg1">
              <a:lumMod val="85000"/>
            </a:schemeClr>
          </a:solidFill>
        </p:grpSpPr>
        <p:sp>
          <p:nvSpPr>
            <p:cNvPr id="30" name="Ellipse 46"/>
            <p:cNvSpPr/>
            <p:nvPr/>
          </p:nvSpPr>
          <p:spPr>
            <a:xfrm>
              <a:off x="254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Expertise</a:t>
              </a:r>
              <a:endParaRPr lang="fr-BE" sz="28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" name="Groupe 23"/>
          <p:cNvGrpSpPr/>
          <p:nvPr/>
        </p:nvGrpSpPr>
        <p:grpSpPr>
          <a:xfrm>
            <a:off x="6156176" y="2353444"/>
            <a:ext cx="2646251" cy="809173"/>
            <a:chOff x="254" y="2112418"/>
            <a:chExt cx="1806323" cy="852912"/>
          </a:xfrm>
          <a:solidFill>
            <a:schemeClr val="bg1">
              <a:lumMod val="85000"/>
            </a:schemeClr>
          </a:solidFill>
        </p:grpSpPr>
        <p:sp>
          <p:nvSpPr>
            <p:cNvPr id="33" name="Ellipse 46"/>
            <p:cNvSpPr/>
            <p:nvPr/>
          </p:nvSpPr>
          <p:spPr>
            <a:xfrm>
              <a:off x="254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Caractéristiques</a:t>
              </a:r>
              <a:endParaRPr lang="fr-BE" sz="28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0" name="Connecteur droit avec flèche 69"/>
          <p:cNvCxnSpPr>
            <a:stCxn id="30" idx="0"/>
            <a:endCxn id="47" idx="2"/>
          </p:cNvCxnSpPr>
          <p:nvPr/>
        </p:nvCxnSpPr>
        <p:spPr>
          <a:xfrm rot="5400000" flipH="1" flipV="1">
            <a:off x="2807325" y="633795"/>
            <a:ext cx="558979" cy="288032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stCxn id="33" idx="0"/>
            <a:endCxn id="47" idx="2"/>
          </p:cNvCxnSpPr>
          <p:nvPr/>
        </p:nvCxnSpPr>
        <p:spPr>
          <a:xfrm rot="16200000" flipV="1">
            <a:off x="5723649" y="597791"/>
            <a:ext cx="558979" cy="295232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23"/>
          <p:cNvGrpSpPr/>
          <p:nvPr/>
        </p:nvGrpSpPr>
        <p:grpSpPr>
          <a:xfrm>
            <a:off x="3203848" y="985292"/>
            <a:ext cx="2646251" cy="809173"/>
            <a:chOff x="254" y="2112417"/>
            <a:chExt cx="1806323" cy="852912"/>
          </a:xfrm>
          <a:solidFill>
            <a:schemeClr val="bg1">
              <a:lumMod val="65000"/>
            </a:schemeClr>
          </a:solidFill>
        </p:grpSpPr>
        <p:sp>
          <p:nvSpPr>
            <p:cNvPr id="47" name="Ellipse 46"/>
            <p:cNvSpPr/>
            <p:nvPr/>
          </p:nvSpPr>
          <p:spPr>
            <a:xfrm>
              <a:off x="254" y="2112417"/>
              <a:ext cx="1806323" cy="85291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3000" kern="1200" dirty="0" smtClean="0"/>
                <a:t>Utilisateur</a:t>
              </a:r>
              <a:endParaRPr lang="fr-BE" sz="3000" kern="1200" dirty="0"/>
            </a:p>
          </p:txBody>
        </p:sp>
      </p:grpSp>
      <p:grpSp>
        <p:nvGrpSpPr>
          <p:cNvPr id="43" name="Groupe 23"/>
          <p:cNvGrpSpPr/>
          <p:nvPr/>
        </p:nvGrpSpPr>
        <p:grpSpPr>
          <a:xfrm>
            <a:off x="3203848" y="2353444"/>
            <a:ext cx="2646251" cy="809173"/>
            <a:chOff x="254" y="2112418"/>
            <a:chExt cx="1806323" cy="852912"/>
          </a:xfrm>
          <a:solidFill>
            <a:schemeClr val="bg1">
              <a:lumMod val="85000"/>
            </a:schemeClr>
          </a:solidFill>
        </p:grpSpPr>
        <p:sp>
          <p:nvSpPr>
            <p:cNvPr id="44" name="Ellipse 46"/>
            <p:cNvSpPr/>
            <p:nvPr/>
          </p:nvSpPr>
          <p:spPr>
            <a:xfrm>
              <a:off x="254" y="2112418"/>
              <a:ext cx="1806323" cy="8529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Centres d’intérêts</a:t>
              </a:r>
              <a:endParaRPr lang="fr-BE" sz="28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6" name="Connecteur droit avec flèche 45"/>
          <p:cNvCxnSpPr>
            <a:stCxn id="47" idx="2"/>
            <a:endCxn id="44" idx="0"/>
          </p:cNvCxnSpPr>
          <p:nvPr/>
        </p:nvCxnSpPr>
        <p:spPr>
          <a:xfrm rot="5400000">
            <a:off x="4247485" y="2073954"/>
            <a:ext cx="558979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Plateforme et Environnement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b="1" dirty="0" err="1" smtClean="0"/>
              <a:t>D</a:t>
            </a:r>
            <a:r>
              <a:rPr lang="fr-BE" dirty="0" err="1" smtClean="0"/>
              <a:t>elivery</a:t>
            </a:r>
            <a:r>
              <a:rPr lang="fr-BE" dirty="0" smtClean="0"/>
              <a:t> </a:t>
            </a:r>
            <a:r>
              <a:rPr lang="fr-BE" b="1" dirty="0" err="1" smtClean="0"/>
              <a:t>C</a:t>
            </a:r>
            <a:r>
              <a:rPr lang="fr-BE" dirty="0" err="1" smtClean="0"/>
              <a:t>ontext</a:t>
            </a:r>
            <a:r>
              <a:rPr lang="fr-BE" dirty="0" smtClean="0"/>
              <a:t> </a:t>
            </a:r>
            <a:r>
              <a:rPr lang="fr-BE" b="1" dirty="0" err="1" smtClean="0"/>
              <a:t>O</a:t>
            </a:r>
            <a:r>
              <a:rPr lang="fr-BE" dirty="0" err="1" smtClean="0"/>
              <a:t>ntology</a:t>
            </a:r>
            <a:endParaRPr lang="fr-BE" dirty="0" smtClean="0"/>
          </a:p>
          <a:p>
            <a:pPr lvl="1"/>
            <a:r>
              <a:rPr lang="fr-BE" dirty="0" smtClean="0"/>
              <a:t>standard W3C</a:t>
            </a:r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Envoi du DCO</a:t>
            </a:r>
          </a:p>
          <a:p>
            <a:pPr lvl="1"/>
            <a:r>
              <a:rPr lang="fr-BE" dirty="0" smtClean="0"/>
              <a:t>non standardisé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26641" y="5480892"/>
            <a:ext cx="2319338" cy="383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b="1" dirty="0" smtClean="0"/>
              <a:t>Contexte</a:t>
            </a:r>
          </a:p>
          <a:p>
            <a:pPr algn="ctr"/>
            <a:endParaRPr lang="fr-BE" sz="1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350741" y="5537539"/>
            <a:ext cx="227387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Web service</a:t>
            </a:r>
            <a:endParaRPr lang="fr-BE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4623025" y="5537539"/>
            <a:ext cx="231378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Front-end</a:t>
            </a:r>
            <a:endParaRPr lang="fr-BE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6932615" y="5537539"/>
            <a:ext cx="2190749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Prototype</a:t>
            </a:r>
            <a:endParaRPr lang="fr-BE" sz="1000" dirty="0"/>
          </a:p>
        </p:txBody>
      </p:sp>
      <p:grpSp>
        <p:nvGrpSpPr>
          <p:cNvPr id="28" name="Groupe 27"/>
          <p:cNvGrpSpPr/>
          <p:nvPr/>
        </p:nvGrpSpPr>
        <p:grpSpPr>
          <a:xfrm>
            <a:off x="4067944" y="2281436"/>
            <a:ext cx="4510854" cy="2089396"/>
            <a:chOff x="4165600" y="2281436"/>
            <a:chExt cx="4510854" cy="2089396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4165600" y="2328481"/>
              <a:ext cx="4510854" cy="2042351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none"/>
            <a:lstStyle/>
            <a:p>
              <a:pPr algn="ctr"/>
              <a:endParaRPr lang="fr-BE" sz="3000" b="1" dirty="0"/>
            </a:p>
          </p:txBody>
        </p:sp>
        <p:sp>
          <p:nvSpPr>
            <p:cNvPr id="67" name="Ellipse 46"/>
            <p:cNvSpPr/>
            <p:nvPr/>
          </p:nvSpPr>
          <p:spPr>
            <a:xfrm>
              <a:off x="4270132" y="2867765"/>
              <a:ext cx="2131422" cy="65417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r-BE" sz="2200" dirty="0" err="1" smtClean="0"/>
                <a:t>Sofware</a:t>
              </a:r>
              <a:endParaRPr lang="fr-BE" sz="22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813405" y="2281436"/>
              <a:ext cx="118959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BE" sz="3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DCO</a:t>
              </a:r>
              <a:endParaRPr lang="fr-BE" sz="33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Ellipse 46"/>
            <p:cNvSpPr/>
            <p:nvPr/>
          </p:nvSpPr>
          <p:spPr>
            <a:xfrm>
              <a:off x="6460169" y="2867765"/>
              <a:ext cx="2131422" cy="65417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r-BE" sz="2200" dirty="0" smtClean="0"/>
                <a:t>Hardware</a:t>
              </a:r>
            </a:p>
          </p:txBody>
        </p:sp>
        <p:sp>
          <p:nvSpPr>
            <p:cNvPr id="26" name="Ellipse 46"/>
            <p:cNvSpPr/>
            <p:nvPr/>
          </p:nvSpPr>
          <p:spPr>
            <a:xfrm>
              <a:off x="4270132" y="3577580"/>
              <a:ext cx="2131422" cy="65417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r-BE" sz="2200" dirty="0" smtClean="0"/>
                <a:t>Environnement</a:t>
              </a:r>
              <a:endParaRPr lang="fr-BE" sz="2200" dirty="0"/>
            </a:p>
          </p:txBody>
        </p:sp>
        <p:sp>
          <p:nvSpPr>
            <p:cNvPr id="27" name="Ellipse 46"/>
            <p:cNvSpPr/>
            <p:nvPr/>
          </p:nvSpPr>
          <p:spPr>
            <a:xfrm>
              <a:off x="6460169" y="3577580"/>
              <a:ext cx="2131422" cy="65417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r-BE" sz="2200" dirty="0" smtClean="0"/>
                <a:t>Mesure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 d’utilisation</a:t>
            </a:r>
            <a:endParaRPr lang="fr-BE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25" name="ZoneTexte 24"/>
          <p:cNvSpPr txBox="1"/>
          <p:nvPr/>
        </p:nvSpPr>
        <p:spPr>
          <a:xfrm>
            <a:off x="26641" y="5480892"/>
            <a:ext cx="2319338" cy="383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b="1" dirty="0" smtClean="0"/>
              <a:t>Contexte</a:t>
            </a:r>
          </a:p>
          <a:p>
            <a:pPr algn="ctr"/>
            <a:endParaRPr lang="fr-BE" sz="10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2350741" y="5537539"/>
            <a:ext cx="227387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Web service</a:t>
            </a:r>
            <a:endParaRPr lang="fr-BE" sz="1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623025" y="5537539"/>
            <a:ext cx="231378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Front-end</a:t>
            </a:r>
            <a:endParaRPr lang="fr-BE" sz="1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6932615" y="5537539"/>
            <a:ext cx="2190749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Prototype</a:t>
            </a:r>
            <a:endParaRPr lang="fr-BE" sz="1000" dirty="0"/>
          </a:p>
        </p:txBody>
      </p:sp>
      <p:grpSp>
        <p:nvGrpSpPr>
          <p:cNvPr id="29" name="Groupe 28"/>
          <p:cNvGrpSpPr/>
          <p:nvPr/>
        </p:nvGrpSpPr>
        <p:grpSpPr>
          <a:xfrm>
            <a:off x="846604" y="1921396"/>
            <a:ext cx="2646251" cy="809173"/>
            <a:chOff x="254" y="2112417"/>
            <a:chExt cx="1806323" cy="852912"/>
          </a:xfrm>
          <a:solidFill>
            <a:schemeClr val="bg1">
              <a:lumMod val="65000"/>
            </a:schemeClr>
          </a:solidFill>
        </p:grpSpPr>
        <p:sp>
          <p:nvSpPr>
            <p:cNvPr id="30" name="Ellipse 46"/>
            <p:cNvSpPr/>
            <p:nvPr/>
          </p:nvSpPr>
          <p:spPr>
            <a:xfrm>
              <a:off x="254" y="2112417"/>
              <a:ext cx="1806323" cy="85291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3000" dirty="0" smtClean="0"/>
                <a:t>DCO</a:t>
              </a:r>
              <a:endParaRPr lang="fr-BE" sz="3000" dirty="0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1979713" y="2895025"/>
            <a:ext cx="469320" cy="469320"/>
            <a:chOff x="1875834" y="2291528"/>
            <a:chExt cx="494689" cy="494689"/>
          </a:xfrm>
          <a:solidFill>
            <a:schemeClr val="bg1">
              <a:lumMod val="85000"/>
            </a:schemeClr>
          </a:solidFill>
        </p:grpSpPr>
        <p:sp>
          <p:nvSpPr>
            <p:cNvPr id="33" name="Plus 32"/>
            <p:cNvSpPr/>
            <p:nvPr/>
          </p:nvSpPr>
          <p:spPr>
            <a:xfrm>
              <a:off x="1875834" y="2291528"/>
              <a:ext cx="494689" cy="494689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lus 6"/>
            <p:cNvSpPr/>
            <p:nvPr/>
          </p:nvSpPr>
          <p:spPr>
            <a:xfrm>
              <a:off x="1941405" y="2480697"/>
              <a:ext cx="363547" cy="1163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800" kern="120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846604" y="3547169"/>
            <a:ext cx="2646251" cy="809173"/>
            <a:chOff x="2439780" y="2112417"/>
            <a:chExt cx="1806323" cy="852912"/>
          </a:xfrm>
          <a:solidFill>
            <a:schemeClr val="bg1">
              <a:lumMod val="65000"/>
            </a:schemeClr>
          </a:solidFill>
        </p:grpSpPr>
        <p:sp>
          <p:nvSpPr>
            <p:cNvPr id="38" name="Ellipse 42"/>
            <p:cNvSpPr/>
            <p:nvPr/>
          </p:nvSpPr>
          <p:spPr>
            <a:xfrm>
              <a:off x="2439780" y="2112417"/>
              <a:ext cx="1806323" cy="85291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Ellipse 8"/>
            <p:cNvSpPr/>
            <p:nvPr/>
          </p:nvSpPr>
          <p:spPr>
            <a:xfrm>
              <a:off x="2704310" y="2237323"/>
              <a:ext cx="1277263" cy="603100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3000" kern="1200" dirty="0" smtClean="0"/>
                <a:t>Utilisateur</a:t>
              </a:r>
              <a:endParaRPr lang="fr-BE" sz="3000" kern="1200" dirty="0"/>
            </a:p>
          </p:txBody>
        </p:sp>
      </p:grpSp>
      <p:grpSp>
        <p:nvGrpSpPr>
          <p:cNvPr id="23" name="Groupe 51"/>
          <p:cNvGrpSpPr/>
          <p:nvPr/>
        </p:nvGrpSpPr>
        <p:grpSpPr>
          <a:xfrm>
            <a:off x="4067937" y="2713484"/>
            <a:ext cx="947116" cy="736706"/>
            <a:chOff x="6754883" y="2291528"/>
            <a:chExt cx="494689" cy="494689"/>
          </a:xfrm>
        </p:grpSpPr>
        <p:sp>
          <p:nvSpPr>
            <p:cNvPr id="24" name="Égal 23"/>
            <p:cNvSpPr/>
            <p:nvPr/>
          </p:nvSpPr>
          <p:spPr>
            <a:xfrm>
              <a:off x="6754883" y="2291528"/>
              <a:ext cx="494689" cy="494689"/>
            </a:xfrm>
            <a:prstGeom prst="mathEqua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Égal 14"/>
            <p:cNvSpPr/>
            <p:nvPr/>
          </p:nvSpPr>
          <p:spPr>
            <a:xfrm>
              <a:off x="6820458" y="2393434"/>
              <a:ext cx="363547" cy="290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2000" kern="1200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5436096" y="2050476"/>
            <a:ext cx="2664296" cy="2131437"/>
            <a:chOff x="7318832" y="2112417"/>
            <a:chExt cx="852912" cy="85291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Ellipse 34"/>
            <p:cNvSpPr/>
            <p:nvPr/>
          </p:nvSpPr>
          <p:spPr>
            <a:xfrm>
              <a:off x="7318832" y="2112417"/>
              <a:ext cx="852912" cy="85291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Ellipse 16"/>
            <p:cNvSpPr/>
            <p:nvPr/>
          </p:nvSpPr>
          <p:spPr>
            <a:xfrm>
              <a:off x="7443738" y="2237323"/>
              <a:ext cx="603100" cy="603100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5000" kern="1200" dirty="0" smtClean="0"/>
                <a:t>Contexte</a:t>
              </a:r>
              <a:endParaRPr lang="fr-BE" sz="5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Un web service, qui rend service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33500"/>
            <a:ext cx="8712968" cy="3972271"/>
          </a:xfrm>
        </p:spPr>
        <p:txBody>
          <a:bodyPr>
            <a:normAutofit/>
          </a:bodyPr>
          <a:lstStyle/>
          <a:p>
            <a:r>
              <a:rPr lang="fr-BE" dirty="0" smtClean="0"/>
              <a:t>Accès à des applications web, indépendamment</a:t>
            </a:r>
          </a:p>
          <a:p>
            <a:r>
              <a:rPr lang="fr-BE" dirty="0" smtClean="0"/>
              <a:t>	de la plateforme</a:t>
            </a:r>
          </a:p>
          <a:p>
            <a:r>
              <a:rPr lang="fr-BE" dirty="0" smtClean="0"/>
              <a:t>	du langage</a:t>
            </a:r>
          </a:p>
          <a:p>
            <a:endParaRPr lang="fr-BE" dirty="0" smtClean="0"/>
          </a:p>
          <a:p>
            <a:r>
              <a:rPr lang="fr-BE" dirty="0" smtClean="0"/>
              <a:t>Résout des problèmes d’interopérabilité</a:t>
            </a:r>
          </a:p>
          <a:p>
            <a:r>
              <a:rPr lang="fr-BE" dirty="0" smtClean="0"/>
              <a:t>Fait appel à des applications internes</a:t>
            </a:r>
          </a:p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26641" y="5537539"/>
            <a:ext cx="2319338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Contexte</a:t>
            </a:r>
            <a:endParaRPr lang="fr-BE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350741" y="5464969"/>
            <a:ext cx="2273870" cy="383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b="1" dirty="0" smtClean="0"/>
              <a:t>Web</a:t>
            </a:r>
            <a:r>
              <a:rPr lang="fr-BE" sz="1000" dirty="0" smtClean="0"/>
              <a:t> </a:t>
            </a:r>
            <a:r>
              <a:rPr lang="fr-BE" sz="1000" b="1" dirty="0" smtClean="0"/>
              <a:t>service</a:t>
            </a:r>
          </a:p>
          <a:p>
            <a:pPr algn="ctr"/>
            <a:endParaRPr lang="fr-BE" sz="1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623025" y="5537539"/>
            <a:ext cx="231378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Front-end</a:t>
            </a:r>
            <a:endParaRPr lang="fr-BE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932615" y="5537539"/>
            <a:ext cx="2190749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Prototype</a:t>
            </a:r>
            <a:endParaRPr lang="fr-BE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027997" y="4649957"/>
            <a:ext cx="123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Pertinent </a:t>
            </a:r>
            <a:r>
              <a:rPr lang="fr-BE" b="1" dirty="0" smtClean="0">
                <a:solidFill>
                  <a:srgbClr val="FF0000"/>
                </a:solidFill>
              </a:rPr>
              <a:t>?</a:t>
            </a:r>
            <a:endParaRPr lang="fr-B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WSDL vs REST</a:t>
            </a:r>
            <a:endParaRPr lang="fr-BE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2339752" y="3505572"/>
          <a:ext cx="4320480" cy="1601846"/>
        </p:xfrm>
        <a:graphic>
          <a:graphicData uri="http://schemas.openxmlformats.org/presentationml/2006/ole">
            <p:oleObj spid="_x0000_s2049" name="Visio" r:id="rId3" imgW="4811130" imgH="2066026" progId="Visio.Drawing.11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87624" y="985292"/>
          <a:ext cx="6552728" cy="2151196"/>
        </p:xfrm>
        <a:graphic>
          <a:graphicData uri="http://schemas.openxmlformats.org/presentationml/2006/ole">
            <p:oleObj spid="_x0000_s2051" name="Visio" r:id="rId4" imgW="7619130" imgH="2786062" progId="Visio.Drawing.11">
              <p:embed/>
            </p:oleObj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26641" y="5537539"/>
            <a:ext cx="2319338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Contexte</a:t>
            </a:r>
            <a:endParaRPr lang="fr-BE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350741" y="5464969"/>
            <a:ext cx="2273870" cy="383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b="1" dirty="0" smtClean="0"/>
              <a:t>Web</a:t>
            </a:r>
            <a:r>
              <a:rPr lang="fr-BE" sz="1000" dirty="0" smtClean="0"/>
              <a:t> </a:t>
            </a:r>
            <a:r>
              <a:rPr lang="fr-BE" sz="1000" b="1" dirty="0" smtClean="0"/>
              <a:t>service</a:t>
            </a:r>
          </a:p>
          <a:p>
            <a:pPr algn="ctr"/>
            <a:endParaRPr lang="fr-BE" sz="1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623025" y="5537539"/>
            <a:ext cx="231378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Front-end</a:t>
            </a:r>
            <a:endParaRPr lang="fr-BE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932615" y="5537539"/>
            <a:ext cx="2190749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Prototype</a:t>
            </a:r>
            <a:endParaRPr lang="fr-BE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027997" y="4649957"/>
            <a:ext cx="20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Refaire le schéma ?</a:t>
            </a:r>
            <a:endParaRPr lang="fr-B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Un web service, orienté application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Pas de front-end </a:t>
            </a:r>
          </a:p>
          <a:p>
            <a:r>
              <a:rPr lang="fr-BE" dirty="0" smtClean="0"/>
              <a:t>	</a:t>
            </a:r>
            <a:r>
              <a:rPr lang="fr-BE" sz="2800" b="1" dirty="0" smtClean="0"/>
              <a:t>Création</a:t>
            </a:r>
          </a:p>
          <a:p>
            <a:r>
              <a:rPr lang="fr-BE" sz="2800" dirty="0" smtClean="0"/>
              <a:t>	</a:t>
            </a:r>
          </a:p>
          <a:p>
            <a:r>
              <a:rPr lang="fr-BE" dirty="0" smtClean="0"/>
              <a:t>Contexte d’utilisation</a:t>
            </a:r>
          </a:p>
          <a:p>
            <a:r>
              <a:rPr lang="fr-BE" dirty="0" smtClean="0"/>
              <a:t>	</a:t>
            </a:r>
            <a:r>
              <a:rPr lang="fr-BE" sz="2800" b="1" dirty="0" smtClean="0"/>
              <a:t>Adaptation</a:t>
            </a:r>
          </a:p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26641" y="5537539"/>
            <a:ext cx="2319338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Contexte</a:t>
            </a:r>
            <a:endParaRPr lang="fr-BE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350741" y="5537539"/>
            <a:ext cx="227387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Web service</a:t>
            </a:r>
            <a:endParaRPr lang="fr-BE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623025" y="5453349"/>
            <a:ext cx="2313780" cy="383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b="1" dirty="0" smtClean="0"/>
              <a:t>Front-end</a:t>
            </a:r>
          </a:p>
          <a:p>
            <a:pPr algn="ctr"/>
            <a:endParaRPr lang="fr-BE" sz="1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932615" y="5537539"/>
            <a:ext cx="2190749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Prototype</a:t>
            </a:r>
            <a:endParaRPr lang="fr-B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Développement d’une solution</a:t>
            </a:r>
            <a:endParaRPr lang="fr-BE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26641" y="5537539"/>
            <a:ext cx="2319338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Contexte</a:t>
            </a:r>
            <a:endParaRPr lang="fr-BE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350741" y="5537539"/>
            <a:ext cx="227387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Web service</a:t>
            </a:r>
            <a:endParaRPr lang="fr-BE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623025" y="5537539"/>
            <a:ext cx="231378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Front-end</a:t>
            </a:r>
            <a:endParaRPr lang="fr-BE" sz="1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932615" y="5480892"/>
            <a:ext cx="2190749" cy="383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b="1" dirty="0" smtClean="0"/>
              <a:t>Prototype</a:t>
            </a:r>
          </a:p>
          <a:p>
            <a:pPr algn="ctr"/>
            <a:endParaRPr lang="fr-BE" sz="10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724" y="985292"/>
            <a:ext cx="4968552" cy="441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Ponne\Documents\My Dropbox\Mémoire\Présentation Orale\Images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5887" y="3007878"/>
            <a:ext cx="775632" cy="1131129"/>
          </a:xfrm>
          <a:prstGeom prst="rect">
            <a:avLst/>
          </a:prstGeom>
          <a:noFill/>
        </p:spPr>
      </p:pic>
      <p:pic>
        <p:nvPicPr>
          <p:cNvPr id="26628" name="Picture 4" descr="C:\Users\Ponne\Documents\My Dropbox\Mémoire\Présentation Orale\Images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6076" y="3477176"/>
            <a:ext cx="866122" cy="704532"/>
          </a:xfrm>
          <a:prstGeom prst="rect">
            <a:avLst/>
          </a:prstGeom>
          <a:noFill/>
        </p:spPr>
      </p:pic>
      <p:pic>
        <p:nvPicPr>
          <p:cNvPr id="26629" name="Picture 5" descr="C:\Users\Ponne\Documents\My Dropbox\Mémoire\Présentation Orale\Images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4604" y="3666346"/>
            <a:ext cx="1021247" cy="756240"/>
          </a:xfrm>
          <a:prstGeom prst="rect">
            <a:avLst/>
          </a:prstGeom>
          <a:noFill/>
        </p:spPr>
      </p:pic>
      <p:pic>
        <p:nvPicPr>
          <p:cNvPr id="26630" name="Picture 6" descr="C:\Users\Ponne\Documents\My Dropbox\Mémoire\Présentation Orale\Images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9743" y="3255566"/>
            <a:ext cx="775632" cy="995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prototype plus en détail</a:t>
            </a:r>
            <a:endParaRPr lang="fr-BE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26641" y="5537539"/>
            <a:ext cx="2319338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Contexte</a:t>
            </a:r>
            <a:endParaRPr lang="fr-BE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2350741" y="5537539"/>
            <a:ext cx="227387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Web service</a:t>
            </a:r>
            <a:endParaRPr lang="fr-BE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623025" y="5537539"/>
            <a:ext cx="231378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Front-end</a:t>
            </a:r>
            <a:endParaRPr lang="fr-BE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932615" y="5480892"/>
            <a:ext cx="2190749" cy="383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b="1" dirty="0" smtClean="0"/>
              <a:t>Prototype</a:t>
            </a:r>
          </a:p>
          <a:p>
            <a:pPr algn="ctr"/>
            <a:endParaRPr lang="fr-BE" sz="1000" b="1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043" y="1184806"/>
            <a:ext cx="4909914" cy="397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6876256" y="157200"/>
            <a:ext cx="2133600" cy="304271"/>
          </a:xfrm>
        </p:spPr>
        <p:txBody>
          <a:bodyPr/>
          <a:lstStyle/>
          <a:p>
            <a:pPr algn="r"/>
            <a:fld id="{CF4668DC-857F-487D-BFFA-8C0CA5037977}" type="slidenum">
              <a:rPr lang="fr-BE" sz="1500" smtClean="0"/>
              <a:pPr algn="r"/>
              <a:t>2</a:t>
            </a:fld>
            <a:endParaRPr lang="fr-BE" sz="1500" dirty="0"/>
          </a:p>
        </p:txBody>
      </p:sp>
      <p:pic>
        <p:nvPicPr>
          <p:cNvPr id="4" name="Picture 2" descr="C:\Users\Ponne\Documents\My Dropbox\Mémoire\Présentation Orale\Images\[MOR 2010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193204"/>
            <a:ext cx="7416824" cy="494956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635896" y="516175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i="1" dirty="0" smtClean="0"/>
              <a:t>Morgan Stanley </a:t>
            </a:r>
            <a:r>
              <a:rPr lang="fr-BE" i="1" dirty="0" err="1" smtClean="0"/>
              <a:t>Research</a:t>
            </a:r>
            <a:r>
              <a:rPr lang="fr-BE" i="1" dirty="0" smtClean="0"/>
              <a:t> - 2010</a:t>
            </a:r>
            <a:endParaRPr lang="fr-BE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Nos règles d’adaptation en pratique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3995936" y="1129308"/>
            <a:ext cx="46085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600" dirty="0" smtClean="0"/>
              <a:t>« Le style d’affichage varie en fonction de la plateforme »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3" y="3457567"/>
            <a:ext cx="2448273" cy="369332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/>
            <a:r>
              <a:rPr lang="fr-BE" dirty="0" smtClean="0"/>
              <a:t> Textuel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863796" y="4897727"/>
            <a:ext cx="2448273" cy="369332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fr-BE" dirty="0" smtClean="0"/>
              <a:t>Graphique</a:t>
            </a:r>
          </a:p>
        </p:txBody>
      </p:sp>
      <p:cxnSp>
        <p:nvCxnSpPr>
          <p:cNvPr id="13" name="Forme 12"/>
          <p:cNvCxnSpPr>
            <a:stCxn id="9" idx="0"/>
          </p:cNvCxnSpPr>
          <p:nvPr/>
        </p:nvCxnSpPr>
        <p:spPr>
          <a:xfrm rot="5400000" flipH="1" flipV="1">
            <a:off x="2540769" y="4018625"/>
            <a:ext cx="426267" cy="1331938"/>
          </a:xfrm>
          <a:prstGeom prst="bentConnector2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6200000" flipV="1">
            <a:off x="1811692" y="3217541"/>
            <a:ext cx="480053" cy="1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19" name="ZoneTexte 18"/>
          <p:cNvSpPr txBox="1"/>
          <p:nvPr/>
        </p:nvSpPr>
        <p:spPr>
          <a:xfrm>
            <a:off x="26641" y="5537539"/>
            <a:ext cx="2319338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Contexte</a:t>
            </a:r>
            <a:endParaRPr lang="fr-BE" sz="1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350741" y="5537539"/>
            <a:ext cx="227387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Web service</a:t>
            </a:r>
            <a:endParaRPr lang="fr-BE" sz="1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4623025" y="5453349"/>
            <a:ext cx="2313780" cy="383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b="1" dirty="0" smtClean="0"/>
              <a:t>Front-end</a:t>
            </a:r>
          </a:p>
          <a:p>
            <a:pPr algn="ctr"/>
            <a:endParaRPr lang="fr-BE" sz="1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932615" y="5537539"/>
            <a:ext cx="2190749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Prototype</a:t>
            </a:r>
            <a:endParaRPr lang="fr-BE" sz="1000" dirty="0"/>
          </a:p>
        </p:txBody>
      </p:sp>
      <p:pic>
        <p:nvPicPr>
          <p:cNvPr id="34820" name="Picture 4" descr="C:\Users\Ponne\Documents\My Dropbox\Mémoire\Présentation Orale\Images\Weather-finalLOW-Tablet.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353444"/>
            <a:ext cx="4968552" cy="2911262"/>
          </a:xfrm>
          <a:prstGeom prst="rect">
            <a:avLst/>
          </a:prstGeom>
          <a:noFill/>
        </p:spPr>
      </p:pic>
      <p:pic>
        <p:nvPicPr>
          <p:cNvPr id="34822" name="Picture 6" descr="C:\Users\Ponne\Documents\My Dropbox\Mémoire\Présentation Orale\Images\Weather-Final-Sm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13284"/>
            <a:ext cx="3672408" cy="1932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Nos règles d’adaptation en pratique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3995936" y="1129308"/>
            <a:ext cx="46085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BE" sz="2600" dirty="0" smtClean="0"/>
              <a:t>« Le style d’affichage varie en fonction de l’état de la batterie »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3" y="3457567"/>
            <a:ext cx="2448273" cy="369332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/>
            <a:r>
              <a:rPr lang="fr-BE" dirty="0" smtClean="0"/>
              <a:t>Batterie « Good »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863796" y="4897727"/>
            <a:ext cx="2448273" cy="369332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fr-BE" dirty="0" smtClean="0"/>
              <a:t>Batterie « </a:t>
            </a:r>
            <a:r>
              <a:rPr lang="fr-BE" dirty="0" err="1" smtClean="0"/>
              <a:t>Low</a:t>
            </a:r>
            <a:r>
              <a:rPr lang="fr-BE" dirty="0" smtClean="0"/>
              <a:t> »</a:t>
            </a:r>
          </a:p>
        </p:txBody>
      </p:sp>
      <p:cxnSp>
        <p:nvCxnSpPr>
          <p:cNvPr id="13" name="Forme 12"/>
          <p:cNvCxnSpPr>
            <a:stCxn id="9" idx="0"/>
          </p:cNvCxnSpPr>
          <p:nvPr/>
        </p:nvCxnSpPr>
        <p:spPr>
          <a:xfrm rot="5400000" flipH="1" flipV="1">
            <a:off x="2540769" y="4018625"/>
            <a:ext cx="426267" cy="1331938"/>
          </a:xfrm>
          <a:prstGeom prst="bentConnector2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6200000" flipV="1">
            <a:off x="1811692" y="3217541"/>
            <a:ext cx="480053" cy="1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19" name="ZoneTexte 18"/>
          <p:cNvSpPr txBox="1"/>
          <p:nvPr/>
        </p:nvSpPr>
        <p:spPr>
          <a:xfrm>
            <a:off x="26641" y="5537539"/>
            <a:ext cx="2319338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Contexte</a:t>
            </a:r>
            <a:endParaRPr lang="fr-BE" sz="1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350741" y="5537539"/>
            <a:ext cx="227387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Web service</a:t>
            </a:r>
            <a:endParaRPr lang="fr-BE" sz="1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4623025" y="5453349"/>
            <a:ext cx="2313780" cy="383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b="1" dirty="0" smtClean="0"/>
              <a:t>Front-end</a:t>
            </a:r>
          </a:p>
          <a:p>
            <a:pPr algn="ctr"/>
            <a:endParaRPr lang="fr-BE" sz="1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932615" y="5537539"/>
            <a:ext cx="2190749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Prototype</a:t>
            </a:r>
            <a:endParaRPr lang="fr-BE" sz="1000" dirty="0"/>
          </a:p>
        </p:txBody>
      </p:sp>
      <p:pic>
        <p:nvPicPr>
          <p:cNvPr id="34820" name="Picture 4" descr="C:\Users\Ponne\Documents\My Dropbox\Mémoire\Présentation Orale\Images\Weather-finalLOW-Tablet.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358508"/>
            <a:ext cx="4968552" cy="2911262"/>
          </a:xfrm>
          <a:prstGeom prst="rect">
            <a:avLst/>
          </a:prstGeom>
          <a:noFill/>
        </p:spPr>
      </p:pic>
      <p:pic>
        <p:nvPicPr>
          <p:cNvPr id="34822" name="Picture 6" descr="C:\Users\Ponne\Documents\My Dropbox\Mémoire\Présentation Orale\Images\Weather-Final-Sm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13284"/>
            <a:ext cx="3672408" cy="1932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Nos règles d’adaptation en pratique</a:t>
            </a:r>
            <a:endParaRPr lang="fr-BE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19" name="ZoneTexte 18"/>
          <p:cNvSpPr txBox="1"/>
          <p:nvPr/>
        </p:nvSpPr>
        <p:spPr>
          <a:xfrm>
            <a:off x="26641" y="5537539"/>
            <a:ext cx="2319338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Contexte</a:t>
            </a:r>
            <a:endParaRPr lang="fr-BE" sz="1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350741" y="5537539"/>
            <a:ext cx="227387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Web service</a:t>
            </a:r>
            <a:endParaRPr lang="fr-BE" sz="1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4623025" y="5453349"/>
            <a:ext cx="2313780" cy="383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b="1" dirty="0" smtClean="0"/>
              <a:t>Front-end</a:t>
            </a:r>
          </a:p>
          <a:p>
            <a:pPr algn="ctr"/>
            <a:endParaRPr lang="fr-BE" sz="1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932615" y="5537539"/>
            <a:ext cx="2190749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Prototype</a:t>
            </a:r>
            <a:endParaRPr lang="fr-BE" sz="1000" dirty="0"/>
          </a:p>
        </p:txBody>
      </p:sp>
      <p:pic>
        <p:nvPicPr>
          <p:cNvPr id="26626" name="Picture 2" descr="C:\Users\Ponne\Documents\My Dropbox\Mémoire\Présentation Orale\Images\Weather-Config-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4499"/>
          </a:xfrm>
          <a:prstGeom prst="rect">
            <a:avLst/>
          </a:prstGeom>
          <a:noFill/>
        </p:spPr>
      </p:pic>
      <p:pic>
        <p:nvPicPr>
          <p:cNvPr id="26627" name="Picture 3" descr="C:\Users\Ponne\Documents\My Dropbox\Mémoire\Présentation Orale\Images\Weather-Config-Sm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21396"/>
            <a:ext cx="5281687" cy="316835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79512" y="625252"/>
            <a:ext cx="181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Mettre en page </a:t>
            </a:r>
            <a:r>
              <a:rPr lang="fr-BE" b="1" dirty="0" smtClean="0">
                <a:solidFill>
                  <a:srgbClr val="FF0000"/>
                </a:solidFill>
              </a:rPr>
              <a:t>?</a:t>
            </a:r>
            <a:endParaRPr lang="fr-B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Démonstration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2 Vidéos - 1 courte / 1 </a:t>
            </a:r>
            <a:r>
              <a:rPr lang="fr-BE" dirty="0" smtClean="0"/>
              <a:t>longue en fonction du temps qu’il restera</a:t>
            </a:r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26641" y="5537539"/>
            <a:ext cx="2319338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Contexte</a:t>
            </a:r>
            <a:endParaRPr lang="fr-BE" sz="1000" dirty="0"/>
          </a:p>
        </p:txBody>
      </p:sp>
      <p:sp>
        <p:nvSpPr>
          <p:cNvPr id="6" name="ZoneTexte 5"/>
          <p:cNvSpPr txBox="1"/>
          <p:nvPr/>
        </p:nvSpPr>
        <p:spPr>
          <a:xfrm>
            <a:off x="2350741" y="5537539"/>
            <a:ext cx="227387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Web service</a:t>
            </a:r>
            <a:endParaRPr lang="fr-BE" sz="1000" dirty="0"/>
          </a:p>
        </p:txBody>
      </p:sp>
      <p:sp>
        <p:nvSpPr>
          <p:cNvPr id="7" name="ZoneTexte 6"/>
          <p:cNvSpPr txBox="1"/>
          <p:nvPr/>
        </p:nvSpPr>
        <p:spPr>
          <a:xfrm>
            <a:off x="4623025" y="5537539"/>
            <a:ext cx="231378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Front-end</a:t>
            </a:r>
            <a:endParaRPr lang="fr-BE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6932615" y="5480892"/>
            <a:ext cx="2190749" cy="383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b="1" dirty="0" smtClean="0"/>
              <a:t>Prototype</a:t>
            </a:r>
          </a:p>
          <a:p>
            <a:pPr algn="ctr"/>
            <a:endParaRPr lang="fr-B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832" y="-22820"/>
            <a:ext cx="8229600" cy="952500"/>
          </a:xfrm>
        </p:spPr>
        <p:txBody>
          <a:bodyPr/>
          <a:lstStyle/>
          <a:p>
            <a:r>
              <a:rPr lang="fr-BE" dirty="0" smtClean="0"/>
              <a:t>L’objectif est atteint</a:t>
            </a:r>
            <a:endParaRPr lang="fr-BE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26641" y="5537539"/>
            <a:ext cx="2319338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Contexte</a:t>
            </a:r>
            <a:endParaRPr lang="fr-BE" sz="1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350741" y="5537539"/>
            <a:ext cx="227387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Web service</a:t>
            </a:r>
            <a:endParaRPr lang="fr-BE" sz="1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623025" y="5537539"/>
            <a:ext cx="231378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Front-end</a:t>
            </a:r>
            <a:endParaRPr lang="fr-BE" sz="1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932615" y="5537539"/>
            <a:ext cx="2190749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Prototype</a:t>
            </a:r>
            <a:endParaRPr lang="fr-BE" sz="1000" dirty="0"/>
          </a:p>
        </p:txBody>
      </p:sp>
      <p:pic>
        <p:nvPicPr>
          <p:cNvPr id="8203" name="Picture 11" descr="C:\Users\Ponne\Documents\My Dropbox\Mémoire\Présentation Orale\Images\PROX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8212" y="3769221"/>
            <a:ext cx="1094318" cy="1366386"/>
          </a:xfrm>
          <a:prstGeom prst="rect">
            <a:avLst/>
          </a:prstGeom>
          <a:noFill/>
        </p:spPr>
      </p:pic>
      <p:pic>
        <p:nvPicPr>
          <p:cNvPr id="8204" name="Picture 12" descr="C:\Users\Ponne\Documents\My Dropbox\Mémoire\Présentation Orale\Images\WEBSERVI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711" y="1269901"/>
            <a:ext cx="2091901" cy="2430475"/>
          </a:xfrm>
          <a:prstGeom prst="rect">
            <a:avLst/>
          </a:prstGeom>
          <a:noFill/>
        </p:spPr>
      </p:pic>
      <p:pic>
        <p:nvPicPr>
          <p:cNvPr id="8205" name="Picture 13" descr="C:\Users\Ponne\Documents\My Dropbox\Mémoire\Présentation Orale\Images\Clien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985292"/>
            <a:ext cx="2049579" cy="2370015"/>
          </a:xfrm>
          <a:prstGeom prst="rect">
            <a:avLst/>
          </a:prstGeom>
          <a:noFill/>
        </p:spPr>
      </p:pic>
      <p:pic>
        <p:nvPicPr>
          <p:cNvPr id="8202" name="Picture 10" descr="C:\Users\Ponne\Documents\My Dropbox\Mémoire\Présentation Orale\Images\INTERACTI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073524"/>
            <a:ext cx="2085855" cy="1130594"/>
          </a:xfrm>
          <a:prstGeom prst="rect">
            <a:avLst/>
          </a:prstGeom>
          <a:noFill/>
        </p:spPr>
      </p:pic>
      <p:pic>
        <p:nvPicPr>
          <p:cNvPr id="8206" name="Picture 14" descr="C:\Users\Ponne\Documents\My Dropbox\Mémoire\Présentation Orale\Images\DC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8546" y="2929508"/>
            <a:ext cx="477630" cy="562273"/>
          </a:xfrm>
          <a:prstGeom prst="rect">
            <a:avLst/>
          </a:prstGeom>
          <a:noFill/>
        </p:spPr>
      </p:pic>
      <p:pic>
        <p:nvPicPr>
          <p:cNvPr id="8207" name="Picture 15" descr="C:\Users\Ponne\Documents\My Dropbox\Mémoire\Présentation Orale\Images\HTM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577580"/>
            <a:ext cx="489721" cy="417170"/>
          </a:xfrm>
          <a:prstGeom prst="rect">
            <a:avLst/>
          </a:prstGeom>
          <a:noFill/>
        </p:spPr>
      </p:pic>
      <p:sp>
        <p:nvSpPr>
          <p:cNvPr id="23" name="Espace réservé du contenu 2"/>
          <p:cNvSpPr txBox="1">
            <a:spLocks/>
          </p:cNvSpPr>
          <p:nvPr/>
        </p:nvSpPr>
        <p:spPr>
          <a:xfrm>
            <a:off x="4535640" y="5788058"/>
            <a:ext cx="2700655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buClr>
                <a:schemeClr val="bg1"/>
              </a:buClr>
            </a:pPr>
            <a:r>
              <a:rPr lang="fr-BE" sz="2000" dirty="0" smtClean="0"/>
              <a:t>Création et </a:t>
            </a:r>
          </a:p>
          <a:p>
            <a:pPr marL="342900" lvl="0" indent="-342900" algn="ctr">
              <a:buClr>
                <a:schemeClr val="bg1"/>
              </a:buClr>
            </a:pPr>
            <a:r>
              <a:rPr lang="fr-BE" sz="2000" dirty="0" smtClean="0"/>
              <a:t>adaptation du front-end</a:t>
            </a:r>
            <a:endParaRPr lang="fr-BE" sz="20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843808" y="5781548"/>
            <a:ext cx="1512167" cy="4200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bg1"/>
              </a:buClr>
              <a:defRPr/>
            </a:pPr>
            <a:r>
              <a:rPr lang="fr-BE" sz="2000" dirty="0" smtClean="0"/>
              <a:t>Web service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0" y="5715000"/>
            <a:ext cx="2448272" cy="4200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lang="fr-BE" sz="2000" noProof="0" dirty="0" smtClean="0"/>
              <a:t>C</a:t>
            </a:r>
            <a:r>
              <a:rPr kumimoji="0" lang="fr-BE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ontexte d’utilisation</a:t>
            </a:r>
            <a:endParaRPr kumimoji="0" lang="fr-BE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6682338" y="5784612"/>
            <a:ext cx="3578294" cy="4200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bg1"/>
              </a:buClr>
            </a:pPr>
            <a:r>
              <a:rPr lang="fr-BE" sz="2000" dirty="0" smtClean="0"/>
              <a:t>Développement d’un prototype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20072" y="481236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45851 -0.41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-2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765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8" dur="indefinite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1" dur="indefinite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4" dur="indefinite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7" dur="indefinite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27153 -0.623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3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968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3" dur="indefinite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6" dur="indefinite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2" dur="indefinite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5" dur="indefinite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70964E-6 L 0.01771 -4.70964E-6 C 0.02553 -4.70964E-6 0.03577 -0.22395 0.03577 -0.39483 L 0.03577 -0.77632 " pathEditMode="relative" rAng="0" ptsTypes="FfFF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38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475C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8" dur="indefinite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1" dur="indefinite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4" dur="indefinite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7" dur="indefinite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6941 -0.2213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765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3" dur="indefinite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6" dur="indefinite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3" grpId="1" animBg="1"/>
      <p:bldP spid="6" grpId="1" animBg="1"/>
      <p:bldP spid="8" grpId="0" animBg="1"/>
      <p:bldP spid="22" grpId="1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Conceptualisation</a:t>
            </a:r>
          </a:p>
          <a:p>
            <a:pPr lvl="1"/>
            <a:endParaRPr lang="fr-BE" dirty="0" smtClean="0"/>
          </a:p>
          <a:p>
            <a:r>
              <a:rPr lang="fr-BE" dirty="0" smtClean="0"/>
              <a:t>Méthodologie</a:t>
            </a:r>
          </a:p>
          <a:p>
            <a:pPr lvl="1"/>
            <a:endParaRPr lang="fr-BE" dirty="0" smtClean="0"/>
          </a:p>
          <a:p>
            <a:r>
              <a:rPr lang="fr-BE" dirty="0" smtClean="0"/>
              <a:t>Implémentation</a:t>
            </a:r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30832" y="-22820"/>
            <a:ext cx="8229600" cy="952500"/>
          </a:xfrm>
        </p:spPr>
        <p:txBody>
          <a:bodyPr/>
          <a:lstStyle/>
          <a:p>
            <a:r>
              <a:rPr lang="fr-BE" dirty="0" smtClean="0"/>
              <a:t>L’objectif est atteint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 dirty="0"/>
          </a:p>
        </p:txBody>
      </p:sp>
      <p:pic>
        <p:nvPicPr>
          <p:cNvPr id="3" name="Picture 2" descr="C:\Users\Ponne\Documents\My Dropbox\Mémoire\Présentation Orale\Images\Rout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794" y="121196"/>
            <a:ext cx="5276850" cy="54006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139952" y="3793604"/>
            <a:ext cx="468052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500" dirty="0" smtClean="0"/>
              <a:t>Merci de votre attention</a:t>
            </a:r>
            <a:endParaRPr lang="fr-BE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433231"/>
            <a:ext cx="5904656" cy="228025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fr-BE" sz="3800" dirty="0" smtClean="0"/>
              <a:t>Adaptation du « front-end »</a:t>
            </a:r>
            <a:br>
              <a:rPr lang="fr-BE" sz="3800" dirty="0" smtClean="0"/>
            </a:br>
            <a:r>
              <a:rPr lang="fr-BE" sz="3800" dirty="0" smtClean="0"/>
              <a:t>d’un web service en fonction </a:t>
            </a:r>
            <a:br>
              <a:rPr lang="fr-BE" sz="3800" dirty="0" smtClean="0"/>
            </a:br>
            <a:r>
              <a:rPr lang="fr-BE" sz="3800" dirty="0" smtClean="0"/>
              <a:t>du contexte d’utilisation.</a:t>
            </a:r>
            <a:br>
              <a:rPr lang="fr-BE" sz="3800" dirty="0" smtClean="0"/>
            </a:br>
            <a:r>
              <a:rPr lang="fr-BE" sz="3800" i="1" dirty="0" smtClean="0"/>
              <a:t>Concept et prototype</a:t>
            </a:r>
            <a:endParaRPr lang="fr-BE" sz="38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5364088" y="4225652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3200" dirty="0" smtClean="0"/>
              <a:t>François </a:t>
            </a:r>
            <a:r>
              <a:rPr lang="fr-BE" sz="3200" dirty="0" err="1" smtClean="0"/>
              <a:t>Debande</a:t>
            </a:r>
            <a:endParaRPr lang="fr-BE" sz="3200" dirty="0" smtClean="0"/>
          </a:p>
          <a:p>
            <a:pPr algn="r"/>
            <a:r>
              <a:rPr lang="fr-BE" sz="3200" dirty="0" smtClean="0"/>
              <a:t>Quentin Poncelet</a:t>
            </a:r>
            <a:endParaRPr lang="fr-B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Ajouter un nouveau module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7300"/>
            <a:ext cx="8712968" cy="4464496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Étapes</a:t>
            </a:r>
          </a:p>
          <a:p>
            <a:pPr marL="1257300" lvl="1" indent="-514350"/>
            <a:r>
              <a:rPr lang="fr-BE" dirty="0" smtClean="0"/>
              <a:t>Trouver web service + documentation</a:t>
            </a:r>
          </a:p>
          <a:p>
            <a:pPr marL="1257300" lvl="1" indent="-514350"/>
            <a:r>
              <a:rPr lang="fr-BE" dirty="0" smtClean="0"/>
              <a:t>Assimilation du contexte</a:t>
            </a:r>
          </a:p>
          <a:p>
            <a:pPr marL="1257300" lvl="1" indent="-514350"/>
            <a:r>
              <a:rPr lang="fr-BE" dirty="0" smtClean="0"/>
              <a:t>Création de règles d’adaptation</a:t>
            </a:r>
          </a:p>
          <a:p>
            <a:pPr marL="1257300" lvl="1" indent="-514350"/>
            <a:r>
              <a:rPr lang="fr-BE" dirty="0" smtClean="0"/>
              <a:t>Génération du CSS</a:t>
            </a:r>
          </a:p>
          <a:p>
            <a:r>
              <a:rPr lang="fr-BE" dirty="0" smtClean="0"/>
              <a:t>Estimation du coût de déploiement</a:t>
            </a:r>
          </a:p>
          <a:p>
            <a:pPr marL="1257300" lvl="1" indent="-514350"/>
            <a:r>
              <a:rPr lang="fr-BE" dirty="0" smtClean="0"/>
              <a:t>Dépend des compétences</a:t>
            </a:r>
          </a:p>
          <a:p>
            <a:pPr marL="1257300" lvl="1" indent="-514350"/>
            <a:r>
              <a:rPr lang="fr-BE" dirty="0" smtClean="0"/>
              <a:t>Dépend du web service</a:t>
            </a:r>
          </a:p>
          <a:p>
            <a:pPr marL="1257300" lvl="1" indent="-514350"/>
            <a:r>
              <a:rPr lang="fr-BE" dirty="0" smtClean="0"/>
              <a:t>Dépend du résultat voulu</a:t>
            </a:r>
          </a:p>
          <a:p>
            <a:pPr marL="1257300" lvl="1" indent="-514350"/>
            <a:endParaRPr lang="fr-BE" dirty="0" smtClean="0"/>
          </a:p>
          <a:p>
            <a:pPr marL="514350" indent="-514350">
              <a:buFont typeface="+mj-lt"/>
              <a:buAutoNum type="arabicPeriod"/>
            </a:pPr>
            <a:endParaRPr lang="fr-BE" dirty="0" smtClean="0"/>
          </a:p>
          <a:p>
            <a:pPr marL="514350" indent="-514350">
              <a:buFont typeface="+mj-lt"/>
              <a:buAutoNum type="arabicPeriod"/>
            </a:pPr>
            <a:endParaRPr lang="fr-BE" dirty="0" smtClean="0"/>
          </a:p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Avantages / Inconvénients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5292"/>
            <a:ext cx="8712968" cy="4729707"/>
          </a:xfrm>
        </p:spPr>
        <p:txBody>
          <a:bodyPr>
            <a:normAutofit/>
          </a:bodyPr>
          <a:lstStyle/>
          <a:p>
            <a:r>
              <a:rPr lang="fr-BE" dirty="0" smtClean="0"/>
              <a:t>Avantages </a:t>
            </a:r>
          </a:p>
          <a:p>
            <a:pPr lvl="1"/>
            <a:r>
              <a:rPr lang="fr-BE" dirty="0" smtClean="0"/>
              <a:t>Optimisation « pré-requête » au web service</a:t>
            </a:r>
          </a:p>
          <a:p>
            <a:pPr lvl="1"/>
            <a:r>
              <a:rPr lang="fr-BE" dirty="0" smtClean="0"/>
              <a:t>Vision simplifiée du contexte (fichier XML) </a:t>
            </a:r>
          </a:p>
          <a:p>
            <a:pPr lvl="1"/>
            <a:r>
              <a:rPr lang="fr-BE" dirty="0" smtClean="0"/>
              <a:t>Minimisation des fichiers (images, CSS, …)</a:t>
            </a:r>
          </a:p>
          <a:p>
            <a:pPr lvl="1"/>
            <a:r>
              <a:rPr lang="fr-BE" dirty="0" smtClean="0"/>
              <a:t>Implémentation « Coté serveur »</a:t>
            </a:r>
          </a:p>
          <a:p>
            <a:r>
              <a:rPr lang="fr-BE" dirty="0" smtClean="0"/>
              <a:t>Inconvénients</a:t>
            </a:r>
          </a:p>
          <a:p>
            <a:pPr lvl="1"/>
            <a:r>
              <a:rPr lang="fr-BE" dirty="0" smtClean="0"/>
              <a:t>Gestion du DCO (taille et transfert)</a:t>
            </a:r>
          </a:p>
          <a:p>
            <a:pPr lvl="1"/>
            <a:r>
              <a:rPr lang="fr-BE" dirty="0" smtClean="0"/>
              <a:t>Web services uniquement </a:t>
            </a:r>
          </a:p>
          <a:p>
            <a:pPr lvl="1"/>
            <a:r>
              <a:rPr lang="fr-BE" dirty="0" smtClean="0"/>
              <a:t>Modules sémantiquement liés aux web services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Les utilisateurs mobiles en Belgique</a:t>
            </a: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611560" y="1417340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200" dirty="0" smtClean="0"/>
              <a:t>1 belge sur 5 </a:t>
            </a:r>
          </a:p>
          <a:p>
            <a:pPr algn="ctr"/>
            <a:r>
              <a:rPr lang="fr-BE" sz="3200" dirty="0" smtClean="0"/>
              <a:t>possède un </a:t>
            </a:r>
            <a:r>
              <a:rPr lang="fr-B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Smartphone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0626" y="3001516"/>
            <a:ext cx="5759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200" dirty="0" smtClean="0"/>
              <a:t>3% de la population </a:t>
            </a:r>
          </a:p>
          <a:p>
            <a:pPr algn="ctr"/>
            <a:r>
              <a:rPr lang="fr-BE" sz="3200" dirty="0" smtClean="0"/>
              <a:t>dispose d’une </a:t>
            </a:r>
            <a:r>
              <a:rPr lang="fr-B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tablette</a:t>
            </a:r>
            <a:endParaRPr lang="fr-BE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3635896" y="516175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i="1" dirty="0" err="1" smtClean="0"/>
              <a:t>Ant</a:t>
            </a:r>
            <a:r>
              <a:rPr lang="fr-BE" i="1" dirty="0" smtClean="0"/>
              <a:t> </a:t>
            </a:r>
            <a:r>
              <a:rPr lang="fr-BE" i="1" dirty="0" err="1" smtClean="0"/>
              <a:t>Research</a:t>
            </a:r>
            <a:r>
              <a:rPr lang="fr-BE" i="1" dirty="0" smtClean="0"/>
              <a:t> - 2011</a:t>
            </a:r>
            <a:endParaRPr lang="fr-BE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Questions Anticipées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BE" dirty="0" smtClean="0"/>
              <a:t>Quel est le problème le plus important que vous ayez rencontré </a:t>
            </a:r>
            <a:r>
              <a:rPr lang="fr-BE" dirty="0" smtClean="0"/>
              <a:t>?</a:t>
            </a:r>
          </a:p>
          <a:p>
            <a:r>
              <a:rPr lang="fr-BE" dirty="0" smtClean="0"/>
              <a:t>Comment ajouter de nouvelles règles d'adaptation </a:t>
            </a:r>
            <a:r>
              <a:rPr lang="fr-BE" dirty="0" smtClean="0"/>
              <a:t>?</a:t>
            </a:r>
          </a:p>
          <a:p>
            <a:r>
              <a:rPr lang="fr-BE" dirty="0" smtClean="0"/>
              <a:t>Récupération des informations en brut, et affichage de celles-ci via l'utilisation de fonctions de </a:t>
            </a:r>
            <a:r>
              <a:rPr lang="fr-BE" dirty="0" smtClean="0"/>
              <a:t>conversions ?</a:t>
            </a:r>
          </a:p>
          <a:p>
            <a:r>
              <a:rPr lang="fr-BE" dirty="0" smtClean="0"/>
              <a:t>Et si le DCO/contexte changeait </a:t>
            </a:r>
            <a:r>
              <a:rPr lang="fr-BE" dirty="0" smtClean="0"/>
              <a:t>?</a:t>
            </a:r>
          </a:p>
          <a:p>
            <a:r>
              <a:rPr lang="fr-BE" dirty="0" smtClean="0"/>
              <a:t>…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Ponne\Documents\My Dropbox\Mémoire\Présentation Orale\Images\Matéri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10" name="Espace réservé du numéro de diapositive 22"/>
          <p:cNvSpPr txBox="1">
            <a:spLocks/>
          </p:cNvSpPr>
          <p:nvPr/>
        </p:nvSpPr>
        <p:spPr>
          <a:xfrm>
            <a:off x="6876256" y="157200"/>
            <a:ext cx="21336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BE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Motivations</a:t>
            </a:r>
            <a:endParaRPr lang="fr-BE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79388" y="1333500"/>
          <a:ext cx="8713788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894"/>
                <a:gridCol w="43568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500" dirty="0" smtClean="0"/>
                        <a:t>Intrinsèques (utilisateurs)</a:t>
                      </a:r>
                      <a:endParaRPr lang="fr-BE" sz="25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 Extrinsèques (web services)</a:t>
                      </a:r>
                      <a:endParaRPr lang="fr-BE" sz="25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fr-BE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Multiplication des plates-formes</a:t>
                      </a:r>
                      <a:endParaRPr lang="fr-BE" sz="2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BE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Déployer rapidement un service utilisable</a:t>
                      </a:r>
                      <a:r>
                        <a:rPr lang="fr-BE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 des plates-formes différentes (y compris non existantes)</a:t>
                      </a:r>
                      <a:endParaRPr lang="fr-BE" sz="2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fr-BE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Hétérogénéité des plates-formes</a:t>
                      </a:r>
                      <a:endParaRPr lang="fr-BE" sz="2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fr-BE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Croissance du marché mobile</a:t>
                      </a:r>
                      <a:endParaRPr lang="fr-BE" sz="2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Contextes différents</a:t>
                      </a:r>
                      <a:endParaRPr lang="fr-BE" sz="2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Prise en compte de tout le contexte</a:t>
                      </a:r>
                      <a:endParaRPr lang="fr-BE" sz="24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Critères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179388" y="1333500"/>
          <a:ext cx="8713787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7"/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2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Retenus</a:t>
                      </a:r>
                      <a:endParaRPr lang="fr-BE" sz="2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Réduction de la bande passante (1)</a:t>
                      </a:r>
                      <a:endParaRPr lang="fr-B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Économie</a:t>
                      </a:r>
                      <a:r>
                        <a:rPr lang="fr-BE" baseline="0" dirty="0" smtClean="0"/>
                        <a:t> de la batterie (2)</a:t>
                      </a:r>
                      <a:endParaRPr lang="fr-BE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Affichage optimal (3)</a:t>
                      </a:r>
                      <a:endParaRPr lang="fr-B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Adapté</a:t>
                      </a:r>
                      <a:r>
                        <a:rPr lang="fr-B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pour toutes les plateformes (4)</a:t>
                      </a:r>
                      <a:endParaRPr lang="fr-B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fr-B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g</a:t>
                      </a:r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énérique possible (5)</a:t>
                      </a:r>
                      <a:endParaRPr lang="fr-B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Modulable pour </a:t>
                      </a:r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facilité de développement futur (6)</a:t>
                      </a:r>
                      <a:endParaRPr lang="fr-BE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Choix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179388" y="1333500"/>
          <a:ext cx="8713787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7"/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2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Retenus</a:t>
                      </a:r>
                      <a:endParaRPr lang="fr-BE" sz="2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Coté serveur (1) (2)</a:t>
                      </a:r>
                      <a:endParaRPr lang="fr-B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Adaptation</a:t>
                      </a:r>
                      <a:r>
                        <a:rPr lang="fr-BE" baseline="0" dirty="0" smtClean="0"/>
                        <a:t> pré-requête (1)</a:t>
                      </a:r>
                      <a:endParaRPr lang="fr-BE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l’affichage de statistiques sur la page </a:t>
                      </a:r>
                      <a:endParaRPr lang="fr-B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type d’architecture « proxy middleware » (4) (5) (6)</a:t>
                      </a:r>
                      <a:endParaRPr lang="fr-B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choix d’afficher ou non les images  (1) (2)</a:t>
                      </a:r>
                      <a:endParaRPr lang="fr-B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Gestion des</a:t>
                      </a:r>
                      <a:r>
                        <a:rPr lang="fr-BE" baseline="0" dirty="0" smtClean="0"/>
                        <a:t> utilisateurs (3)</a:t>
                      </a:r>
                      <a:endParaRPr lang="fr-B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éviter l’aspect « brut » de l’information en utilisant des styles (3)</a:t>
                      </a:r>
                      <a:endParaRPr lang="fr-B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redimensionnement des images et du texte (3)</a:t>
                      </a:r>
                      <a:endParaRPr lang="fr-B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personnalisation des paramètres d’adaptation  (3)</a:t>
                      </a:r>
                      <a:endParaRPr lang="fr-B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fractionnement de pages  (3)</a:t>
                      </a:r>
                      <a:endParaRPr lang="fr-B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79512" y="49188"/>
            <a:ext cx="8496944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Objectif du mémoire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43608" y="1633364"/>
            <a:ext cx="6840760" cy="241209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Conceptualiser </a:t>
            </a:r>
            <a:r>
              <a:rPr kumimoji="0" lang="fr-BE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</a:t>
            </a:r>
            <a:r>
              <a: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création et l’adaptation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 front-end </a:t>
            </a:r>
            <a:r>
              <a:rPr kumimoji="0" lang="fr-BE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’un </a:t>
            </a:r>
            <a:r>
              <a:rPr kumimoji="0" lang="fr-BE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</a:t>
            </a:r>
            <a:r>
              <a:rPr kumimoji="0" lang="fr-BE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service </a:t>
            </a:r>
            <a:r>
              <a: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fonction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 </a:t>
            </a:r>
            <a:r>
              <a:rPr lang="fr-BE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contexte</a:t>
            </a:r>
            <a:r>
              <a:rPr lang="fr-BE" sz="3000" b="1" dirty="0" smtClean="0"/>
              <a:t> </a:t>
            </a:r>
            <a:r>
              <a:rPr kumimoji="0" lang="fr-BE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d’utilisation</a:t>
            </a:r>
            <a:r>
              <a: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valider cette approche conceptuelle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 le développement d’un </a:t>
            </a:r>
            <a:r>
              <a:rPr kumimoji="0" lang="fr-BE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prototype</a:t>
            </a:r>
            <a:endParaRPr kumimoji="0" lang="fr-BE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numéro de diapositive 7"/>
          <p:cNvSpPr txBox="1">
            <a:spLocks/>
          </p:cNvSpPr>
          <p:nvPr/>
        </p:nvSpPr>
        <p:spPr>
          <a:xfrm>
            <a:off x="6876256" y="157200"/>
            <a:ext cx="2133600" cy="30427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BE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50741" y="5537539"/>
            <a:ext cx="227387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Web service</a:t>
            </a:r>
            <a:endParaRPr lang="fr-BE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623025" y="5537539"/>
            <a:ext cx="231378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Front-end</a:t>
            </a:r>
            <a:endParaRPr lang="fr-BE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932615" y="5537539"/>
            <a:ext cx="2190749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Prototype</a:t>
            </a:r>
            <a:endParaRPr lang="fr-BE" sz="1000" dirty="0"/>
          </a:p>
        </p:txBody>
      </p:sp>
      <p:sp>
        <p:nvSpPr>
          <p:cNvPr id="14" name="Rectangle 13"/>
          <p:cNvSpPr/>
          <p:nvPr/>
        </p:nvSpPr>
        <p:spPr>
          <a:xfrm>
            <a:off x="0" y="841276"/>
            <a:ext cx="9324528" cy="36000"/>
          </a:xfrm>
          <a:prstGeom prst="rect">
            <a:avLst/>
          </a:prstGeom>
          <a:gradFill flip="none" rotWithShape="1">
            <a:gsLst>
              <a:gs pos="0">
                <a:srgbClr val="FAFAFA">
                  <a:shade val="30000"/>
                  <a:satMod val="115000"/>
                </a:srgbClr>
              </a:gs>
              <a:gs pos="50000">
                <a:srgbClr val="FAFAFA">
                  <a:shade val="67500"/>
                  <a:satMod val="115000"/>
                </a:srgbClr>
              </a:gs>
              <a:gs pos="100000">
                <a:srgbClr val="FAFAF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560984" y="2017407"/>
            <a:ext cx="7457454" cy="4680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fr-BE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service </a:t>
            </a:r>
            <a:endParaRPr kumimoji="0" lang="fr-BE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60983" y="4369668"/>
            <a:ext cx="6072377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>
              <a:buClr>
                <a:schemeClr val="bg1"/>
              </a:buClr>
            </a:pPr>
            <a:r>
              <a:rPr lang="fr-B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Développement d’un prototype</a:t>
            </a:r>
            <a:endParaRPr kumimoji="0" lang="fr-BE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60984" y="841276"/>
            <a:ext cx="6315272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lang="fr-B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kumimoji="0" lang="fr-B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ontexte</a:t>
            </a: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d’utilisation</a:t>
            </a: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60983" y="3193538"/>
            <a:ext cx="7043957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>
              <a:buClr>
                <a:schemeClr val="bg1"/>
              </a:buClr>
            </a:pPr>
            <a:r>
              <a:rPr lang="fr-B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Création et adaptation du front-end</a:t>
            </a:r>
            <a:endParaRPr kumimoji="0" lang="fr-BE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6641" y="5480892"/>
            <a:ext cx="2319338" cy="383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b="1" dirty="0" smtClean="0"/>
              <a:t>Contexte</a:t>
            </a:r>
          </a:p>
          <a:p>
            <a:pPr algn="ctr"/>
            <a:endParaRPr lang="fr-B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/>
      <p:bldP spid="14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 d’utilisation</a:t>
            </a:r>
            <a:endParaRPr lang="fr-BE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25" name="ZoneTexte 24"/>
          <p:cNvSpPr txBox="1"/>
          <p:nvPr/>
        </p:nvSpPr>
        <p:spPr>
          <a:xfrm>
            <a:off x="26641" y="5480892"/>
            <a:ext cx="2319338" cy="383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b="1" dirty="0" smtClean="0"/>
              <a:t>Contexte</a:t>
            </a:r>
          </a:p>
          <a:p>
            <a:pPr algn="ctr"/>
            <a:endParaRPr lang="fr-BE" sz="10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2350741" y="5537539"/>
            <a:ext cx="227387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Web service</a:t>
            </a:r>
            <a:endParaRPr lang="fr-BE" sz="1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623025" y="5537539"/>
            <a:ext cx="2313780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Front-end</a:t>
            </a:r>
            <a:endParaRPr lang="fr-BE" sz="1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6932615" y="5537539"/>
            <a:ext cx="2190749" cy="2291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tIns="28800" rtlCol="0">
            <a:spAutoFit/>
          </a:bodyPr>
          <a:lstStyle/>
          <a:p>
            <a:pPr algn="ctr"/>
            <a:r>
              <a:rPr lang="fr-BE" sz="1000" dirty="0" smtClean="0"/>
              <a:t>Prototype</a:t>
            </a:r>
            <a:endParaRPr lang="fr-BE" sz="1000" dirty="0"/>
          </a:p>
        </p:txBody>
      </p:sp>
      <p:grpSp>
        <p:nvGrpSpPr>
          <p:cNvPr id="24" name="Groupe 23"/>
          <p:cNvGrpSpPr/>
          <p:nvPr/>
        </p:nvGrpSpPr>
        <p:grpSpPr>
          <a:xfrm>
            <a:off x="846604" y="1057300"/>
            <a:ext cx="2646251" cy="809173"/>
            <a:chOff x="254" y="2112417"/>
            <a:chExt cx="1806323" cy="852912"/>
          </a:xfrm>
          <a:solidFill>
            <a:schemeClr val="bg1">
              <a:lumMod val="65000"/>
            </a:schemeClr>
          </a:solidFill>
        </p:grpSpPr>
        <p:sp>
          <p:nvSpPr>
            <p:cNvPr id="47" name="Ellipse 46"/>
            <p:cNvSpPr/>
            <p:nvPr/>
          </p:nvSpPr>
          <p:spPr>
            <a:xfrm>
              <a:off x="254" y="2112417"/>
              <a:ext cx="1806323" cy="8529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Ellipse 4"/>
            <p:cNvSpPr/>
            <p:nvPr/>
          </p:nvSpPr>
          <p:spPr>
            <a:xfrm>
              <a:off x="264784" y="2237323"/>
              <a:ext cx="1277263" cy="603100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3000" kern="1200" dirty="0" smtClean="0"/>
                <a:t>Plateforme</a:t>
              </a:r>
              <a:endParaRPr lang="fr-BE" sz="3000" kern="1200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1979713" y="2030929"/>
            <a:ext cx="469320" cy="469320"/>
            <a:chOff x="1875834" y="2291528"/>
            <a:chExt cx="494689" cy="494689"/>
          </a:xfrm>
          <a:solidFill>
            <a:schemeClr val="bg1">
              <a:lumMod val="85000"/>
            </a:schemeClr>
          </a:solidFill>
        </p:grpSpPr>
        <p:sp>
          <p:nvSpPr>
            <p:cNvPr id="45" name="Plus 44"/>
            <p:cNvSpPr/>
            <p:nvPr/>
          </p:nvSpPr>
          <p:spPr>
            <a:xfrm>
              <a:off x="1875834" y="2291528"/>
              <a:ext cx="494689" cy="494689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Plus 6"/>
            <p:cNvSpPr/>
            <p:nvPr/>
          </p:nvSpPr>
          <p:spPr>
            <a:xfrm>
              <a:off x="1941405" y="2480697"/>
              <a:ext cx="363547" cy="1163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800" kern="120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846604" y="2683073"/>
            <a:ext cx="2646251" cy="809173"/>
            <a:chOff x="2439780" y="2112417"/>
            <a:chExt cx="1806323" cy="852912"/>
          </a:xfrm>
          <a:solidFill>
            <a:schemeClr val="bg1">
              <a:lumMod val="65000"/>
            </a:schemeClr>
          </a:solidFill>
        </p:grpSpPr>
        <p:sp>
          <p:nvSpPr>
            <p:cNvPr id="43" name="Ellipse 42"/>
            <p:cNvSpPr/>
            <p:nvPr/>
          </p:nvSpPr>
          <p:spPr>
            <a:xfrm>
              <a:off x="2439780" y="2112417"/>
              <a:ext cx="1806323" cy="85291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Ellipse 8"/>
            <p:cNvSpPr/>
            <p:nvPr/>
          </p:nvSpPr>
          <p:spPr>
            <a:xfrm>
              <a:off x="2704310" y="2237323"/>
              <a:ext cx="1277263" cy="603100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3000" kern="1200" dirty="0" smtClean="0"/>
                <a:t>Environnement	</a:t>
              </a:r>
              <a:endParaRPr lang="fr-BE" sz="3000" kern="1200" dirty="0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993907" y="3656702"/>
            <a:ext cx="469320" cy="469320"/>
            <a:chOff x="4315360" y="2291528"/>
            <a:chExt cx="494689" cy="494689"/>
          </a:xfrm>
          <a:solidFill>
            <a:schemeClr val="bg1">
              <a:lumMod val="85000"/>
            </a:schemeClr>
          </a:solidFill>
        </p:grpSpPr>
        <p:sp>
          <p:nvSpPr>
            <p:cNvPr id="41" name="Plus 40"/>
            <p:cNvSpPr/>
            <p:nvPr/>
          </p:nvSpPr>
          <p:spPr>
            <a:xfrm>
              <a:off x="4315360" y="2291528"/>
              <a:ext cx="494689" cy="494689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Plus 10"/>
            <p:cNvSpPr/>
            <p:nvPr/>
          </p:nvSpPr>
          <p:spPr>
            <a:xfrm>
              <a:off x="4380931" y="2480697"/>
              <a:ext cx="363547" cy="1163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800" kern="1200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846604" y="4308844"/>
            <a:ext cx="2646251" cy="809173"/>
            <a:chOff x="4879306" y="2112417"/>
            <a:chExt cx="1806323" cy="852912"/>
          </a:xfrm>
          <a:solidFill>
            <a:schemeClr val="bg1">
              <a:lumMod val="65000"/>
            </a:schemeClr>
          </a:solidFill>
        </p:grpSpPr>
        <p:sp>
          <p:nvSpPr>
            <p:cNvPr id="39" name="Ellipse 38"/>
            <p:cNvSpPr/>
            <p:nvPr/>
          </p:nvSpPr>
          <p:spPr>
            <a:xfrm>
              <a:off x="4879306" y="2112417"/>
              <a:ext cx="1806323" cy="85291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Ellipse 12"/>
            <p:cNvSpPr/>
            <p:nvPr/>
          </p:nvSpPr>
          <p:spPr>
            <a:xfrm>
              <a:off x="5143836" y="2237323"/>
              <a:ext cx="1277263" cy="603100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3000" i="0" kern="1200" dirty="0" smtClean="0"/>
                <a:t>Utilisateur</a:t>
              </a:r>
              <a:endParaRPr lang="fr-BE" sz="3000" i="0" kern="1200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5436096" y="2050476"/>
            <a:ext cx="2664296" cy="2131437"/>
            <a:chOff x="7318832" y="2112417"/>
            <a:chExt cx="852912" cy="85291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5" name="Ellipse 34"/>
            <p:cNvSpPr/>
            <p:nvPr/>
          </p:nvSpPr>
          <p:spPr>
            <a:xfrm>
              <a:off x="7318832" y="2112417"/>
              <a:ext cx="852912" cy="85291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Ellipse 16"/>
            <p:cNvSpPr/>
            <p:nvPr/>
          </p:nvSpPr>
          <p:spPr>
            <a:xfrm>
              <a:off x="7443738" y="2237323"/>
              <a:ext cx="603100" cy="603100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5000" kern="1200" dirty="0" smtClean="0"/>
                <a:t>Contexte</a:t>
              </a:r>
              <a:endParaRPr lang="fr-BE" sz="5000" kern="1200" dirty="0"/>
            </a:p>
          </p:txBody>
        </p:sp>
      </p:grpSp>
      <p:grpSp>
        <p:nvGrpSpPr>
          <p:cNvPr id="61" name="Groupe 51"/>
          <p:cNvGrpSpPr/>
          <p:nvPr/>
        </p:nvGrpSpPr>
        <p:grpSpPr>
          <a:xfrm>
            <a:off x="4067944" y="2713484"/>
            <a:ext cx="947116" cy="736706"/>
            <a:chOff x="6754887" y="2291528"/>
            <a:chExt cx="494689" cy="494689"/>
          </a:xfrm>
        </p:grpSpPr>
        <p:sp>
          <p:nvSpPr>
            <p:cNvPr id="62" name="Égal 61"/>
            <p:cNvSpPr/>
            <p:nvPr/>
          </p:nvSpPr>
          <p:spPr>
            <a:xfrm>
              <a:off x="6754887" y="2291528"/>
              <a:ext cx="494689" cy="494689"/>
            </a:xfrm>
            <a:prstGeom prst="mathEqua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Égal 14"/>
            <p:cNvSpPr/>
            <p:nvPr/>
          </p:nvSpPr>
          <p:spPr>
            <a:xfrm>
              <a:off x="6820458" y="2393434"/>
              <a:ext cx="363547" cy="290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20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</TotalTime>
  <Words>610</Words>
  <Application>Microsoft Office PowerPoint</Application>
  <PresentationFormat>Affichage à l'écran (16:10)</PresentationFormat>
  <Paragraphs>267</Paragraphs>
  <Slides>30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Thème Office</vt:lpstr>
      <vt:lpstr>Visio</vt:lpstr>
      <vt:lpstr>Adaptation du « front-end » d’un web service en fonction  du contexte d’utilisation. Concept et prototype</vt:lpstr>
      <vt:lpstr>Diapositive 2</vt:lpstr>
      <vt:lpstr>Les utilisateurs mobiles en Belgique</vt:lpstr>
      <vt:lpstr>Diapositive 4</vt:lpstr>
      <vt:lpstr>Motivations</vt:lpstr>
      <vt:lpstr>Critères</vt:lpstr>
      <vt:lpstr>Choix</vt:lpstr>
      <vt:lpstr>Diapositive 8</vt:lpstr>
      <vt:lpstr>Contexte d’utilisation</vt:lpstr>
      <vt:lpstr>Contexte d’utilisation</vt:lpstr>
      <vt:lpstr>Contexte d’utilisation</vt:lpstr>
      <vt:lpstr>Contexte d’utilisation</vt:lpstr>
      <vt:lpstr>Plateforme et Environnement</vt:lpstr>
      <vt:lpstr>Contexte d’utilisation</vt:lpstr>
      <vt:lpstr>Un web service, qui rend service</vt:lpstr>
      <vt:lpstr>WSDL vs REST</vt:lpstr>
      <vt:lpstr>Un web service, orienté application</vt:lpstr>
      <vt:lpstr>Développement d’une solution</vt:lpstr>
      <vt:lpstr>Le prototype plus en détail</vt:lpstr>
      <vt:lpstr>Nos règles d’adaptation en pratique</vt:lpstr>
      <vt:lpstr>Nos règles d’adaptation en pratique</vt:lpstr>
      <vt:lpstr>Nos règles d’adaptation en pratique</vt:lpstr>
      <vt:lpstr>Démonstration</vt:lpstr>
      <vt:lpstr>L’objectif est atteint</vt:lpstr>
      <vt:lpstr>L’objectif est atteint</vt:lpstr>
      <vt:lpstr>Diapositive 26</vt:lpstr>
      <vt:lpstr>Adaptation du « front-end » d’un web service en fonction  du contexte d’utilisation. Concept et prototype</vt:lpstr>
      <vt:lpstr>Ajouter un nouveau module</vt:lpstr>
      <vt:lpstr>Avantages / Inconvénients</vt:lpstr>
      <vt:lpstr>Questions Anticipées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Ponne</dc:creator>
  <cp:lastModifiedBy>Ponne</cp:lastModifiedBy>
  <cp:revision>401</cp:revision>
  <dcterms:created xsi:type="dcterms:W3CDTF">2011-06-21T11:12:50Z</dcterms:created>
  <dcterms:modified xsi:type="dcterms:W3CDTF">2011-06-26T21:55:10Z</dcterms:modified>
</cp:coreProperties>
</file>