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816" y="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53302B8C-31D1-4C9A-AF24-29974EAB225C}" type="datetimeFigureOut">
              <a:rPr lang="es-MX" smtClean="0"/>
              <a:pPr/>
              <a:t>02/11/2012</a:t>
            </a:fld>
            <a:endParaRPr lang="es-MX"/>
          </a:p>
        </p:txBody>
      </p:sp>
      <p:sp>
        <p:nvSpPr>
          <p:cNvPr id="20" name="19 Marcador de pie de página"/>
          <p:cNvSpPr>
            <a:spLocks noGrp="1"/>
          </p:cNvSpPr>
          <p:nvPr>
            <p:ph type="ftr" sz="quarter" idx="11"/>
          </p:nvPr>
        </p:nvSpPr>
        <p:spPr/>
        <p:txBody>
          <a:bodyPr/>
          <a:lstStyle>
            <a:extLst/>
          </a:lstStyle>
          <a:p>
            <a:endParaRPr lang="es-MX"/>
          </a:p>
        </p:txBody>
      </p:sp>
      <p:sp>
        <p:nvSpPr>
          <p:cNvPr id="10" name="9 Marcador de número de diapositiva"/>
          <p:cNvSpPr>
            <a:spLocks noGrp="1"/>
          </p:cNvSpPr>
          <p:nvPr>
            <p:ph type="sldNum" sz="quarter" idx="12"/>
          </p:nvPr>
        </p:nvSpPr>
        <p:spPr/>
        <p:txBody>
          <a:bodyPr/>
          <a:lstStyle>
            <a:extLst/>
          </a:lstStyle>
          <a:p>
            <a:fld id="{6C11F75A-C947-4E89-BF22-87B311DEBEC0}" type="slidenum">
              <a:rPr lang="es-MX" smtClean="0"/>
              <a:pPr/>
              <a:t>‹#›</a:t>
            </a:fld>
            <a:endParaRPr lang="es-MX"/>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3302B8C-31D1-4C9A-AF24-29974EAB225C}" type="datetimeFigureOut">
              <a:rPr lang="es-MX" smtClean="0"/>
              <a:pPr/>
              <a:t>02/11/2012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6C11F75A-C947-4E89-BF22-87B311DEBEC0}"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3302B8C-31D1-4C9A-AF24-29974EAB225C}" type="datetimeFigureOut">
              <a:rPr lang="es-MX" smtClean="0"/>
              <a:pPr/>
              <a:t>02/11/2012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6C11F75A-C947-4E89-BF22-87B311DEBEC0}"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3302B8C-31D1-4C9A-AF24-29974EAB225C}" type="datetimeFigureOut">
              <a:rPr lang="es-MX" smtClean="0"/>
              <a:pPr/>
              <a:t>02/11/2012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6C11F75A-C947-4E89-BF22-87B311DEBEC0}"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3302B8C-31D1-4C9A-AF24-29974EAB225C}" type="datetimeFigureOut">
              <a:rPr lang="es-MX" smtClean="0"/>
              <a:pPr/>
              <a:t>02/11/2012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6C11F75A-C947-4E89-BF22-87B311DEBEC0}" type="slidenum">
              <a:rPr lang="es-MX" smtClean="0"/>
              <a:pPr/>
              <a:t>‹#›</a:t>
            </a:fld>
            <a:endParaRPr lang="es-MX"/>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3302B8C-31D1-4C9A-AF24-29974EAB225C}" type="datetimeFigureOut">
              <a:rPr lang="es-MX" smtClean="0"/>
              <a:pPr/>
              <a:t>02/11/2012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6C11F75A-C947-4E89-BF22-87B311DEBEC0}"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3302B8C-31D1-4C9A-AF24-29974EAB225C}" type="datetimeFigureOut">
              <a:rPr lang="es-MX" smtClean="0"/>
              <a:pPr/>
              <a:t>02/11/2012</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6C11F75A-C947-4E89-BF22-87B311DEBEC0}"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3302B8C-31D1-4C9A-AF24-29974EAB225C}" type="datetimeFigureOut">
              <a:rPr lang="es-MX" smtClean="0"/>
              <a:pPr/>
              <a:t>02/11/2012</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6C11F75A-C947-4E89-BF22-87B311DEBEC0}"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3302B8C-31D1-4C9A-AF24-29974EAB225C}" type="datetimeFigureOut">
              <a:rPr lang="es-MX" smtClean="0"/>
              <a:pPr/>
              <a:t>02/11/2012</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6C11F75A-C947-4E89-BF22-87B311DEBEC0}" type="slidenum">
              <a:rPr lang="es-MX" smtClean="0"/>
              <a:pPr/>
              <a:t>‹#›</a:t>
            </a:fld>
            <a:endParaRPr lang="es-MX"/>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3302B8C-31D1-4C9A-AF24-29974EAB225C}" type="datetimeFigureOut">
              <a:rPr lang="es-MX" smtClean="0"/>
              <a:pPr/>
              <a:t>02/11/2012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6C11F75A-C947-4E89-BF22-87B311DEBEC0}"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53302B8C-31D1-4C9A-AF24-29974EAB225C}" type="datetimeFigureOut">
              <a:rPr lang="es-MX" smtClean="0"/>
              <a:pPr/>
              <a:t>02/11/2012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6C11F75A-C947-4E89-BF22-87B311DEBEC0}" type="slidenum">
              <a:rPr lang="es-MX" smtClean="0"/>
              <a:pPr/>
              <a:t>‹#›</a:t>
            </a:fld>
            <a:endParaRPr lang="es-MX"/>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3302B8C-31D1-4C9A-AF24-29974EAB225C}" type="datetimeFigureOut">
              <a:rPr lang="es-MX" smtClean="0"/>
              <a:pPr/>
              <a:t>02/11/2012</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C11F75A-C947-4E89-BF22-87B311DEBEC0}" type="slidenum">
              <a:rPr lang="es-MX" smtClean="0"/>
              <a:pPr/>
              <a:t>‹#›</a:t>
            </a:fld>
            <a:endParaRPr lang="es-MX"/>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dirty="0" err="1" smtClean="0"/>
              <a:t>Methodology</a:t>
            </a:r>
            <a:r>
              <a:rPr lang="es-MX" dirty="0" smtClean="0"/>
              <a:t> </a:t>
            </a:r>
            <a:r>
              <a:rPr lang="es-MX" dirty="0" err="1" smtClean="0"/>
              <a:t>for</a:t>
            </a:r>
            <a:r>
              <a:rPr lang="es-MX" dirty="0" smtClean="0"/>
              <a:t> the </a:t>
            </a:r>
            <a:r>
              <a:rPr lang="es-MX" dirty="0" err="1" smtClean="0"/>
              <a:t>Development</a:t>
            </a:r>
            <a:r>
              <a:rPr lang="es-MX" dirty="0" smtClean="0"/>
              <a:t> of  Vocal User Interfaces</a:t>
            </a:r>
            <a:endParaRPr lang="es-MX" dirty="0"/>
          </a:p>
        </p:txBody>
      </p:sp>
      <p:sp>
        <p:nvSpPr>
          <p:cNvPr id="3" name="2 Subtítulo"/>
          <p:cNvSpPr>
            <a:spLocks noGrp="1"/>
          </p:cNvSpPr>
          <p:nvPr>
            <p:ph type="subTitle" idx="1"/>
          </p:nvPr>
        </p:nvSpPr>
        <p:spPr/>
        <p:txBody>
          <a:bodyPr>
            <a:normAutofit fontScale="85000" lnSpcReduction="20000"/>
          </a:bodyPr>
          <a:lstStyle/>
          <a:p>
            <a:r>
              <a:rPr lang="es-MX" smtClean="0"/>
              <a:t>David Céspedes-Hernández</a:t>
            </a:r>
            <a:endParaRPr lang="es-MX" dirty="0" smtClean="0"/>
          </a:p>
          <a:p>
            <a:r>
              <a:rPr lang="es-MX" dirty="0" smtClean="0"/>
              <a:t>Juan Manuel González-Calleros</a:t>
            </a:r>
          </a:p>
          <a:p>
            <a:r>
              <a:rPr lang="es-MX" dirty="0" smtClean="0"/>
              <a:t>Josefina Guerrero-García</a:t>
            </a:r>
          </a:p>
          <a:p>
            <a:r>
              <a:rPr lang="es-MX" dirty="0" smtClean="0"/>
              <a:t>Jean </a:t>
            </a:r>
            <a:r>
              <a:rPr lang="es-MX" dirty="0" err="1" smtClean="0"/>
              <a:t>Vanderdonckt</a:t>
            </a:r>
            <a:endParaRPr lang="es-MX" dirty="0" smtClean="0"/>
          </a:p>
          <a:p>
            <a:r>
              <a:rPr lang="es-MX" dirty="0" smtClean="0"/>
              <a:t>Liliana Rodríguez-Vizzuett</a:t>
            </a:r>
            <a:endParaRPr lang="es-MX" dirty="0"/>
          </a:p>
        </p:txBody>
      </p:sp>
      <p:pic>
        <p:nvPicPr>
          <p:cNvPr id="34818" name="Picture 2" descr="http://www.mexihc.org/2012/ima/Mex.jpg"/>
          <p:cNvPicPr>
            <a:picLocks noChangeAspect="1" noChangeArrowheads="1"/>
          </p:cNvPicPr>
          <p:nvPr/>
        </p:nvPicPr>
        <p:blipFill>
          <a:blip r:embed="rId2" cstate="print"/>
          <a:srcRect r="57652" b="19819"/>
          <a:stretch>
            <a:fillRect/>
          </a:stretch>
        </p:blipFill>
        <p:spPr bwMode="auto">
          <a:xfrm>
            <a:off x="4932040" y="5517232"/>
            <a:ext cx="3888432" cy="1008112"/>
          </a:xfrm>
          <a:prstGeom prst="rect">
            <a:avLst/>
          </a:prstGeom>
          <a:noFill/>
        </p:spPr>
      </p:pic>
      <p:sp>
        <p:nvSpPr>
          <p:cNvPr id="5" name="4 CuadroTexto"/>
          <p:cNvSpPr txBox="1"/>
          <p:nvPr/>
        </p:nvSpPr>
        <p:spPr>
          <a:xfrm>
            <a:off x="1115616" y="6300028"/>
            <a:ext cx="1923283" cy="369332"/>
          </a:xfrm>
          <a:prstGeom prst="rect">
            <a:avLst/>
          </a:prstGeom>
          <a:noFill/>
        </p:spPr>
        <p:txBody>
          <a:bodyPr wrap="none" rtlCol="0">
            <a:spAutoFit/>
          </a:bodyPr>
          <a:lstStyle/>
          <a:p>
            <a:r>
              <a:rPr lang="es-MX" dirty="0" err="1" smtClean="0"/>
              <a:t>October</a:t>
            </a:r>
            <a:r>
              <a:rPr lang="es-MX" dirty="0" smtClean="0"/>
              <a:t> 4th, 2012</a:t>
            </a: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err="1" smtClean="0"/>
              <a:t>Establishing</a:t>
            </a:r>
            <a:r>
              <a:rPr lang="es-MX" dirty="0" smtClean="0"/>
              <a:t> the </a:t>
            </a:r>
            <a:r>
              <a:rPr lang="es-MX" dirty="0" err="1" smtClean="0"/>
              <a:t>methodology</a:t>
            </a:r>
            <a:r>
              <a:rPr lang="es-MX" dirty="0" smtClean="0"/>
              <a:t> (2)</a:t>
            </a:r>
            <a:endParaRPr lang="es-MX" dirty="0"/>
          </a:p>
        </p:txBody>
      </p:sp>
      <p:sp>
        <p:nvSpPr>
          <p:cNvPr id="3" name="2 Marcador de contenido"/>
          <p:cNvSpPr>
            <a:spLocks noGrp="1"/>
          </p:cNvSpPr>
          <p:nvPr>
            <p:ph idx="1"/>
          </p:nvPr>
        </p:nvSpPr>
        <p:spPr/>
        <p:txBody>
          <a:bodyPr/>
          <a:lstStyle/>
          <a:p>
            <a:pPr algn="just"/>
            <a:r>
              <a:rPr lang="en-US" dirty="0"/>
              <a:t>The second step consists of detecting the main components and analyzing their function, as in step 1, when a tool does not support a function qualified as important in an explicit way, it was necessary to join two or more methods or attributes for performing and establishing the bases for the methodology. </a:t>
            </a: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004392" y="1723608"/>
          <a:ext cx="6096000" cy="45720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sz="1800" b="1" kern="1200" baseline="0" dirty="0" smtClean="0">
                          <a:solidFill>
                            <a:schemeClr val="lt1"/>
                          </a:solidFill>
                          <a:latin typeface="+mn-lt"/>
                          <a:ea typeface="+mn-ea"/>
                          <a:cs typeface="+mn-cs"/>
                        </a:rPr>
                        <a:t>Voice-XML </a:t>
                      </a:r>
                      <a:endParaRPr lang="es-MX" dirty="0"/>
                    </a:p>
                  </a:txBody>
                  <a:tcPr/>
                </a:tc>
                <a:tc>
                  <a:txBody>
                    <a:bodyPr/>
                    <a:lstStyle/>
                    <a:p>
                      <a:pPr algn="ctr"/>
                      <a:r>
                        <a:rPr lang="en-US" sz="1800" b="1" kern="1200" baseline="0" dirty="0" smtClean="0">
                          <a:solidFill>
                            <a:schemeClr val="lt1"/>
                          </a:solidFill>
                          <a:latin typeface="+mn-lt"/>
                          <a:ea typeface="+mn-ea"/>
                          <a:cs typeface="+mn-cs"/>
                        </a:rPr>
                        <a:t>XHTML + Voice</a:t>
                      </a:r>
                      <a:endParaRPr lang="es-MX" dirty="0"/>
                    </a:p>
                  </a:txBody>
                  <a:tcPr/>
                </a:tc>
                <a:tc>
                  <a:txBody>
                    <a:bodyPr/>
                    <a:lstStyle/>
                    <a:p>
                      <a:pPr algn="ctr"/>
                      <a:r>
                        <a:rPr lang="en-US" sz="1800" b="1" kern="1200" baseline="0" dirty="0" smtClean="0">
                          <a:solidFill>
                            <a:schemeClr val="lt1"/>
                          </a:solidFill>
                          <a:latin typeface="+mn-lt"/>
                          <a:ea typeface="+mn-ea"/>
                          <a:cs typeface="+mn-cs"/>
                        </a:rPr>
                        <a:t>Kinect with speech synthesizer </a:t>
                      </a:r>
                      <a:endParaRPr lang="es-MX" dirty="0"/>
                    </a:p>
                  </a:txBody>
                  <a:tcPr/>
                </a:tc>
                <a:tc>
                  <a:txBody>
                    <a:bodyPr/>
                    <a:lstStyle/>
                    <a:p>
                      <a:pPr algn="ctr"/>
                      <a:r>
                        <a:rPr lang="es-MX" dirty="0" err="1" smtClean="0"/>
                        <a:t>Function</a:t>
                      </a:r>
                      <a:endParaRPr lang="es-MX" dirty="0"/>
                    </a:p>
                  </a:txBody>
                  <a:tcPr/>
                </a:tc>
              </a:tr>
              <a:tr h="370840">
                <a:tc>
                  <a:txBody>
                    <a:bodyPr/>
                    <a:lstStyle/>
                    <a:p>
                      <a:pPr algn="ctr"/>
                      <a:r>
                        <a:rPr lang="es-MX" sz="1800" b="1" kern="1200" baseline="0" dirty="0" smtClean="0">
                          <a:solidFill>
                            <a:schemeClr val="tx1"/>
                          </a:solidFill>
                          <a:latin typeface="+mn-lt"/>
                          <a:ea typeface="+mn-ea"/>
                          <a:cs typeface="+mn-cs"/>
                        </a:rPr>
                        <a:t>&lt;audio&gt; </a:t>
                      </a:r>
                      <a:endParaRPr lang="es-MX" dirty="0">
                        <a:solidFill>
                          <a:schemeClr val="tx1"/>
                        </a:solidFill>
                      </a:endParaRPr>
                    </a:p>
                  </a:txBody>
                  <a:tcPr/>
                </a:tc>
                <a:tc>
                  <a:txBody>
                    <a:bodyPr/>
                    <a:lstStyle/>
                    <a:p>
                      <a:pPr algn="ctr"/>
                      <a:r>
                        <a:rPr lang="es-MX" sz="1800" b="1" kern="1200" baseline="0" dirty="0" smtClean="0">
                          <a:solidFill>
                            <a:schemeClr val="tx1"/>
                          </a:solidFill>
                          <a:latin typeface="+mn-lt"/>
                          <a:ea typeface="+mn-ea"/>
                          <a:cs typeface="+mn-cs"/>
                        </a:rPr>
                        <a:t>&lt;audio&gt; </a:t>
                      </a:r>
                      <a:endParaRPr lang="es-MX" dirty="0">
                        <a:solidFill>
                          <a:schemeClr val="tx1"/>
                        </a:solidFill>
                      </a:endParaRPr>
                    </a:p>
                  </a:txBody>
                  <a:tcPr/>
                </a:tc>
                <a:tc>
                  <a:txBody>
                    <a:bodyPr/>
                    <a:lstStyle/>
                    <a:p>
                      <a:pPr algn="ctr"/>
                      <a:r>
                        <a:rPr lang="es-MX" sz="1800" b="1" kern="1200" baseline="0" dirty="0" err="1" smtClean="0">
                          <a:solidFill>
                            <a:schemeClr val="tx1"/>
                          </a:solidFill>
                          <a:latin typeface="+mn-lt"/>
                          <a:ea typeface="+mn-ea"/>
                          <a:cs typeface="+mn-cs"/>
                        </a:rPr>
                        <a:t>Speak</a:t>
                      </a:r>
                      <a:r>
                        <a:rPr lang="es-MX" sz="1800" b="1" kern="1200" baseline="0" dirty="0" smtClean="0">
                          <a:solidFill>
                            <a:schemeClr val="tx1"/>
                          </a:solidFill>
                          <a:latin typeface="+mn-lt"/>
                          <a:ea typeface="+mn-ea"/>
                          <a:cs typeface="+mn-cs"/>
                        </a:rPr>
                        <a:t>()</a:t>
                      </a:r>
                      <a:endParaRPr lang="es-MX"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Synthesizes Audio form a source</a:t>
                      </a:r>
                    </a:p>
                  </a:txBody>
                  <a:tcPr/>
                </a:tc>
              </a:tr>
              <a:tr h="370840">
                <a:tc>
                  <a:txBody>
                    <a:bodyPr/>
                    <a:lstStyle/>
                    <a:p>
                      <a:pPr algn="ctr"/>
                      <a:r>
                        <a:rPr lang="es-MX" sz="1800" b="1" kern="1200" baseline="0" dirty="0" smtClean="0">
                          <a:solidFill>
                            <a:schemeClr val="tx1"/>
                          </a:solidFill>
                          <a:latin typeface="+mn-lt"/>
                          <a:ea typeface="+mn-ea"/>
                          <a:cs typeface="+mn-cs"/>
                        </a:rPr>
                        <a:t>&lt;</a:t>
                      </a:r>
                      <a:r>
                        <a:rPr lang="es-MX" sz="1800" b="1" kern="1200" baseline="0" dirty="0" err="1" smtClean="0">
                          <a:solidFill>
                            <a:schemeClr val="tx1"/>
                          </a:solidFill>
                          <a:latin typeface="+mn-lt"/>
                          <a:ea typeface="+mn-ea"/>
                          <a:cs typeface="+mn-cs"/>
                        </a:rPr>
                        <a:t>prompt</a:t>
                      </a:r>
                      <a:r>
                        <a:rPr lang="es-MX" sz="1800" b="1" kern="1200" baseline="0" dirty="0" smtClean="0">
                          <a:solidFill>
                            <a:schemeClr val="tx1"/>
                          </a:solidFill>
                          <a:latin typeface="+mn-lt"/>
                          <a:ea typeface="+mn-ea"/>
                          <a:cs typeface="+mn-cs"/>
                        </a:rPr>
                        <a:t>&gt; </a:t>
                      </a:r>
                      <a:endParaRPr lang="es-MX" dirty="0">
                        <a:solidFill>
                          <a:schemeClr val="tx1"/>
                        </a:solidFill>
                      </a:endParaRPr>
                    </a:p>
                  </a:txBody>
                  <a:tcPr/>
                </a:tc>
                <a:tc>
                  <a:txBody>
                    <a:bodyPr/>
                    <a:lstStyle/>
                    <a:p>
                      <a:pPr algn="ctr"/>
                      <a:r>
                        <a:rPr lang="es-MX" sz="1800" b="1" kern="1200" baseline="0" dirty="0" smtClean="0">
                          <a:solidFill>
                            <a:schemeClr val="tx1"/>
                          </a:solidFill>
                          <a:latin typeface="+mn-lt"/>
                          <a:ea typeface="+mn-ea"/>
                          <a:cs typeface="+mn-cs"/>
                        </a:rPr>
                        <a:t>&lt;</a:t>
                      </a:r>
                      <a:r>
                        <a:rPr lang="es-MX" sz="1800" b="1" kern="1200" baseline="0" dirty="0" err="1" smtClean="0">
                          <a:solidFill>
                            <a:schemeClr val="tx1"/>
                          </a:solidFill>
                          <a:latin typeface="+mn-lt"/>
                          <a:ea typeface="+mn-ea"/>
                          <a:cs typeface="+mn-cs"/>
                        </a:rPr>
                        <a:t>prompt</a:t>
                      </a:r>
                      <a:r>
                        <a:rPr lang="es-MX" sz="1800" b="1" kern="1200" baseline="0" dirty="0" smtClean="0">
                          <a:solidFill>
                            <a:schemeClr val="tx1"/>
                          </a:solidFill>
                          <a:latin typeface="+mn-lt"/>
                          <a:ea typeface="+mn-ea"/>
                          <a:cs typeface="+mn-cs"/>
                        </a:rPr>
                        <a:t>&gt; </a:t>
                      </a:r>
                      <a:endParaRPr lang="es-MX" dirty="0">
                        <a:solidFill>
                          <a:schemeClr val="tx1"/>
                        </a:solidFill>
                      </a:endParaRPr>
                    </a:p>
                  </a:txBody>
                  <a:tcPr/>
                </a:tc>
                <a:tc>
                  <a:txBody>
                    <a:bodyPr/>
                    <a:lstStyle/>
                    <a:p>
                      <a:pPr algn="ctr"/>
                      <a:r>
                        <a:rPr lang="es-MX" sz="1800" b="1" kern="1200" baseline="0" dirty="0" err="1" smtClean="0">
                          <a:solidFill>
                            <a:schemeClr val="tx1"/>
                          </a:solidFill>
                          <a:latin typeface="+mn-lt"/>
                          <a:ea typeface="+mn-ea"/>
                          <a:cs typeface="+mn-cs"/>
                        </a:rPr>
                        <a:t>Prompt</a:t>
                      </a:r>
                      <a:r>
                        <a:rPr lang="es-MX" sz="1800" b="1" kern="1200" baseline="0" dirty="0" smtClean="0">
                          <a:solidFill>
                            <a:schemeClr val="tx1"/>
                          </a:solidFill>
                          <a:latin typeface="+mn-lt"/>
                          <a:ea typeface="+mn-ea"/>
                          <a:cs typeface="+mn-cs"/>
                        </a:rPr>
                        <a:t>()+</a:t>
                      </a:r>
                      <a:r>
                        <a:rPr lang="es-MX" sz="1800" b="1" kern="1200" baseline="0" dirty="0" err="1" smtClean="0">
                          <a:solidFill>
                            <a:schemeClr val="tx1"/>
                          </a:solidFill>
                          <a:latin typeface="+mn-lt"/>
                          <a:ea typeface="+mn-ea"/>
                          <a:cs typeface="+mn-cs"/>
                        </a:rPr>
                        <a:t>Speak</a:t>
                      </a:r>
                      <a:r>
                        <a:rPr lang="es-MX" sz="1800" b="1" kern="1200" baseline="0" dirty="0" smtClean="0">
                          <a:solidFill>
                            <a:schemeClr val="tx1"/>
                          </a:solidFill>
                          <a:latin typeface="+mn-lt"/>
                          <a:ea typeface="+mn-ea"/>
                          <a:cs typeface="+mn-cs"/>
                        </a:rPr>
                        <a:t>() 	</a:t>
                      </a:r>
                      <a:endParaRPr lang="es-MX"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kern="1200" baseline="0" dirty="0" err="1" smtClean="0">
                          <a:solidFill>
                            <a:schemeClr val="dk1"/>
                          </a:solidFill>
                          <a:latin typeface="+mn-lt"/>
                          <a:ea typeface="+mn-ea"/>
                          <a:cs typeface="+mn-cs"/>
                        </a:rPr>
                        <a:t>Synthesizes</a:t>
                      </a:r>
                      <a:r>
                        <a:rPr lang="es-MX" sz="1800" b="1" kern="1200" baseline="0" dirty="0" smtClean="0">
                          <a:solidFill>
                            <a:schemeClr val="dk1"/>
                          </a:solidFill>
                          <a:latin typeface="+mn-lt"/>
                          <a:ea typeface="+mn-ea"/>
                          <a:cs typeface="+mn-cs"/>
                        </a:rPr>
                        <a:t> a </a:t>
                      </a:r>
                      <a:r>
                        <a:rPr lang="es-MX" sz="1800" b="1" kern="1200" baseline="0" dirty="0" err="1" smtClean="0">
                          <a:solidFill>
                            <a:schemeClr val="dk1"/>
                          </a:solidFill>
                          <a:latin typeface="+mn-lt"/>
                          <a:ea typeface="+mn-ea"/>
                          <a:cs typeface="+mn-cs"/>
                        </a:rPr>
                        <a:t>given</a:t>
                      </a:r>
                      <a:r>
                        <a:rPr lang="es-MX" sz="1800" b="1" kern="1200" baseline="0" dirty="0" smtClean="0">
                          <a:solidFill>
                            <a:schemeClr val="dk1"/>
                          </a:solidFill>
                          <a:latin typeface="+mn-lt"/>
                          <a:ea typeface="+mn-ea"/>
                          <a:cs typeface="+mn-cs"/>
                        </a:rPr>
                        <a:t> </a:t>
                      </a:r>
                      <a:r>
                        <a:rPr lang="es-MX" sz="1800" b="1" kern="1200" baseline="0" dirty="0" err="1" smtClean="0">
                          <a:solidFill>
                            <a:schemeClr val="dk1"/>
                          </a:solidFill>
                          <a:latin typeface="+mn-lt"/>
                          <a:ea typeface="+mn-ea"/>
                          <a:cs typeface="+mn-cs"/>
                        </a:rPr>
                        <a:t>message</a:t>
                      </a:r>
                      <a:r>
                        <a:rPr lang="es-MX" sz="1800" b="1" kern="1200" baseline="0" dirty="0" smtClean="0">
                          <a:solidFill>
                            <a:schemeClr val="dk1"/>
                          </a:solidFill>
                          <a:latin typeface="+mn-lt"/>
                          <a:ea typeface="+mn-ea"/>
                          <a:cs typeface="+mn-cs"/>
                        </a:rPr>
                        <a:t> 	</a:t>
                      </a:r>
                    </a:p>
                  </a:txBody>
                  <a:tcPr/>
                </a:tc>
              </a:tr>
              <a:tr h="370840">
                <a:tc>
                  <a:txBody>
                    <a:bodyPr/>
                    <a:lstStyle/>
                    <a:p>
                      <a:pPr algn="ctr"/>
                      <a:r>
                        <a:rPr lang="es-MX" sz="1800" b="1" kern="1200" baseline="0" dirty="0" smtClean="0">
                          <a:solidFill>
                            <a:schemeClr val="tx1"/>
                          </a:solidFill>
                          <a:latin typeface="+mn-lt"/>
                          <a:ea typeface="+mn-ea"/>
                          <a:cs typeface="+mn-cs"/>
                        </a:rPr>
                        <a:t>&lt;record&gt; </a:t>
                      </a:r>
                      <a:endParaRPr lang="es-MX" dirty="0">
                        <a:solidFill>
                          <a:schemeClr val="tx1"/>
                        </a:solidFill>
                      </a:endParaRPr>
                    </a:p>
                  </a:txBody>
                  <a:tcPr/>
                </a:tc>
                <a:tc>
                  <a:txBody>
                    <a:bodyPr/>
                    <a:lstStyle/>
                    <a:p>
                      <a:pPr algn="ctr"/>
                      <a:r>
                        <a:rPr lang="es-MX" sz="1800" b="1" kern="1200" baseline="0" dirty="0" smtClean="0">
                          <a:solidFill>
                            <a:schemeClr val="tx1"/>
                          </a:solidFill>
                          <a:latin typeface="+mn-lt"/>
                          <a:ea typeface="+mn-ea"/>
                          <a:cs typeface="+mn-cs"/>
                        </a:rPr>
                        <a:t>&lt;record&gt; </a:t>
                      </a:r>
                      <a:endParaRPr lang="es-MX" dirty="0">
                        <a:solidFill>
                          <a:schemeClr val="tx1"/>
                        </a:solidFill>
                      </a:endParaRPr>
                    </a:p>
                  </a:txBody>
                  <a:tcPr/>
                </a:tc>
                <a:tc>
                  <a:txBody>
                    <a:bodyPr/>
                    <a:lstStyle/>
                    <a:p>
                      <a:pPr algn="ctr"/>
                      <a:r>
                        <a:rPr lang="es-MX" sz="1800" b="1" kern="1200" baseline="0" dirty="0" err="1" smtClean="0">
                          <a:solidFill>
                            <a:schemeClr val="tx1"/>
                          </a:solidFill>
                          <a:latin typeface="+mn-lt"/>
                          <a:ea typeface="+mn-ea"/>
                          <a:cs typeface="+mn-cs"/>
                        </a:rPr>
                        <a:t>Start</a:t>
                      </a:r>
                      <a:r>
                        <a:rPr lang="es-MX" sz="1800" b="1" kern="1200" baseline="0" dirty="0" smtClean="0">
                          <a:solidFill>
                            <a:schemeClr val="tx1"/>
                          </a:solidFill>
                          <a:latin typeface="+mn-lt"/>
                          <a:ea typeface="+mn-ea"/>
                          <a:cs typeface="+mn-cs"/>
                        </a:rPr>
                        <a:t>()+Stop() </a:t>
                      </a:r>
                      <a:endParaRPr lang="es-MX"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kern="1200" baseline="0" dirty="0" smtClean="0">
                          <a:solidFill>
                            <a:schemeClr val="dk1"/>
                          </a:solidFill>
                          <a:latin typeface="+mn-lt"/>
                          <a:ea typeface="+mn-ea"/>
                          <a:cs typeface="+mn-cs"/>
                        </a:rPr>
                        <a:t>Records the audio input </a:t>
                      </a:r>
                    </a:p>
                  </a:txBody>
                  <a:tcPr/>
                </a:tc>
              </a:tr>
              <a:tr h="370840">
                <a:tc>
                  <a:txBody>
                    <a:bodyPr/>
                    <a:lstStyle/>
                    <a:p>
                      <a:pPr algn="ctr"/>
                      <a:r>
                        <a:rPr lang="es-MX" sz="1800" b="1" kern="1200" baseline="0" dirty="0" smtClean="0">
                          <a:solidFill>
                            <a:schemeClr val="tx1"/>
                          </a:solidFill>
                          <a:latin typeface="+mn-lt"/>
                          <a:ea typeface="+mn-ea"/>
                          <a:cs typeface="+mn-cs"/>
                        </a:rPr>
                        <a:t>&lt;</a:t>
                      </a:r>
                      <a:r>
                        <a:rPr lang="es-MX" sz="1800" b="1" kern="1200" baseline="0" dirty="0" err="1" smtClean="0">
                          <a:solidFill>
                            <a:schemeClr val="tx1"/>
                          </a:solidFill>
                          <a:latin typeface="+mn-lt"/>
                          <a:ea typeface="+mn-ea"/>
                          <a:cs typeface="+mn-cs"/>
                        </a:rPr>
                        <a:t>field</a:t>
                      </a:r>
                      <a:r>
                        <a:rPr lang="es-MX" sz="1800" b="1" kern="1200" baseline="0" dirty="0" smtClean="0">
                          <a:solidFill>
                            <a:schemeClr val="tx1"/>
                          </a:solidFill>
                          <a:latin typeface="+mn-lt"/>
                          <a:ea typeface="+mn-ea"/>
                          <a:cs typeface="+mn-cs"/>
                        </a:rPr>
                        <a:t>&gt; </a:t>
                      </a:r>
                      <a:endParaRPr lang="es-MX" dirty="0">
                        <a:solidFill>
                          <a:schemeClr val="tx1"/>
                        </a:solidFill>
                      </a:endParaRPr>
                    </a:p>
                  </a:txBody>
                  <a:tcPr/>
                </a:tc>
                <a:tc>
                  <a:txBody>
                    <a:bodyPr/>
                    <a:lstStyle/>
                    <a:p>
                      <a:pPr algn="ctr"/>
                      <a:r>
                        <a:rPr lang="es-MX" sz="1800" b="1" kern="1200" baseline="0" dirty="0" smtClean="0">
                          <a:solidFill>
                            <a:schemeClr val="tx1"/>
                          </a:solidFill>
                          <a:latin typeface="+mn-lt"/>
                          <a:ea typeface="+mn-ea"/>
                          <a:cs typeface="+mn-cs"/>
                        </a:rPr>
                        <a:t>&lt;</a:t>
                      </a:r>
                      <a:r>
                        <a:rPr lang="es-MX" sz="1800" b="1" kern="1200" baseline="0" dirty="0" err="1" smtClean="0">
                          <a:solidFill>
                            <a:schemeClr val="tx1"/>
                          </a:solidFill>
                          <a:latin typeface="+mn-lt"/>
                          <a:ea typeface="+mn-ea"/>
                          <a:cs typeface="+mn-cs"/>
                        </a:rPr>
                        <a:t>field</a:t>
                      </a:r>
                      <a:r>
                        <a:rPr lang="es-MX" sz="1800" b="1" kern="1200" baseline="0" dirty="0" smtClean="0">
                          <a:solidFill>
                            <a:schemeClr val="tx1"/>
                          </a:solidFill>
                          <a:latin typeface="+mn-lt"/>
                          <a:ea typeface="+mn-ea"/>
                          <a:cs typeface="+mn-cs"/>
                        </a:rPr>
                        <a:t>&gt; </a:t>
                      </a:r>
                      <a:endParaRPr lang="es-MX" dirty="0">
                        <a:solidFill>
                          <a:schemeClr val="tx1"/>
                        </a:solidFill>
                      </a:endParaRPr>
                    </a:p>
                  </a:txBody>
                  <a:tcPr/>
                </a:tc>
                <a:tc>
                  <a:txBody>
                    <a:bodyPr/>
                    <a:lstStyle/>
                    <a:p>
                      <a:pPr algn="ctr"/>
                      <a:r>
                        <a:rPr lang="es-MX" sz="1800" b="1" kern="1200" baseline="0" dirty="0" err="1" smtClean="0">
                          <a:solidFill>
                            <a:schemeClr val="tx1"/>
                          </a:solidFill>
                          <a:latin typeface="+mn-lt"/>
                          <a:ea typeface="+mn-ea"/>
                          <a:cs typeface="+mn-cs"/>
                        </a:rPr>
                        <a:t>Start</a:t>
                      </a:r>
                      <a:r>
                        <a:rPr lang="es-MX" sz="1800" b="1" kern="1200" baseline="0" dirty="0" smtClean="0">
                          <a:solidFill>
                            <a:schemeClr val="tx1"/>
                          </a:solidFill>
                          <a:latin typeface="+mn-lt"/>
                          <a:ea typeface="+mn-ea"/>
                          <a:cs typeface="+mn-cs"/>
                        </a:rPr>
                        <a:t>()+Stop() </a:t>
                      </a:r>
                      <a:endParaRPr lang="es-MX"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Waits for the user´s audio input </a:t>
                      </a:r>
                    </a:p>
                  </a:txBody>
                  <a:tcPr/>
                </a:tc>
              </a:tr>
            </a:tbl>
          </a:graphicData>
        </a:graphic>
      </p:graphicFrame>
      <p:sp>
        <p:nvSpPr>
          <p:cNvPr id="5" name="1 Título"/>
          <p:cNvSpPr>
            <a:spLocks noGrp="1"/>
          </p:cNvSpPr>
          <p:nvPr>
            <p:ph type="title"/>
          </p:nvPr>
        </p:nvSpPr>
        <p:spPr/>
        <p:txBody>
          <a:bodyPr>
            <a:normAutofit/>
          </a:bodyPr>
          <a:lstStyle/>
          <a:p>
            <a:r>
              <a:rPr lang="es-MX" dirty="0" err="1" smtClean="0"/>
              <a:t>Establishing</a:t>
            </a:r>
            <a:r>
              <a:rPr lang="es-MX" dirty="0" smtClean="0"/>
              <a:t> the </a:t>
            </a:r>
            <a:r>
              <a:rPr lang="es-MX" dirty="0" err="1" smtClean="0"/>
              <a:t>methodology</a:t>
            </a:r>
            <a:r>
              <a:rPr lang="es-MX" dirty="0" smtClean="0"/>
              <a:t> (3)</a:t>
            </a:r>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normAutofit/>
          </a:bodyPr>
          <a:lstStyle/>
          <a:p>
            <a:r>
              <a:rPr lang="es-MX" dirty="0" err="1" smtClean="0"/>
              <a:t>Establishing</a:t>
            </a:r>
            <a:r>
              <a:rPr lang="es-MX" dirty="0" smtClean="0"/>
              <a:t> the </a:t>
            </a:r>
            <a:r>
              <a:rPr lang="es-MX" dirty="0" err="1" smtClean="0"/>
              <a:t>methodology</a:t>
            </a:r>
            <a:r>
              <a:rPr lang="es-MX" dirty="0" smtClean="0"/>
              <a:t> (4)</a:t>
            </a:r>
            <a:endParaRPr lang="es-MX" dirty="0"/>
          </a:p>
        </p:txBody>
      </p:sp>
      <p:sp>
        <p:nvSpPr>
          <p:cNvPr id="3" name="2 Marcador de contenido"/>
          <p:cNvSpPr>
            <a:spLocks noGrp="1"/>
          </p:cNvSpPr>
          <p:nvPr>
            <p:ph idx="1"/>
          </p:nvPr>
        </p:nvSpPr>
        <p:spPr/>
        <p:txBody>
          <a:bodyPr/>
          <a:lstStyle/>
          <a:p>
            <a:pPr algn="just"/>
            <a:r>
              <a:rPr lang="en-US" dirty="0"/>
              <a:t>Once the comparison and the analysis are made, it is possible to propose a model that represents how vocal interaction could be applied and how vocal UIs can be developed by having the tasks’ model. </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48272" y="260648"/>
            <a:ext cx="5148064" cy="6421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2411760" y="188640"/>
            <a:ext cx="5112568" cy="6567130"/>
            <a:chOff x="2411760" y="188640"/>
            <a:chExt cx="5112568" cy="6567130"/>
          </a:xfrm>
        </p:grpSpPr>
        <p:pic>
          <p:nvPicPr>
            <p:cNvPr id="4" name="Picture 2"/>
            <p:cNvPicPr>
              <a:picLocks noChangeAspect="1" noChangeArrowheads="1"/>
            </p:cNvPicPr>
            <p:nvPr/>
          </p:nvPicPr>
          <p:blipFill>
            <a:blip r:embed="rId2" cstate="print"/>
            <a:srcRect r="54357" b="46173"/>
            <a:stretch>
              <a:fillRect/>
            </a:stretch>
          </p:blipFill>
          <p:spPr bwMode="auto">
            <a:xfrm>
              <a:off x="2411760" y="188640"/>
              <a:ext cx="4464496" cy="6567130"/>
            </a:xfrm>
            <a:prstGeom prst="rect">
              <a:avLst/>
            </a:prstGeom>
            <a:noFill/>
            <a:ln w="9525">
              <a:noFill/>
              <a:miter lim="800000"/>
              <a:headEnd/>
              <a:tailEnd/>
            </a:ln>
          </p:spPr>
        </p:pic>
        <p:sp>
          <p:nvSpPr>
            <p:cNvPr id="5" name="4 Rectángulo"/>
            <p:cNvSpPr/>
            <p:nvPr/>
          </p:nvSpPr>
          <p:spPr>
            <a:xfrm>
              <a:off x="6417704" y="260648"/>
              <a:ext cx="1080120" cy="136815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6" name="5 Rectángulo"/>
            <p:cNvSpPr/>
            <p:nvPr/>
          </p:nvSpPr>
          <p:spPr>
            <a:xfrm>
              <a:off x="6444208" y="4365104"/>
              <a:ext cx="1080120" cy="136815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083364" y="620688"/>
            <a:ext cx="6313070" cy="6042924"/>
            <a:chOff x="1083364" y="620688"/>
            <a:chExt cx="6313070" cy="6042924"/>
          </a:xfrm>
        </p:grpSpPr>
        <p:pic>
          <p:nvPicPr>
            <p:cNvPr id="4" name="Picture 2"/>
            <p:cNvPicPr>
              <a:picLocks noChangeAspect="1" noChangeArrowheads="1"/>
            </p:cNvPicPr>
            <p:nvPr/>
          </p:nvPicPr>
          <p:blipFill>
            <a:blip r:embed="rId2" cstate="print"/>
            <a:srcRect l="32171" b="45052"/>
            <a:stretch>
              <a:fillRect/>
            </a:stretch>
          </p:blipFill>
          <p:spPr bwMode="auto">
            <a:xfrm>
              <a:off x="2051720" y="620688"/>
              <a:ext cx="5344714" cy="5400600"/>
            </a:xfrm>
            <a:prstGeom prst="rect">
              <a:avLst/>
            </a:prstGeom>
            <a:noFill/>
            <a:ln w="9525">
              <a:noFill/>
              <a:miter lim="800000"/>
              <a:headEnd/>
              <a:tailEnd/>
            </a:ln>
          </p:spPr>
        </p:pic>
        <p:sp>
          <p:nvSpPr>
            <p:cNvPr id="5" name="4 Rectángulo"/>
            <p:cNvSpPr/>
            <p:nvPr/>
          </p:nvSpPr>
          <p:spPr>
            <a:xfrm>
              <a:off x="1083364" y="908720"/>
              <a:ext cx="1080120" cy="136815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6" name="5 Rectángulo"/>
            <p:cNvSpPr/>
            <p:nvPr/>
          </p:nvSpPr>
          <p:spPr>
            <a:xfrm>
              <a:off x="2051720" y="2060848"/>
              <a:ext cx="1080120" cy="158417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7" name="6 Rectángulo"/>
            <p:cNvSpPr/>
            <p:nvPr/>
          </p:nvSpPr>
          <p:spPr>
            <a:xfrm>
              <a:off x="1547664" y="4365104"/>
              <a:ext cx="1080120" cy="158417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8" name="7 Rectángulo"/>
            <p:cNvSpPr/>
            <p:nvPr/>
          </p:nvSpPr>
          <p:spPr>
            <a:xfrm>
              <a:off x="2876060" y="5352460"/>
              <a:ext cx="1080120" cy="102886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9" name="8 Rectángulo"/>
            <p:cNvSpPr/>
            <p:nvPr/>
          </p:nvSpPr>
          <p:spPr>
            <a:xfrm>
              <a:off x="4139952" y="5634744"/>
              <a:ext cx="1080120" cy="102886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1763688" y="260648"/>
            <a:ext cx="5472608" cy="6264696"/>
            <a:chOff x="1763688" y="260648"/>
            <a:chExt cx="5472608" cy="6264696"/>
          </a:xfrm>
        </p:grpSpPr>
        <p:pic>
          <p:nvPicPr>
            <p:cNvPr id="4" name="Picture 2"/>
            <p:cNvPicPr>
              <a:picLocks noChangeAspect="1" noChangeArrowheads="1"/>
            </p:cNvPicPr>
            <p:nvPr/>
          </p:nvPicPr>
          <p:blipFill>
            <a:blip r:embed="rId2" cstate="print"/>
            <a:srcRect l="30772" t="42613" r="10481"/>
            <a:stretch>
              <a:fillRect/>
            </a:stretch>
          </p:blipFill>
          <p:spPr bwMode="auto">
            <a:xfrm>
              <a:off x="2051720" y="559189"/>
              <a:ext cx="4896544" cy="5966155"/>
            </a:xfrm>
            <a:prstGeom prst="rect">
              <a:avLst/>
            </a:prstGeom>
            <a:noFill/>
            <a:ln w="9525">
              <a:noFill/>
              <a:miter lim="800000"/>
              <a:headEnd/>
              <a:tailEnd/>
            </a:ln>
          </p:spPr>
        </p:pic>
        <p:sp>
          <p:nvSpPr>
            <p:cNvPr id="5" name="4 Rectángulo"/>
            <p:cNvSpPr/>
            <p:nvPr/>
          </p:nvSpPr>
          <p:spPr>
            <a:xfrm>
              <a:off x="1763688" y="476672"/>
              <a:ext cx="1080120" cy="102886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6" name="5 Rectángulo"/>
            <p:cNvSpPr/>
            <p:nvPr/>
          </p:nvSpPr>
          <p:spPr>
            <a:xfrm>
              <a:off x="6156176" y="260648"/>
              <a:ext cx="1080120" cy="102886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7" name="6 Rectángulo"/>
            <p:cNvSpPr/>
            <p:nvPr/>
          </p:nvSpPr>
          <p:spPr>
            <a:xfrm>
              <a:off x="3059832" y="332656"/>
              <a:ext cx="1080120" cy="38079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8" name="7 Rectángulo"/>
            <p:cNvSpPr/>
            <p:nvPr/>
          </p:nvSpPr>
          <p:spPr>
            <a:xfrm>
              <a:off x="4283968" y="332656"/>
              <a:ext cx="1080120" cy="38079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Case </a:t>
            </a:r>
            <a:r>
              <a:rPr lang="es-MX" dirty="0" err="1" smtClean="0"/>
              <a:t>studies</a:t>
            </a:r>
            <a:r>
              <a:rPr lang="es-MX" dirty="0" smtClean="0"/>
              <a:t> (1)</a:t>
            </a:r>
            <a:endParaRPr lang="es-MX" dirty="0"/>
          </a:p>
        </p:txBody>
      </p:sp>
      <p:sp>
        <p:nvSpPr>
          <p:cNvPr id="3" name="2 Marcador de contenido"/>
          <p:cNvSpPr>
            <a:spLocks noGrp="1"/>
          </p:cNvSpPr>
          <p:nvPr>
            <p:ph idx="1"/>
          </p:nvPr>
        </p:nvSpPr>
        <p:spPr/>
        <p:txBody>
          <a:bodyPr/>
          <a:lstStyle/>
          <a:p>
            <a:pPr algn="just"/>
            <a:r>
              <a:rPr lang="en-US" dirty="0"/>
              <a:t>As a test for the proposed model and for a better understanding of it, graphical examples representing dialogs between the system (S) and the user (U) are shown:</a:t>
            </a:r>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Case </a:t>
            </a:r>
            <a:r>
              <a:rPr lang="es-MX" dirty="0" err="1" smtClean="0"/>
              <a:t>studies</a:t>
            </a:r>
            <a:r>
              <a:rPr lang="es-MX" dirty="0" smtClean="0"/>
              <a:t> (2)</a:t>
            </a:r>
            <a:endParaRPr lang="es-MX" dirty="0"/>
          </a:p>
        </p:txBody>
      </p:sp>
      <p:pic>
        <p:nvPicPr>
          <p:cNvPr id="6" name="5 Imagen" descr="dialogo1.gif"/>
          <p:cNvPicPr>
            <a:picLocks noChangeAspect="1"/>
          </p:cNvPicPr>
          <p:nvPr/>
        </p:nvPicPr>
        <p:blipFill>
          <a:blip r:embed="rId2" cstate="print"/>
          <a:stretch>
            <a:fillRect/>
          </a:stretch>
        </p:blipFill>
        <p:spPr>
          <a:xfrm>
            <a:off x="1728192" y="2060848"/>
            <a:ext cx="6588224" cy="368021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Case </a:t>
            </a:r>
            <a:r>
              <a:rPr lang="es-MX" dirty="0" err="1" smtClean="0"/>
              <a:t>studies</a:t>
            </a:r>
            <a:r>
              <a:rPr lang="es-MX" dirty="0" smtClean="0"/>
              <a:t> (3)</a:t>
            </a:r>
            <a:endParaRPr lang="es-MX" dirty="0"/>
          </a:p>
        </p:txBody>
      </p:sp>
      <p:pic>
        <p:nvPicPr>
          <p:cNvPr id="4" name="3 Imagen" descr="dialogo2.gif"/>
          <p:cNvPicPr>
            <a:picLocks noChangeAspect="1"/>
          </p:cNvPicPr>
          <p:nvPr/>
        </p:nvPicPr>
        <p:blipFill>
          <a:blip r:embed="rId2" cstate="print"/>
          <a:stretch>
            <a:fillRect/>
          </a:stretch>
        </p:blipFill>
        <p:spPr>
          <a:xfrm>
            <a:off x="1835696" y="2492896"/>
            <a:ext cx="6399861" cy="252120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Why</a:t>
            </a:r>
            <a:r>
              <a:rPr lang="es-MX" dirty="0" smtClean="0"/>
              <a:t> Vocal Interfaces?</a:t>
            </a:r>
            <a:endParaRPr lang="es-MX" dirty="0"/>
          </a:p>
        </p:txBody>
      </p:sp>
      <p:sp>
        <p:nvSpPr>
          <p:cNvPr id="3" name="2 Marcador de contenido"/>
          <p:cNvSpPr>
            <a:spLocks noGrp="1"/>
          </p:cNvSpPr>
          <p:nvPr>
            <p:ph idx="1"/>
          </p:nvPr>
        </p:nvSpPr>
        <p:spPr/>
        <p:txBody>
          <a:bodyPr/>
          <a:lstStyle/>
          <a:p>
            <a:r>
              <a:rPr lang="es-MX" dirty="0" smtClean="0"/>
              <a:t>Universal </a:t>
            </a:r>
            <a:r>
              <a:rPr lang="es-MX" dirty="0" err="1" smtClean="0"/>
              <a:t>accesibility</a:t>
            </a:r>
            <a:endParaRPr lang="es-MX" dirty="0" smtClean="0"/>
          </a:p>
          <a:p>
            <a:r>
              <a:rPr lang="es-MX" dirty="0" err="1" smtClean="0"/>
              <a:t>Easy</a:t>
            </a:r>
            <a:r>
              <a:rPr lang="es-MX" dirty="0" smtClean="0"/>
              <a:t> software </a:t>
            </a:r>
            <a:r>
              <a:rPr lang="es-MX" dirty="0" err="1" smtClean="0"/>
              <a:t>development</a:t>
            </a:r>
            <a:r>
              <a:rPr lang="es-MX" dirty="0" smtClean="0"/>
              <a:t> </a:t>
            </a:r>
            <a:r>
              <a:rPr lang="es-MX" dirty="0" err="1" smtClean="0"/>
              <a:t>for</a:t>
            </a:r>
            <a:r>
              <a:rPr lang="es-MX" dirty="0" smtClean="0"/>
              <a:t> non-</a:t>
            </a:r>
            <a:r>
              <a:rPr lang="es-MX" dirty="0" err="1" smtClean="0"/>
              <a:t>experts</a:t>
            </a:r>
            <a:endParaRPr lang="es-MX" dirty="0" smtClean="0"/>
          </a:p>
          <a:p>
            <a:r>
              <a:rPr lang="es-MX" dirty="0" smtClean="0"/>
              <a:t>User </a:t>
            </a:r>
            <a:r>
              <a:rPr lang="es-MX" dirty="0" err="1" smtClean="0"/>
              <a:t>centered</a:t>
            </a:r>
            <a:r>
              <a:rPr lang="es-MX" dirty="0" smtClean="0"/>
              <a:t> vocal </a:t>
            </a:r>
            <a:r>
              <a:rPr lang="es-MX" dirty="0" err="1" smtClean="0"/>
              <a:t>interaction</a:t>
            </a:r>
            <a:endParaRPr lang="es-MX" dirty="0" smtClean="0"/>
          </a:p>
          <a:p>
            <a:r>
              <a:rPr lang="es-MX" dirty="0" err="1" smtClean="0"/>
              <a:t>Allow</a:t>
            </a:r>
            <a:r>
              <a:rPr lang="es-MX" dirty="0" smtClean="0"/>
              <a:t> natural </a:t>
            </a:r>
            <a:r>
              <a:rPr lang="es-MX" dirty="0" err="1" smtClean="0"/>
              <a:t>interaction</a:t>
            </a: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Conclusions</a:t>
            </a:r>
            <a:endParaRPr lang="es-MX" dirty="0"/>
          </a:p>
        </p:txBody>
      </p:sp>
      <p:sp>
        <p:nvSpPr>
          <p:cNvPr id="3" name="2 Marcador de contenido"/>
          <p:cNvSpPr>
            <a:spLocks noGrp="1"/>
          </p:cNvSpPr>
          <p:nvPr>
            <p:ph idx="1"/>
          </p:nvPr>
        </p:nvSpPr>
        <p:spPr/>
        <p:txBody>
          <a:bodyPr>
            <a:normAutofit fontScale="92500" lnSpcReduction="20000"/>
          </a:bodyPr>
          <a:lstStyle/>
          <a:p>
            <a:pPr algn="just"/>
            <a:r>
              <a:rPr lang="en-US" dirty="0"/>
              <a:t>In this paper, the establishment of the methodology for development of vocal UI settled the bases for a software tool so it might be possible for designers and non expert developers in the vocal UI area to design and create this kind of interfaces by only abstracting the components needed for it. Along with the transformation rules, the developer can do migration of already existing projects from one of the analyzed languages to one another or apply reverse engineering for this purpose. </a:t>
            </a:r>
            <a:endParaRPr lang="es-MX"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Near</a:t>
            </a:r>
            <a:r>
              <a:rPr lang="es-MX" dirty="0" smtClean="0"/>
              <a:t> </a:t>
            </a:r>
            <a:r>
              <a:rPr lang="es-MX" dirty="0" err="1" smtClean="0"/>
              <a:t>future</a:t>
            </a:r>
            <a:endParaRPr lang="es-MX" dirty="0"/>
          </a:p>
        </p:txBody>
      </p:sp>
      <p:sp>
        <p:nvSpPr>
          <p:cNvPr id="3" name="2 Marcador de contenido"/>
          <p:cNvSpPr>
            <a:spLocks noGrp="1"/>
          </p:cNvSpPr>
          <p:nvPr>
            <p:ph idx="1"/>
          </p:nvPr>
        </p:nvSpPr>
        <p:spPr/>
        <p:txBody>
          <a:bodyPr/>
          <a:lstStyle/>
          <a:p>
            <a:pPr algn="just"/>
            <a:r>
              <a:rPr lang="en-US" dirty="0"/>
              <a:t>In the near future, the objective is to implement the software tool that supports the model and transformation rules as well as apply a reverse engineering process to existing applications and recreate them for a multiplatform context. </a:t>
            </a:r>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Thank</a:t>
            </a:r>
            <a:r>
              <a:rPr lang="es-MX" dirty="0" smtClean="0"/>
              <a:t> </a:t>
            </a:r>
            <a:r>
              <a:rPr lang="es-MX" dirty="0" err="1" smtClean="0"/>
              <a:t>you</a:t>
            </a:r>
            <a:r>
              <a:rPr lang="es-MX" dirty="0" smtClean="0"/>
              <a:t> </a:t>
            </a:r>
            <a:r>
              <a:rPr lang="es-MX" dirty="0" err="1" smtClean="0"/>
              <a:t>for</a:t>
            </a:r>
            <a:r>
              <a:rPr lang="es-MX" dirty="0" smtClean="0"/>
              <a:t> the </a:t>
            </a:r>
            <a:r>
              <a:rPr lang="es-MX" dirty="0" err="1" smtClean="0"/>
              <a:t>attention</a:t>
            </a:r>
            <a:r>
              <a:rPr lang="es-MX" dirty="0" smtClean="0"/>
              <a:t>!</a:t>
            </a:r>
            <a:endParaRPr lang="es-MX" dirty="0"/>
          </a:p>
        </p:txBody>
      </p:sp>
      <p:sp>
        <p:nvSpPr>
          <p:cNvPr id="3" name="2 Marcador de contenido"/>
          <p:cNvSpPr>
            <a:spLocks noGrp="1"/>
          </p:cNvSpPr>
          <p:nvPr>
            <p:ph idx="1"/>
          </p:nvPr>
        </p:nvSpPr>
        <p:spPr/>
        <p:txBody>
          <a:bodyPr/>
          <a:lstStyle/>
          <a:p>
            <a:r>
              <a:rPr lang="en-US" dirty="0"/>
              <a:t>We gratefully acknowledge the support of the ITEA2 Call 3 </a:t>
            </a:r>
            <a:r>
              <a:rPr lang="en-US" dirty="0" err="1"/>
              <a:t>UsiXML</a:t>
            </a:r>
            <a:r>
              <a:rPr lang="en-US" dirty="0"/>
              <a:t> project under reference 20080026, the Mexican PROMEP/103.5/12/4367 project, and the Computer Sciences Faculty of the University of Puebla. </a:t>
            </a:r>
            <a:endParaRPr lang="es-MX" dirty="0"/>
          </a:p>
        </p:txBody>
      </p:sp>
      <p:pic>
        <p:nvPicPr>
          <p:cNvPr id="4" name="Picture 2" descr="http://www.usixml.org/images/usixml.jpg"/>
          <p:cNvPicPr>
            <a:picLocks noChangeAspect="1" noChangeArrowheads="1"/>
          </p:cNvPicPr>
          <p:nvPr/>
        </p:nvPicPr>
        <p:blipFill>
          <a:blip r:embed="rId2" cstate="print"/>
          <a:srcRect/>
          <a:stretch>
            <a:fillRect/>
          </a:stretch>
        </p:blipFill>
        <p:spPr bwMode="auto">
          <a:xfrm>
            <a:off x="7318573" y="5229200"/>
            <a:ext cx="1285875" cy="1295400"/>
          </a:xfrm>
          <a:prstGeom prst="rect">
            <a:avLst/>
          </a:prstGeom>
          <a:noFill/>
          <a:ln w="9525">
            <a:noFill/>
            <a:miter lim="800000"/>
            <a:headEnd/>
            <a:tailEnd/>
          </a:ln>
        </p:spPr>
      </p:pic>
      <p:pic>
        <p:nvPicPr>
          <p:cNvPr id="5" name="Picture 4" descr="http://www.iqcelaya.itc.mx/oldnews/slides/promep.jpg"/>
          <p:cNvPicPr>
            <a:picLocks noChangeAspect="1" noChangeArrowheads="1"/>
          </p:cNvPicPr>
          <p:nvPr/>
        </p:nvPicPr>
        <p:blipFill>
          <a:blip r:embed="rId3" cstate="print"/>
          <a:srcRect/>
          <a:stretch>
            <a:fillRect/>
          </a:stretch>
        </p:blipFill>
        <p:spPr bwMode="auto">
          <a:xfrm>
            <a:off x="1115963" y="5589563"/>
            <a:ext cx="2447925" cy="722312"/>
          </a:xfrm>
          <a:prstGeom prst="rect">
            <a:avLst/>
          </a:prstGeom>
          <a:noFill/>
          <a:ln w="9525">
            <a:noFill/>
            <a:miter lim="800000"/>
            <a:headEnd/>
            <a:tailEnd/>
          </a:ln>
        </p:spPr>
      </p:pic>
      <p:pic>
        <p:nvPicPr>
          <p:cNvPr id="6" name="Picture 5" descr="C:\Users\Invitado\Documents\tareas\TFRBA98.tmp.jpg"/>
          <p:cNvPicPr>
            <a:picLocks noChangeAspect="1" noChangeArrowheads="1"/>
          </p:cNvPicPr>
          <p:nvPr/>
        </p:nvPicPr>
        <p:blipFill>
          <a:blip r:embed="rId4" cstate="print"/>
          <a:srcRect/>
          <a:stretch>
            <a:fillRect/>
          </a:stretch>
        </p:blipFill>
        <p:spPr bwMode="auto">
          <a:xfrm>
            <a:off x="4212307" y="5229200"/>
            <a:ext cx="2447925" cy="1281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References</a:t>
            </a:r>
            <a:endParaRPr lang="es-MX" dirty="0"/>
          </a:p>
        </p:txBody>
      </p:sp>
      <p:sp>
        <p:nvSpPr>
          <p:cNvPr id="3" name="2 Marcador de contenido"/>
          <p:cNvSpPr>
            <a:spLocks noGrp="1"/>
          </p:cNvSpPr>
          <p:nvPr>
            <p:ph idx="1"/>
          </p:nvPr>
        </p:nvSpPr>
        <p:spPr>
          <a:xfrm>
            <a:off x="457200" y="1196752"/>
            <a:ext cx="8229600" cy="5184576"/>
          </a:xfrm>
        </p:spPr>
        <p:txBody>
          <a:bodyPr>
            <a:noAutofit/>
          </a:bodyPr>
          <a:lstStyle/>
          <a:p>
            <a:endParaRPr lang="es-MX" sz="1200" dirty="0"/>
          </a:p>
          <a:p>
            <a:r>
              <a:rPr lang="es-MX" sz="1200" dirty="0" smtClean="0"/>
              <a:t>[1] </a:t>
            </a:r>
            <a:r>
              <a:rPr lang="es-MX" sz="1200" dirty="0" err="1" smtClean="0"/>
              <a:t>Calvary</a:t>
            </a:r>
            <a:r>
              <a:rPr lang="es-MX" sz="1200" dirty="0"/>
              <a:t>, G., </a:t>
            </a:r>
            <a:r>
              <a:rPr lang="es-MX" sz="1200" dirty="0" err="1"/>
              <a:t>Coutaz</a:t>
            </a:r>
            <a:r>
              <a:rPr lang="es-MX" sz="1200" dirty="0"/>
              <a:t>, J., </a:t>
            </a:r>
            <a:r>
              <a:rPr lang="es-MX" sz="1200" dirty="0" err="1"/>
              <a:t>Thevenin</a:t>
            </a:r>
            <a:r>
              <a:rPr lang="es-MX" sz="1200" dirty="0"/>
              <a:t>, D., </a:t>
            </a:r>
            <a:r>
              <a:rPr lang="es-MX" sz="1200" dirty="0" err="1"/>
              <a:t>Limbourg</a:t>
            </a:r>
            <a:r>
              <a:rPr lang="es-MX" sz="1200" dirty="0"/>
              <a:t>, Q., </a:t>
            </a:r>
            <a:r>
              <a:rPr lang="es-MX" sz="1200" dirty="0" err="1"/>
              <a:t>Bouillon</a:t>
            </a:r>
            <a:r>
              <a:rPr lang="es-MX" sz="1200" dirty="0"/>
              <a:t>, L., </a:t>
            </a:r>
            <a:r>
              <a:rPr lang="es-MX" sz="1200" dirty="0" err="1"/>
              <a:t>Vanderdonckt</a:t>
            </a:r>
            <a:r>
              <a:rPr lang="es-MX" sz="1200" dirty="0"/>
              <a:t>, J.: A </a:t>
            </a:r>
            <a:r>
              <a:rPr lang="es-MX" sz="1200" dirty="0" err="1"/>
              <a:t>Unifying</a:t>
            </a:r>
            <a:r>
              <a:rPr lang="es-MX" sz="1200" dirty="0"/>
              <a:t> </a:t>
            </a:r>
            <a:r>
              <a:rPr lang="es-MX" sz="1200" dirty="0" err="1"/>
              <a:t>Reference</a:t>
            </a:r>
            <a:r>
              <a:rPr lang="es-MX" sz="1200" dirty="0"/>
              <a:t> Framework </a:t>
            </a:r>
            <a:r>
              <a:rPr lang="es-MX" sz="1200" dirty="0" err="1"/>
              <a:t>for</a:t>
            </a:r>
            <a:r>
              <a:rPr lang="es-MX" sz="1200" dirty="0"/>
              <a:t> </a:t>
            </a:r>
            <a:r>
              <a:rPr lang="es-MX" sz="1200" dirty="0" err="1"/>
              <a:t>Multi</a:t>
            </a:r>
            <a:r>
              <a:rPr lang="es-MX" sz="1200" dirty="0"/>
              <a:t>-Target User Interfaces. </a:t>
            </a:r>
            <a:r>
              <a:rPr lang="es-MX" sz="1200" dirty="0" err="1"/>
              <a:t>Interacting</a:t>
            </a:r>
            <a:r>
              <a:rPr lang="es-MX" sz="1200" dirty="0"/>
              <a:t> </a:t>
            </a:r>
            <a:r>
              <a:rPr lang="es-MX" sz="1200" dirty="0" err="1"/>
              <a:t>with</a:t>
            </a:r>
            <a:r>
              <a:rPr lang="es-MX" sz="1200" dirty="0"/>
              <a:t> </a:t>
            </a:r>
            <a:r>
              <a:rPr lang="es-MX" sz="1200" dirty="0" err="1"/>
              <a:t>Computers</a:t>
            </a:r>
            <a:r>
              <a:rPr lang="es-MX" sz="1200" dirty="0"/>
              <a:t>, Vol. 15, No. 3, June 2003 289–308. </a:t>
            </a:r>
          </a:p>
          <a:p>
            <a:r>
              <a:rPr lang="es-MX" sz="1200" dirty="0"/>
              <a:t>[2] </a:t>
            </a:r>
            <a:r>
              <a:rPr lang="es-MX" sz="1200" dirty="0" err="1"/>
              <a:t>Cuppens</a:t>
            </a:r>
            <a:r>
              <a:rPr lang="es-MX" sz="1200" dirty="0"/>
              <a:t>, E., Raymaekers, </a:t>
            </a:r>
            <a:r>
              <a:rPr lang="es-MX" sz="1200" dirty="0" err="1"/>
              <a:t>Ch.</a:t>
            </a:r>
            <a:r>
              <a:rPr lang="es-MX" sz="1200" dirty="0"/>
              <a:t>, Coninx, K, A </a:t>
            </a:r>
            <a:r>
              <a:rPr lang="es-MX" sz="1200" dirty="0" err="1"/>
              <a:t>Model-Based</a:t>
            </a:r>
            <a:r>
              <a:rPr lang="es-MX" sz="1200" dirty="0"/>
              <a:t> </a:t>
            </a:r>
            <a:r>
              <a:rPr lang="es-MX" sz="1200" dirty="0" err="1"/>
              <a:t>Design</a:t>
            </a:r>
            <a:r>
              <a:rPr lang="es-MX" sz="1200" dirty="0"/>
              <a:t> </a:t>
            </a:r>
            <a:r>
              <a:rPr lang="es-MX" sz="1200" dirty="0" err="1"/>
              <a:t>Process</a:t>
            </a:r>
            <a:r>
              <a:rPr lang="es-MX" sz="1200" dirty="0"/>
              <a:t> </a:t>
            </a:r>
            <a:r>
              <a:rPr lang="es-MX" sz="1200" dirty="0" err="1"/>
              <a:t>for</a:t>
            </a:r>
            <a:r>
              <a:rPr lang="es-MX" sz="1200" dirty="0"/>
              <a:t> </a:t>
            </a:r>
            <a:r>
              <a:rPr lang="es-MX" sz="1200" dirty="0" err="1"/>
              <a:t>Interactive</a:t>
            </a:r>
            <a:r>
              <a:rPr lang="es-MX" sz="1200" dirty="0"/>
              <a:t> Virtual </a:t>
            </a:r>
            <a:r>
              <a:rPr lang="es-MX" sz="1200" dirty="0" err="1"/>
              <a:t>Environments</a:t>
            </a:r>
            <a:r>
              <a:rPr lang="es-MX" sz="1200" dirty="0"/>
              <a:t>, </a:t>
            </a:r>
            <a:r>
              <a:rPr lang="es-MX" sz="1200" dirty="0" err="1"/>
              <a:t>Proc</a:t>
            </a:r>
            <a:r>
              <a:rPr lang="es-MX" sz="1200" dirty="0"/>
              <a:t>. of </a:t>
            </a:r>
            <a:r>
              <a:rPr lang="es-MX" sz="1200" dirty="0" err="1"/>
              <a:t>Int</a:t>
            </a:r>
            <a:r>
              <a:rPr lang="es-MX" sz="1200" dirty="0"/>
              <a:t>. </a:t>
            </a:r>
            <a:r>
              <a:rPr lang="es-MX" sz="1200" dirty="0" err="1"/>
              <a:t>Workshop</a:t>
            </a:r>
            <a:r>
              <a:rPr lang="es-MX" sz="1200" dirty="0"/>
              <a:t> </a:t>
            </a:r>
            <a:r>
              <a:rPr lang="es-MX" sz="1200" dirty="0" err="1"/>
              <a:t>on</a:t>
            </a:r>
            <a:r>
              <a:rPr lang="es-MX" sz="1200" dirty="0"/>
              <a:t> </a:t>
            </a:r>
            <a:r>
              <a:rPr lang="es-MX" sz="1200" dirty="0" err="1"/>
              <a:t>Design</a:t>
            </a:r>
            <a:r>
              <a:rPr lang="es-MX" sz="1200" dirty="0"/>
              <a:t>, </a:t>
            </a:r>
            <a:r>
              <a:rPr lang="es-MX" sz="1200" dirty="0" err="1"/>
              <a:t>Specification</a:t>
            </a:r>
            <a:r>
              <a:rPr lang="es-MX" sz="1200" dirty="0"/>
              <a:t>, and </a:t>
            </a:r>
            <a:r>
              <a:rPr lang="es-MX" sz="1200" dirty="0" err="1"/>
              <a:t>Verification</a:t>
            </a:r>
            <a:r>
              <a:rPr lang="es-MX" sz="1200" dirty="0"/>
              <a:t> of </a:t>
            </a:r>
            <a:r>
              <a:rPr lang="es-MX" sz="1200" dirty="0" err="1"/>
              <a:t>Interactive</a:t>
            </a:r>
            <a:r>
              <a:rPr lang="es-MX" sz="1200" dirty="0"/>
              <a:t> </a:t>
            </a:r>
            <a:r>
              <a:rPr lang="es-MX" sz="1200" dirty="0" err="1"/>
              <a:t>Systems</a:t>
            </a:r>
            <a:r>
              <a:rPr lang="es-MX" sz="1200" dirty="0"/>
              <a:t> DSV-IS'2005 (Newcastle </a:t>
            </a:r>
            <a:r>
              <a:rPr lang="es-MX" sz="1200" dirty="0" err="1"/>
              <a:t>upon</a:t>
            </a:r>
            <a:r>
              <a:rPr lang="es-MX" sz="1200" dirty="0"/>
              <a:t> </a:t>
            </a:r>
            <a:r>
              <a:rPr lang="es-MX" sz="1200" dirty="0" err="1"/>
              <a:t>Tyne</a:t>
            </a:r>
            <a:r>
              <a:rPr lang="es-MX" sz="1200" dirty="0"/>
              <a:t>, 13-15 </a:t>
            </a:r>
            <a:r>
              <a:rPr lang="es-MX" sz="1200" dirty="0" err="1"/>
              <a:t>July</a:t>
            </a:r>
            <a:r>
              <a:rPr lang="es-MX" sz="1200" dirty="0"/>
              <a:t> 2005), </a:t>
            </a:r>
            <a:r>
              <a:rPr lang="es-MX" sz="1200" dirty="0" err="1"/>
              <a:t>Lecture</a:t>
            </a:r>
            <a:r>
              <a:rPr lang="es-MX" sz="1200" dirty="0"/>
              <a:t> Notes in </a:t>
            </a:r>
            <a:r>
              <a:rPr lang="es-MX" sz="1200" dirty="0" err="1"/>
              <a:t>Computer</a:t>
            </a:r>
            <a:r>
              <a:rPr lang="es-MX" sz="1200" dirty="0"/>
              <a:t> </a:t>
            </a:r>
            <a:r>
              <a:rPr lang="es-MX" sz="1200" dirty="0" err="1"/>
              <a:t>Science</a:t>
            </a:r>
            <a:r>
              <a:rPr lang="es-MX" sz="1200" dirty="0"/>
              <a:t>, Vol. 3941, </a:t>
            </a:r>
            <a:r>
              <a:rPr lang="es-MX" sz="1200" dirty="0" err="1"/>
              <a:t>Springer</a:t>
            </a:r>
            <a:r>
              <a:rPr lang="es-MX" sz="1200" dirty="0"/>
              <a:t>, </a:t>
            </a:r>
            <a:r>
              <a:rPr lang="es-MX" sz="1200" dirty="0" err="1"/>
              <a:t>Berlin</a:t>
            </a:r>
            <a:r>
              <a:rPr lang="es-MX" sz="1200" dirty="0"/>
              <a:t>, 2005, pp. 225-236. </a:t>
            </a:r>
          </a:p>
          <a:p>
            <a:r>
              <a:rPr lang="es-MX" sz="1200" dirty="0"/>
              <a:t>[3] De </a:t>
            </a:r>
            <a:r>
              <a:rPr lang="es-MX" sz="1200" dirty="0" err="1"/>
              <a:t>Boeck</a:t>
            </a:r>
            <a:r>
              <a:rPr lang="es-MX" sz="1200" dirty="0"/>
              <a:t>, J., Raymaekers, C., Coninx, K. A </a:t>
            </a:r>
            <a:r>
              <a:rPr lang="es-MX" sz="1200" dirty="0" err="1"/>
              <a:t>Tool</a:t>
            </a:r>
            <a:r>
              <a:rPr lang="es-MX" sz="1200" dirty="0"/>
              <a:t> </a:t>
            </a:r>
            <a:r>
              <a:rPr lang="es-MX" sz="1200" dirty="0" err="1"/>
              <a:t>Supporting</a:t>
            </a:r>
            <a:r>
              <a:rPr lang="es-MX" sz="1200" dirty="0"/>
              <a:t> </a:t>
            </a:r>
            <a:r>
              <a:rPr lang="es-MX" sz="1200" dirty="0" err="1"/>
              <a:t>Model</a:t>
            </a:r>
            <a:r>
              <a:rPr lang="es-MX" sz="1200" dirty="0"/>
              <a:t> </a:t>
            </a:r>
            <a:r>
              <a:rPr lang="es-MX" sz="1200" dirty="0" err="1"/>
              <a:t>Based</a:t>
            </a:r>
            <a:r>
              <a:rPr lang="es-MX" sz="1200" dirty="0"/>
              <a:t> User Interface </a:t>
            </a:r>
            <a:r>
              <a:rPr lang="es-MX" sz="1200" dirty="0" err="1"/>
              <a:t>Design</a:t>
            </a:r>
            <a:r>
              <a:rPr lang="es-MX" sz="1200" dirty="0"/>
              <a:t> in 3D Virtual </a:t>
            </a:r>
            <a:r>
              <a:rPr lang="es-MX" sz="1200" dirty="0" err="1"/>
              <a:t>Enviroments.GRAPP</a:t>
            </a:r>
            <a:r>
              <a:rPr lang="es-MX" sz="1200" dirty="0"/>
              <a:t> 2008: 367-375 </a:t>
            </a:r>
          </a:p>
          <a:p>
            <a:r>
              <a:rPr lang="en-US" sz="1200" dirty="0"/>
              <a:t>[4] </a:t>
            </a:r>
            <a:r>
              <a:rPr lang="en-US" sz="1200" dirty="0" err="1"/>
              <a:t>Flor</a:t>
            </a:r>
            <a:r>
              <a:rPr lang="en-US" sz="1200" dirty="0"/>
              <a:t>, T.: ”Experiences with Adaptive User and Learning Models in eLearning Systems for Higher Education” In: Journal of Universal Computer Science, volume 10 (2004) </a:t>
            </a:r>
          </a:p>
          <a:p>
            <a:r>
              <a:rPr lang="es-MX" sz="1200" dirty="0"/>
              <a:t>[5] González-Calleros J., </a:t>
            </a:r>
            <a:r>
              <a:rPr lang="es-MX" sz="1200" dirty="0" err="1"/>
              <a:t>Vanderdonckt</a:t>
            </a:r>
            <a:r>
              <a:rPr lang="es-MX" sz="1200" dirty="0"/>
              <a:t> J., Muñoz Arteaga J., A </a:t>
            </a:r>
            <a:r>
              <a:rPr lang="es-MX" sz="1200" dirty="0" err="1"/>
              <a:t>Method</a:t>
            </a:r>
            <a:r>
              <a:rPr lang="es-MX" sz="1200" dirty="0"/>
              <a:t> </a:t>
            </a:r>
            <a:r>
              <a:rPr lang="es-MX" sz="1200" dirty="0" err="1"/>
              <a:t>For</a:t>
            </a:r>
            <a:r>
              <a:rPr lang="es-MX" sz="1200" dirty="0"/>
              <a:t> </a:t>
            </a:r>
            <a:r>
              <a:rPr lang="es-MX" sz="1200" dirty="0" err="1"/>
              <a:t>Developing</a:t>
            </a:r>
            <a:r>
              <a:rPr lang="es-MX" sz="1200" dirty="0"/>
              <a:t> 3D User Interfaces Of </a:t>
            </a:r>
            <a:r>
              <a:rPr lang="es-MX" sz="1200" dirty="0" err="1"/>
              <a:t>Information</a:t>
            </a:r>
            <a:r>
              <a:rPr lang="es-MX" sz="1200" dirty="0"/>
              <a:t> </a:t>
            </a:r>
            <a:r>
              <a:rPr lang="es-MX" sz="1200" dirty="0" err="1"/>
              <a:t>Systems</a:t>
            </a:r>
            <a:r>
              <a:rPr lang="es-MX" sz="1200" dirty="0"/>
              <a:t>. CADUI 2006: 85-100 </a:t>
            </a:r>
          </a:p>
          <a:p>
            <a:r>
              <a:rPr lang="es-MX" sz="1200" dirty="0"/>
              <a:t>[6] Guerrero, J., </a:t>
            </a:r>
            <a:r>
              <a:rPr lang="es-MX" sz="1200" dirty="0" err="1"/>
              <a:t>Vanderdonckt</a:t>
            </a:r>
            <a:r>
              <a:rPr lang="es-MX" sz="1200" dirty="0"/>
              <a:t>, J., </a:t>
            </a:r>
            <a:r>
              <a:rPr lang="es-MX" sz="1200" dirty="0" err="1"/>
              <a:t>Gonzalez</a:t>
            </a:r>
            <a:r>
              <a:rPr lang="es-MX" sz="1200" dirty="0"/>
              <a:t> Calleros, J.M., </a:t>
            </a:r>
            <a:r>
              <a:rPr lang="es-MX" sz="1200" dirty="0" err="1"/>
              <a:t>FlowiXML</a:t>
            </a:r>
            <a:r>
              <a:rPr lang="es-MX" sz="1200" dirty="0"/>
              <a:t>: a </a:t>
            </a:r>
            <a:r>
              <a:rPr lang="es-MX" sz="1200" dirty="0" err="1"/>
              <a:t>Step</a:t>
            </a:r>
            <a:r>
              <a:rPr lang="es-MX" sz="1200" dirty="0"/>
              <a:t> </a:t>
            </a:r>
            <a:r>
              <a:rPr lang="es-MX" sz="1200" dirty="0" err="1"/>
              <a:t>towards</a:t>
            </a:r>
            <a:r>
              <a:rPr lang="es-MX" sz="1200" dirty="0"/>
              <a:t> </a:t>
            </a:r>
            <a:r>
              <a:rPr lang="es-MX" sz="1200" dirty="0" err="1"/>
              <a:t>Designing</a:t>
            </a:r>
            <a:r>
              <a:rPr lang="es-MX" sz="1200" dirty="0"/>
              <a:t> </a:t>
            </a:r>
            <a:r>
              <a:rPr lang="es-MX" sz="1200" dirty="0" err="1"/>
              <a:t>Workflow</a:t>
            </a:r>
            <a:r>
              <a:rPr lang="es-MX" sz="1200" dirty="0"/>
              <a:t> Management </a:t>
            </a:r>
            <a:r>
              <a:rPr lang="es-MX" sz="1200" dirty="0" err="1"/>
              <a:t>Systems</a:t>
            </a:r>
            <a:r>
              <a:rPr lang="es-MX" sz="1200" dirty="0"/>
              <a:t>, </a:t>
            </a:r>
            <a:r>
              <a:rPr lang="es-MX" sz="1200" dirty="0" err="1"/>
              <a:t>Journal</a:t>
            </a:r>
            <a:r>
              <a:rPr lang="es-MX" sz="1200" dirty="0"/>
              <a:t> of Web </a:t>
            </a:r>
            <a:r>
              <a:rPr lang="es-MX" sz="1200" dirty="0" err="1"/>
              <a:t>Engineering</a:t>
            </a:r>
            <a:r>
              <a:rPr lang="es-MX" sz="1200" dirty="0"/>
              <a:t>, Vol. 4, No. 2, 2008, pp. 163-182. </a:t>
            </a:r>
          </a:p>
          <a:p>
            <a:r>
              <a:rPr lang="es-MX" sz="1200" dirty="0"/>
              <a:t>[7] Guerrero-García, J., González-Calleros, J.M., </a:t>
            </a:r>
            <a:r>
              <a:rPr lang="es-MX" sz="1200" dirty="0" err="1"/>
              <a:t>Vanderdonckt</a:t>
            </a:r>
            <a:r>
              <a:rPr lang="es-MX" sz="1200" dirty="0"/>
              <a:t>, J., Muñoz-Arteaga, J. A </a:t>
            </a:r>
            <a:r>
              <a:rPr lang="es-MX" sz="1200" dirty="0" err="1"/>
              <a:t>Theoretical</a:t>
            </a:r>
            <a:r>
              <a:rPr lang="es-MX" sz="1200" dirty="0"/>
              <a:t> </a:t>
            </a:r>
            <a:r>
              <a:rPr lang="es-MX" sz="1200" dirty="0" err="1"/>
              <a:t>Survey</a:t>
            </a:r>
            <a:r>
              <a:rPr lang="es-MX" sz="1200" dirty="0"/>
              <a:t> of User Interface </a:t>
            </a:r>
            <a:r>
              <a:rPr lang="es-MX" sz="1200" dirty="0" err="1"/>
              <a:t>Description</a:t>
            </a:r>
            <a:r>
              <a:rPr lang="es-MX" sz="1200" dirty="0"/>
              <a:t> </a:t>
            </a:r>
            <a:r>
              <a:rPr lang="es-MX" sz="1200" dirty="0" err="1"/>
              <a:t>Languages</a:t>
            </a:r>
            <a:r>
              <a:rPr lang="es-MX" sz="1200" dirty="0"/>
              <a:t>: </a:t>
            </a:r>
            <a:r>
              <a:rPr lang="es-MX" sz="1200" dirty="0" err="1"/>
              <a:t>Preliminary</a:t>
            </a:r>
            <a:r>
              <a:rPr lang="es-MX" sz="1200" dirty="0"/>
              <a:t> </a:t>
            </a:r>
            <a:r>
              <a:rPr lang="es-MX" sz="1200" dirty="0" err="1"/>
              <a:t>Results</a:t>
            </a:r>
            <a:r>
              <a:rPr lang="es-MX" sz="1200" dirty="0"/>
              <a:t>. In </a:t>
            </a:r>
            <a:r>
              <a:rPr lang="es-MX" sz="1200" dirty="0" err="1"/>
              <a:t>Proc</a:t>
            </a:r>
            <a:r>
              <a:rPr lang="es-MX" sz="1200" dirty="0"/>
              <a:t>. of LA-Web/¬CLIHC'2009 (</a:t>
            </a:r>
            <a:r>
              <a:rPr lang="es-MX" sz="1200" dirty="0" err="1"/>
              <a:t>Merida</a:t>
            </a:r>
            <a:r>
              <a:rPr lang="es-MX" sz="1200" dirty="0"/>
              <a:t>, </a:t>
            </a:r>
            <a:r>
              <a:rPr lang="es-MX" sz="1200" dirty="0" err="1"/>
              <a:t>November</a:t>
            </a:r>
            <a:r>
              <a:rPr lang="es-MX" sz="1200" dirty="0"/>
              <a:t> 9-11, 2009), IEEE </a:t>
            </a:r>
            <a:r>
              <a:rPr lang="es-MX" sz="1200" dirty="0" err="1"/>
              <a:t>Computer</a:t>
            </a:r>
            <a:r>
              <a:rPr lang="es-MX" sz="1200" dirty="0"/>
              <a:t> </a:t>
            </a:r>
            <a:r>
              <a:rPr lang="es-MX" sz="1200" dirty="0" err="1"/>
              <a:t>Society</a:t>
            </a:r>
            <a:r>
              <a:rPr lang="es-MX" sz="1200" dirty="0"/>
              <a:t> </a:t>
            </a:r>
            <a:r>
              <a:rPr lang="es-MX" sz="1200" dirty="0" err="1"/>
              <a:t>Press</a:t>
            </a:r>
            <a:r>
              <a:rPr lang="es-MX" sz="1200" dirty="0"/>
              <a:t>, Los </a:t>
            </a:r>
            <a:r>
              <a:rPr lang="es-MX" sz="1200" dirty="0" err="1"/>
              <a:t>Alamitos</a:t>
            </a:r>
            <a:r>
              <a:rPr lang="es-MX" sz="1200" dirty="0"/>
              <a:t>, 2009, pp. 36-43. </a:t>
            </a:r>
          </a:p>
          <a:p>
            <a:r>
              <a:rPr lang="es-MX" sz="1200" dirty="0"/>
              <a:t>[8] Laurent </a:t>
            </a:r>
            <a:r>
              <a:rPr lang="es-MX" sz="1200" dirty="0" err="1"/>
              <a:t>Bouillon</a:t>
            </a:r>
            <a:r>
              <a:rPr lang="es-MX" sz="1200" dirty="0"/>
              <a:t>, Reverse </a:t>
            </a:r>
            <a:r>
              <a:rPr lang="es-MX" sz="1200" dirty="0" err="1"/>
              <a:t>Engineering</a:t>
            </a:r>
            <a:r>
              <a:rPr lang="es-MX" sz="1200" dirty="0"/>
              <a:t> of </a:t>
            </a:r>
            <a:r>
              <a:rPr lang="es-MX" sz="1200" dirty="0" err="1"/>
              <a:t>Declarative</a:t>
            </a:r>
            <a:r>
              <a:rPr lang="es-MX" sz="1200" dirty="0"/>
              <a:t> User Interfaces, </a:t>
            </a:r>
            <a:r>
              <a:rPr lang="es-MX" sz="1200" dirty="0" err="1"/>
              <a:t>Ph.D.</a:t>
            </a:r>
            <a:r>
              <a:rPr lang="es-MX" sz="1200" dirty="0"/>
              <a:t> </a:t>
            </a:r>
            <a:r>
              <a:rPr lang="es-MX" sz="1200" dirty="0" err="1"/>
              <a:t>thesis</a:t>
            </a:r>
            <a:r>
              <a:rPr lang="es-MX" sz="1200" dirty="0"/>
              <a:t>, </a:t>
            </a:r>
            <a:r>
              <a:rPr lang="es-MX" sz="1200" dirty="0" err="1"/>
              <a:t>Université</a:t>
            </a:r>
            <a:r>
              <a:rPr lang="es-MX" sz="1200" dirty="0"/>
              <a:t> </a:t>
            </a:r>
            <a:r>
              <a:rPr lang="es-MX" sz="1200" dirty="0" err="1"/>
              <a:t>catholique</a:t>
            </a:r>
            <a:r>
              <a:rPr lang="es-MX" sz="1200" dirty="0"/>
              <a:t> de </a:t>
            </a:r>
            <a:r>
              <a:rPr lang="es-MX" sz="1200" dirty="0" err="1"/>
              <a:t>Louvain</a:t>
            </a:r>
            <a:r>
              <a:rPr lang="es-MX" sz="1200" dirty="0"/>
              <a:t>, </a:t>
            </a:r>
            <a:r>
              <a:rPr lang="es-MX" sz="1200" dirty="0" err="1"/>
              <a:t>Louvain</a:t>
            </a:r>
            <a:r>
              <a:rPr lang="es-MX" sz="1200" dirty="0"/>
              <a:t>-la-</a:t>
            </a:r>
            <a:r>
              <a:rPr lang="es-MX" sz="1200" dirty="0" err="1"/>
              <a:t>Neuve</a:t>
            </a:r>
            <a:r>
              <a:rPr lang="es-MX" sz="1200" dirty="0"/>
              <a:t>, </a:t>
            </a:r>
            <a:r>
              <a:rPr lang="es-MX" sz="1200" dirty="0" err="1"/>
              <a:t>Belgium</a:t>
            </a:r>
            <a:r>
              <a:rPr lang="es-MX" sz="1200" dirty="0"/>
              <a:t>, 21 June 2006. </a:t>
            </a:r>
          </a:p>
          <a:p>
            <a:r>
              <a:rPr lang="es-MX" sz="1200" dirty="0"/>
              <a:t>[9] </a:t>
            </a:r>
            <a:r>
              <a:rPr lang="es-MX" sz="1200" dirty="0" err="1"/>
              <a:t>Limbourg</a:t>
            </a:r>
            <a:r>
              <a:rPr lang="es-MX" sz="1200" dirty="0"/>
              <a:t>, Q., </a:t>
            </a:r>
            <a:r>
              <a:rPr lang="es-MX" sz="1200" dirty="0" err="1"/>
              <a:t>Vanderdonckt</a:t>
            </a:r>
            <a:r>
              <a:rPr lang="es-MX" sz="1200" dirty="0"/>
              <a:t>, J., </a:t>
            </a:r>
            <a:r>
              <a:rPr lang="es-MX" sz="1200" dirty="0" err="1"/>
              <a:t>Michotte</a:t>
            </a:r>
            <a:r>
              <a:rPr lang="es-MX" sz="1200" dirty="0"/>
              <a:t>, B., </a:t>
            </a:r>
            <a:r>
              <a:rPr lang="es-MX" sz="1200" dirty="0" err="1"/>
              <a:t>Bouillon</a:t>
            </a:r>
            <a:r>
              <a:rPr lang="es-MX" sz="1200" dirty="0"/>
              <a:t>, L., </a:t>
            </a:r>
            <a:r>
              <a:rPr lang="es-MX" sz="1200" dirty="0" err="1"/>
              <a:t>Lopez</a:t>
            </a:r>
            <a:r>
              <a:rPr lang="es-MX" sz="1200" dirty="0"/>
              <a:t>, V.: </a:t>
            </a:r>
            <a:r>
              <a:rPr lang="es-MX" sz="1200" dirty="0" err="1"/>
              <a:t>UsiXML</a:t>
            </a:r>
            <a:r>
              <a:rPr lang="es-MX" sz="1200" dirty="0"/>
              <a:t>: a </a:t>
            </a:r>
            <a:r>
              <a:rPr lang="es-MX" sz="1200" dirty="0" err="1"/>
              <a:t>Language</a:t>
            </a:r>
            <a:r>
              <a:rPr lang="es-MX" sz="1200" dirty="0"/>
              <a:t> </a:t>
            </a:r>
            <a:r>
              <a:rPr lang="es-MX" sz="1200" dirty="0" err="1"/>
              <a:t>Supporting</a:t>
            </a:r>
            <a:r>
              <a:rPr lang="es-MX" sz="1200" dirty="0"/>
              <a:t> </a:t>
            </a:r>
            <a:r>
              <a:rPr lang="es-MX" sz="1200" dirty="0" err="1"/>
              <a:t>Multi-Path</a:t>
            </a:r>
            <a:r>
              <a:rPr lang="es-MX" sz="1200" dirty="0"/>
              <a:t> </a:t>
            </a:r>
            <a:r>
              <a:rPr lang="es-MX" sz="1200" dirty="0" err="1"/>
              <a:t>Development</a:t>
            </a:r>
            <a:r>
              <a:rPr lang="es-MX" sz="1200" dirty="0"/>
              <a:t> of User Interfaces. In: </a:t>
            </a:r>
            <a:r>
              <a:rPr lang="es-MX" sz="1200" dirty="0" err="1"/>
              <a:t>Proc</a:t>
            </a:r>
            <a:r>
              <a:rPr lang="es-MX" sz="1200" dirty="0"/>
              <a:t>. of 9th IFIP </a:t>
            </a:r>
            <a:r>
              <a:rPr lang="es-MX" sz="1200" dirty="0" err="1"/>
              <a:t>Working</a:t>
            </a:r>
            <a:r>
              <a:rPr lang="es-MX" sz="1200" dirty="0"/>
              <a:t> </a:t>
            </a:r>
            <a:r>
              <a:rPr lang="es-MX" sz="1200" dirty="0" err="1"/>
              <a:t>Conference</a:t>
            </a:r>
            <a:r>
              <a:rPr lang="es-MX" sz="1200" dirty="0"/>
              <a:t> </a:t>
            </a:r>
            <a:r>
              <a:rPr lang="es-MX" sz="1200" dirty="0" err="1"/>
              <a:t>on</a:t>
            </a:r>
            <a:r>
              <a:rPr lang="es-MX" sz="1200" dirty="0"/>
              <a:t> </a:t>
            </a:r>
            <a:r>
              <a:rPr lang="es-MX" sz="1200" dirty="0" err="1"/>
              <a:t>Engineering</a:t>
            </a:r>
            <a:r>
              <a:rPr lang="es-MX" sz="1200" dirty="0"/>
              <a:t> </a:t>
            </a:r>
            <a:r>
              <a:rPr lang="es-MX" sz="1200" dirty="0" err="1"/>
              <a:t>for</a:t>
            </a:r>
            <a:r>
              <a:rPr lang="es-MX" sz="1200" dirty="0"/>
              <a:t> </a:t>
            </a:r>
            <a:r>
              <a:rPr lang="es-MX" sz="1200" dirty="0" err="1"/>
              <a:t>Human-Computer</a:t>
            </a:r>
            <a:r>
              <a:rPr lang="es-MX" sz="1200" dirty="0"/>
              <a:t> </a:t>
            </a:r>
            <a:r>
              <a:rPr lang="es-MX" sz="1200" dirty="0" err="1"/>
              <a:t>Interaction</a:t>
            </a:r>
            <a:r>
              <a:rPr lang="es-MX" sz="1200" dirty="0"/>
              <a:t> </a:t>
            </a:r>
            <a:r>
              <a:rPr lang="es-MX" sz="1200" dirty="0" err="1"/>
              <a:t>jointly</a:t>
            </a:r>
            <a:r>
              <a:rPr lang="es-MX" sz="1200" dirty="0"/>
              <a:t> </a:t>
            </a:r>
            <a:r>
              <a:rPr lang="es-MX" sz="1200" dirty="0" err="1"/>
              <a:t>with</a:t>
            </a:r>
            <a:r>
              <a:rPr lang="es-MX" sz="1200" dirty="0"/>
              <a:t> 11th </a:t>
            </a:r>
            <a:r>
              <a:rPr lang="es-MX" sz="1200" dirty="0" err="1"/>
              <a:t>Int</a:t>
            </a:r>
            <a:r>
              <a:rPr lang="es-MX" sz="1200" dirty="0"/>
              <a:t>. </a:t>
            </a:r>
            <a:r>
              <a:rPr lang="es-MX" sz="1200" dirty="0" err="1"/>
              <a:t>Workshop</a:t>
            </a:r>
            <a:r>
              <a:rPr lang="es-MX" sz="1200" dirty="0"/>
              <a:t> </a:t>
            </a:r>
            <a:r>
              <a:rPr lang="es-MX" sz="1200" dirty="0" err="1"/>
              <a:t>on</a:t>
            </a:r>
            <a:r>
              <a:rPr lang="es-MX" sz="1200" dirty="0"/>
              <a:t> </a:t>
            </a:r>
            <a:r>
              <a:rPr lang="es-MX" sz="1200" dirty="0" err="1"/>
              <a:t>Design</a:t>
            </a:r>
            <a:r>
              <a:rPr lang="es-MX" sz="1200" dirty="0"/>
              <a:t>, </a:t>
            </a:r>
            <a:r>
              <a:rPr lang="es-MX" sz="1200" dirty="0" err="1"/>
              <a:t>Specification</a:t>
            </a:r>
            <a:r>
              <a:rPr lang="es-MX" sz="1200" dirty="0"/>
              <a:t>, and </a:t>
            </a:r>
            <a:r>
              <a:rPr lang="es-MX" sz="1200" dirty="0" err="1"/>
              <a:t>Verification</a:t>
            </a:r>
            <a:r>
              <a:rPr lang="es-MX" sz="1200" dirty="0"/>
              <a:t> of </a:t>
            </a:r>
            <a:r>
              <a:rPr lang="es-MX" sz="1200" dirty="0" err="1"/>
              <a:t>Interactive</a:t>
            </a:r>
            <a:r>
              <a:rPr lang="es-MX" sz="1200" dirty="0"/>
              <a:t> </a:t>
            </a:r>
            <a:r>
              <a:rPr lang="es-MX" sz="1200" dirty="0" err="1"/>
              <a:t>Systems</a:t>
            </a:r>
            <a:r>
              <a:rPr lang="es-MX" sz="1200" dirty="0"/>
              <a:t> EHCIDSVIS’2004 (</a:t>
            </a:r>
            <a:r>
              <a:rPr lang="es-MX" sz="1200" dirty="0" err="1"/>
              <a:t>Hamburg</a:t>
            </a:r>
            <a:r>
              <a:rPr lang="es-MX" sz="1200" dirty="0"/>
              <a:t>, </a:t>
            </a:r>
            <a:r>
              <a:rPr lang="es-MX" sz="1200" dirty="0" err="1"/>
              <a:t>July</a:t>
            </a:r>
            <a:r>
              <a:rPr lang="es-MX" sz="1200" dirty="0"/>
              <a:t> 11-13, 2004). </a:t>
            </a:r>
            <a:r>
              <a:rPr lang="es-MX" sz="1200" dirty="0" err="1"/>
              <a:t>Springer-Verlag</a:t>
            </a:r>
            <a:r>
              <a:rPr lang="es-MX" sz="1200" dirty="0"/>
              <a:t>, </a:t>
            </a:r>
            <a:r>
              <a:rPr lang="es-MX" sz="1200" dirty="0" err="1"/>
              <a:t>Berlin</a:t>
            </a:r>
            <a:r>
              <a:rPr lang="es-MX" sz="1200" dirty="0"/>
              <a:t> (2005). </a:t>
            </a:r>
          </a:p>
          <a:p>
            <a:r>
              <a:rPr lang="en-US" sz="1200" dirty="0"/>
              <a:t>[10] Medina, J-L., </a:t>
            </a:r>
            <a:r>
              <a:rPr lang="en-US" sz="1200" dirty="0" err="1"/>
              <a:t>Chessa</a:t>
            </a:r>
            <a:r>
              <a:rPr lang="en-US" sz="1200" dirty="0"/>
              <a:t>, S., Front, A., A Survey of Model Driven Engineering Tools for User Interface Design Proceedings of 6th International Workshop on Task Models and Diagrams TAMODIA’2007 (November 7-9, 2007), Springer, Berlin.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4958011"/>
          </a:xfrm>
        </p:spPr>
        <p:txBody>
          <a:bodyPr>
            <a:noAutofit/>
          </a:bodyPr>
          <a:lstStyle/>
          <a:p>
            <a:r>
              <a:rPr lang="es-MX" sz="1200" dirty="0" smtClean="0"/>
              <a:t>[11] Molina, J.P., </a:t>
            </a:r>
            <a:r>
              <a:rPr lang="es-MX" sz="1200" dirty="0" err="1" smtClean="0"/>
              <a:t>Vanderdonckt</a:t>
            </a:r>
            <a:r>
              <a:rPr lang="es-MX" sz="1200" dirty="0" smtClean="0"/>
              <a:t>, J., González, P., Fernández-Caballero, A., Lozano, M.D., Rapid </a:t>
            </a:r>
            <a:r>
              <a:rPr lang="es-MX" sz="1200" dirty="0" err="1" smtClean="0"/>
              <a:t>Prototying</a:t>
            </a:r>
            <a:r>
              <a:rPr lang="es-MX" sz="1200" dirty="0" smtClean="0"/>
              <a:t> of </a:t>
            </a:r>
            <a:r>
              <a:rPr lang="es-MX" sz="1200" dirty="0" err="1" smtClean="0"/>
              <a:t>Distributed</a:t>
            </a:r>
            <a:r>
              <a:rPr lang="es-MX" sz="1200" dirty="0" smtClean="0"/>
              <a:t> User Interfaces, </a:t>
            </a:r>
            <a:r>
              <a:rPr lang="es-MX" sz="1200" dirty="0" err="1" smtClean="0"/>
              <a:t>Proc</a:t>
            </a:r>
            <a:r>
              <a:rPr lang="es-MX" sz="1200" dirty="0" smtClean="0"/>
              <a:t>. of 6th </a:t>
            </a:r>
            <a:r>
              <a:rPr lang="es-MX" sz="1200" dirty="0" err="1" smtClean="0"/>
              <a:t>Int</a:t>
            </a:r>
            <a:r>
              <a:rPr lang="es-MX" sz="1200" dirty="0" smtClean="0"/>
              <a:t>. Conf. </a:t>
            </a:r>
            <a:r>
              <a:rPr lang="es-MX" sz="1200" dirty="0" err="1" smtClean="0"/>
              <a:t>on</a:t>
            </a:r>
            <a:r>
              <a:rPr lang="es-MX" sz="1200" dirty="0" smtClean="0"/>
              <a:t> </a:t>
            </a:r>
            <a:r>
              <a:rPr lang="es-MX" sz="1200" dirty="0" err="1" smtClean="0"/>
              <a:t>Computer-Aided</a:t>
            </a:r>
            <a:r>
              <a:rPr lang="es-MX" sz="1200" dirty="0" smtClean="0"/>
              <a:t> </a:t>
            </a:r>
            <a:r>
              <a:rPr lang="es-MX" sz="1200" dirty="0" err="1" smtClean="0"/>
              <a:t>Design</a:t>
            </a:r>
            <a:r>
              <a:rPr lang="es-MX" sz="1200" dirty="0" smtClean="0"/>
              <a:t> of User Interfaces CADUI'2006 (</a:t>
            </a:r>
            <a:r>
              <a:rPr lang="es-MX" sz="1200" dirty="0" err="1" smtClean="0"/>
              <a:t>Bucharest</a:t>
            </a:r>
            <a:r>
              <a:rPr lang="es-MX" sz="1200" dirty="0" smtClean="0"/>
              <a:t>, 6-8 June 2006), </a:t>
            </a:r>
            <a:r>
              <a:rPr lang="es-MX" sz="1200" dirty="0" err="1" smtClean="0"/>
              <a:t>Chapter</a:t>
            </a:r>
            <a:r>
              <a:rPr lang="es-MX" sz="1200" dirty="0" smtClean="0"/>
              <a:t> 12, </a:t>
            </a:r>
            <a:r>
              <a:rPr lang="es-MX" sz="1200" dirty="0" err="1" smtClean="0"/>
              <a:t>Springer-Verlag</a:t>
            </a:r>
            <a:r>
              <a:rPr lang="es-MX" sz="1200" dirty="0" smtClean="0"/>
              <a:t>, </a:t>
            </a:r>
            <a:r>
              <a:rPr lang="es-MX" sz="1200" dirty="0" err="1" smtClean="0"/>
              <a:t>Berlin</a:t>
            </a:r>
            <a:r>
              <a:rPr lang="es-MX" sz="1200" dirty="0" smtClean="0"/>
              <a:t>, 2006, pp. 151-166. </a:t>
            </a:r>
          </a:p>
          <a:p>
            <a:r>
              <a:rPr lang="es-MX" sz="1200" dirty="0" smtClean="0"/>
              <a:t>[12] </a:t>
            </a:r>
            <a:r>
              <a:rPr lang="es-MX" sz="1200" dirty="0" err="1" smtClean="0"/>
              <a:t>Pellens</a:t>
            </a:r>
            <a:r>
              <a:rPr lang="es-MX" sz="1200" dirty="0" smtClean="0"/>
              <a:t>, B., </a:t>
            </a:r>
            <a:r>
              <a:rPr lang="es-MX" sz="1200" dirty="0" err="1" smtClean="0"/>
              <a:t>Bille</a:t>
            </a:r>
            <a:r>
              <a:rPr lang="es-MX" sz="1200" dirty="0" smtClean="0"/>
              <a:t>, W., De </a:t>
            </a:r>
            <a:r>
              <a:rPr lang="es-MX" sz="1200" dirty="0" err="1" smtClean="0"/>
              <a:t>Troyer</a:t>
            </a:r>
            <a:r>
              <a:rPr lang="es-MX" sz="1200" dirty="0" smtClean="0"/>
              <a:t>, O., </a:t>
            </a:r>
            <a:r>
              <a:rPr lang="es-MX" sz="1200" dirty="0" err="1" smtClean="0"/>
              <a:t>Kleinermann</a:t>
            </a:r>
            <a:r>
              <a:rPr lang="es-MX" sz="1200" dirty="0" smtClean="0"/>
              <a:t>, F.: "VR-WISE: A Conceptual </a:t>
            </a:r>
            <a:r>
              <a:rPr lang="es-MX" sz="1200" dirty="0" err="1" smtClean="0"/>
              <a:t>Modelling</a:t>
            </a:r>
            <a:r>
              <a:rPr lang="es-MX" sz="1200" dirty="0" smtClean="0"/>
              <a:t> </a:t>
            </a:r>
            <a:r>
              <a:rPr lang="es-MX" sz="1200" dirty="0" err="1" smtClean="0"/>
              <a:t>Approach</a:t>
            </a:r>
            <a:r>
              <a:rPr lang="es-MX" sz="1200" dirty="0" smtClean="0"/>
              <a:t> </a:t>
            </a:r>
            <a:r>
              <a:rPr lang="es-MX" sz="1200" dirty="0" err="1" smtClean="0"/>
              <a:t>For</a:t>
            </a:r>
            <a:r>
              <a:rPr lang="es-MX" sz="1200" dirty="0" smtClean="0"/>
              <a:t> Virtual </a:t>
            </a:r>
            <a:r>
              <a:rPr lang="es-MX" sz="1200" dirty="0" err="1" smtClean="0"/>
              <a:t>Environments</a:t>
            </a:r>
            <a:r>
              <a:rPr lang="es-MX" sz="1200" dirty="0" smtClean="0"/>
              <a:t>", CD-ROM </a:t>
            </a:r>
            <a:r>
              <a:rPr lang="es-MX" sz="1200" dirty="0" err="1" smtClean="0"/>
              <a:t>Proceedings</a:t>
            </a:r>
            <a:r>
              <a:rPr lang="es-MX" sz="1200" dirty="0" smtClean="0"/>
              <a:t> of the </a:t>
            </a:r>
            <a:r>
              <a:rPr lang="es-MX" sz="1200" dirty="0" err="1" smtClean="0"/>
              <a:t>Methods</a:t>
            </a:r>
            <a:r>
              <a:rPr lang="es-MX" sz="1200" dirty="0" smtClean="0"/>
              <a:t> and Tools </a:t>
            </a:r>
            <a:r>
              <a:rPr lang="es-MX" sz="1200" dirty="0" err="1" smtClean="0"/>
              <a:t>for</a:t>
            </a:r>
            <a:r>
              <a:rPr lang="es-MX" sz="1200" dirty="0" smtClean="0"/>
              <a:t> Virtual </a:t>
            </a:r>
            <a:r>
              <a:rPr lang="es-MX" sz="1200" dirty="0" err="1" smtClean="0"/>
              <a:t>Reality</a:t>
            </a:r>
            <a:r>
              <a:rPr lang="es-MX" sz="1200" dirty="0" smtClean="0"/>
              <a:t> (</a:t>
            </a:r>
            <a:r>
              <a:rPr lang="es-MX" sz="1200" dirty="0" err="1" smtClean="0"/>
              <a:t>MeTo</a:t>
            </a:r>
            <a:r>
              <a:rPr lang="es-MX" sz="1200" dirty="0" smtClean="0"/>
              <a:t>-VR 2005) </a:t>
            </a:r>
            <a:r>
              <a:rPr lang="es-MX" sz="1200" dirty="0" err="1" smtClean="0"/>
              <a:t>workshop</a:t>
            </a:r>
            <a:r>
              <a:rPr lang="es-MX" sz="1200" dirty="0" smtClean="0"/>
              <a:t>, </a:t>
            </a:r>
            <a:r>
              <a:rPr lang="es-MX" sz="1200" dirty="0" err="1" smtClean="0"/>
              <a:t>Gent</a:t>
            </a:r>
            <a:r>
              <a:rPr lang="es-MX" sz="1200" dirty="0" smtClean="0"/>
              <a:t>, </a:t>
            </a:r>
            <a:r>
              <a:rPr lang="es-MX" sz="1200" dirty="0" err="1" smtClean="0"/>
              <a:t>Belgium</a:t>
            </a:r>
            <a:r>
              <a:rPr lang="es-MX" sz="1200" dirty="0" smtClean="0"/>
              <a:t> (2005) </a:t>
            </a:r>
          </a:p>
          <a:p>
            <a:r>
              <a:rPr lang="es-MX" sz="1200" dirty="0" smtClean="0"/>
              <a:t>[13] </a:t>
            </a:r>
            <a:r>
              <a:rPr lang="es-MX" sz="1200" dirty="0" err="1" smtClean="0"/>
              <a:t>Schaefer</a:t>
            </a:r>
            <a:r>
              <a:rPr lang="es-MX" sz="1200" dirty="0" smtClean="0"/>
              <a:t>, R., </a:t>
            </a:r>
            <a:r>
              <a:rPr lang="es-MX" sz="1200" dirty="0" err="1" smtClean="0"/>
              <a:t>Steffen</a:t>
            </a:r>
            <a:r>
              <a:rPr lang="es-MX" sz="1200" dirty="0" smtClean="0"/>
              <a:t>, B., </a:t>
            </a:r>
            <a:r>
              <a:rPr lang="es-MX" sz="1200" dirty="0" err="1" smtClean="0"/>
              <a:t>Wolfgang</a:t>
            </a:r>
            <a:r>
              <a:rPr lang="es-MX" sz="1200" dirty="0" smtClean="0"/>
              <a:t>, M., </a:t>
            </a:r>
            <a:r>
              <a:rPr lang="es-MX" sz="1200" dirty="0" err="1" smtClean="0"/>
              <a:t>Task</a:t>
            </a:r>
            <a:r>
              <a:rPr lang="es-MX" sz="1200" dirty="0" smtClean="0"/>
              <a:t> </a:t>
            </a:r>
            <a:r>
              <a:rPr lang="es-MX" sz="1200" dirty="0" err="1" smtClean="0"/>
              <a:t>Models</a:t>
            </a:r>
            <a:r>
              <a:rPr lang="es-MX" sz="1200" dirty="0" smtClean="0"/>
              <a:t> and </a:t>
            </a:r>
            <a:r>
              <a:rPr lang="es-MX" sz="1200" dirty="0" err="1" smtClean="0"/>
              <a:t>Diagrams</a:t>
            </a:r>
            <a:r>
              <a:rPr lang="es-MX" sz="1200" dirty="0" smtClean="0"/>
              <a:t> </a:t>
            </a:r>
            <a:r>
              <a:rPr lang="es-MX" sz="1200" dirty="0" err="1" smtClean="0"/>
              <a:t>for</a:t>
            </a:r>
            <a:r>
              <a:rPr lang="es-MX" sz="1200" dirty="0" smtClean="0"/>
              <a:t> User Interface </a:t>
            </a:r>
            <a:r>
              <a:rPr lang="es-MX" sz="1200" dirty="0" err="1" smtClean="0"/>
              <a:t>Design</a:t>
            </a:r>
            <a:r>
              <a:rPr lang="es-MX" sz="1200" dirty="0" smtClean="0"/>
              <a:t>, </a:t>
            </a:r>
            <a:r>
              <a:rPr lang="es-MX" sz="1200" dirty="0" err="1" smtClean="0"/>
              <a:t>Proceedings</a:t>
            </a:r>
            <a:r>
              <a:rPr lang="es-MX" sz="1200" dirty="0" smtClean="0"/>
              <a:t> of 5th International </a:t>
            </a:r>
            <a:r>
              <a:rPr lang="es-MX" sz="1200" dirty="0" err="1" smtClean="0"/>
              <a:t>Workshop</a:t>
            </a:r>
            <a:r>
              <a:rPr lang="es-MX" sz="1200" dirty="0" smtClean="0"/>
              <a:t>, TAMODIA'2006 (</a:t>
            </a:r>
            <a:r>
              <a:rPr lang="es-MX" sz="1200" dirty="0" err="1" smtClean="0"/>
              <a:t>Hasselt</a:t>
            </a:r>
            <a:r>
              <a:rPr lang="es-MX" sz="1200" dirty="0" smtClean="0"/>
              <a:t>, </a:t>
            </a:r>
            <a:r>
              <a:rPr lang="es-MX" sz="1200" dirty="0" err="1" smtClean="0"/>
              <a:t>Belgium</a:t>
            </a:r>
            <a:r>
              <a:rPr lang="es-MX" sz="1200" dirty="0" smtClean="0"/>
              <a:t>, </a:t>
            </a:r>
            <a:r>
              <a:rPr lang="es-MX" sz="1200" dirty="0" err="1" smtClean="0"/>
              <a:t>October</a:t>
            </a:r>
            <a:r>
              <a:rPr lang="es-MX" sz="1200" dirty="0" smtClean="0"/>
              <a:t> 2006), </a:t>
            </a:r>
            <a:r>
              <a:rPr lang="es-MX" sz="1200" dirty="0" err="1" smtClean="0"/>
              <a:t>Lecture</a:t>
            </a:r>
            <a:r>
              <a:rPr lang="es-MX" sz="1200" dirty="0" smtClean="0"/>
              <a:t> Notes in </a:t>
            </a:r>
            <a:r>
              <a:rPr lang="es-MX" sz="1200" dirty="0" err="1" smtClean="0"/>
              <a:t>Computer</a:t>
            </a:r>
            <a:r>
              <a:rPr lang="es-MX" sz="1200" dirty="0" smtClean="0"/>
              <a:t> </a:t>
            </a:r>
            <a:r>
              <a:rPr lang="es-MX" sz="1200" dirty="0" err="1" smtClean="0"/>
              <a:t>Science</a:t>
            </a:r>
            <a:r>
              <a:rPr lang="es-MX" sz="1200" dirty="0" smtClean="0"/>
              <a:t>, Vol. 4385, </a:t>
            </a:r>
            <a:r>
              <a:rPr lang="es-MX" sz="1200" dirty="0" err="1" smtClean="0"/>
              <a:t>Springer</a:t>
            </a:r>
            <a:r>
              <a:rPr lang="es-MX" sz="1200" dirty="0" smtClean="0"/>
              <a:t> </a:t>
            </a:r>
            <a:r>
              <a:rPr lang="es-MX" sz="1200" dirty="0" err="1" smtClean="0"/>
              <a:t>Verlag</a:t>
            </a:r>
            <a:r>
              <a:rPr lang="es-MX" sz="1200" dirty="0" smtClean="0"/>
              <a:t> </a:t>
            </a:r>
            <a:r>
              <a:rPr lang="es-MX" sz="1200" dirty="0" err="1" smtClean="0"/>
              <a:t>Berlin</a:t>
            </a:r>
            <a:r>
              <a:rPr lang="es-MX" sz="1200" dirty="0" smtClean="0"/>
              <a:t>, 2006. </a:t>
            </a:r>
          </a:p>
          <a:p>
            <a:r>
              <a:rPr lang="es-MX" sz="1200" dirty="0" smtClean="0"/>
              <a:t>[14] </a:t>
            </a:r>
            <a:r>
              <a:rPr lang="es-MX" sz="1200" dirty="0" err="1" smtClean="0"/>
              <a:t>Stanciulescu</a:t>
            </a:r>
            <a:r>
              <a:rPr lang="es-MX" sz="1200" dirty="0" smtClean="0"/>
              <a:t>, A., A </a:t>
            </a:r>
            <a:r>
              <a:rPr lang="es-MX" sz="1200" dirty="0" err="1" smtClean="0"/>
              <a:t>Methodology</a:t>
            </a:r>
            <a:r>
              <a:rPr lang="es-MX" sz="1200" dirty="0" smtClean="0"/>
              <a:t> </a:t>
            </a:r>
            <a:r>
              <a:rPr lang="es-MX" sz="1200" dirty="0" err="1" smtClean="0"/>
              <a:t>for</a:t>
            </a:r>
            <a:r>
              <a:rPr lang="es-MX" sz="1200" dirty="0" smtClean="0"/>
              <a:t> </a:t>
            </a:r>
            <a:r>
              <a:rPr lang="es-MX" sz="1200" dirty="0" err="1" smtClean="0"/>
              <a:t>Developing</a:t>
            </a:r>
            <a:r>
              <a:rPr lang="es-MX" sz="1200" dirty="0" smtClean="0"/>
              <a:t> Multimodal User Interfaces of </a:t>
            </a:r>
            <a:r>
              <a:rPr lang="es-MX" sz="1200" dirty="0" err="1" smtClean="0"/>
              <a:t>Information</a:t>
            </a:r>
            <a:r>
              <a:rPr lang="es-MX" sz="1200" dirty="0" smtClean="0"/>
              <a:t> </a:t>
            </a:r>
            <a:r>
              <a:rPr lang="es-MX" sz="1200" dirty="0" err="1" smtClean="0"/>
              <a:t>Systems</a:t>
            </a:r>
            <a:r>
              <a:rPr lang="es-MX" sz="1200" dirty="0" smtClean="0"/>
              <a:t>, </a:t>
            </a:r>
            <a:r>
              <a:rPr lang="es-MX" sz="1200" dirty="0" err="1" smtClean="0"/>
              <a:t>Ph.D.</a:t>
            </a:r>
            <a:r>
              <a:rPr lang="es-MX" sz="1200" dirty="0" smtClean="0"/>
              <a:t> </a:t>
            </a:r>
            <a:r>
              <a:rPr lang="es-MX" sz="1200" dirty="0" err="1" smtClean="0"/>
              <a:t>thesis</a:t>
            </a:r>
            <a:r>
              <a:rPr lang="es-MX" sz="1200" dirty="0" smtClean="0"/>
              <a:t>, </a:t>
            </a:r>
            <a:r>
              <a:rPr lang="es-MX" sz="1200" dirty="0" err="1" smtClean="0"/>
              <a:t>Université</a:t>
            </a:r>
            <a:r>
              <a:rPr lang="es-MX" sz="1200" dirty="0" smtClean="0"/>
              <a:t> </a:t>
            </a:r>
            <a:r>
              <a:rPr lang="es-MX" sz="1200" dirty="0" err="1" smtClean="0"/>
              <a:t>catholique</a:t>
            </a:r>
            <a:r>
              <a:rPr lang="es-MX" sz="1200" dirty="0" smtClean="0"/>
              <a:t> de </a:t>
            </a:r>
            <a:r>
              <a:rPr lang="es-MX" sz="1200" dirty="0" err="1" smtClean="0"/>
              <a:t>Louvain</a:t>
            </a:r>
            <a:r>
              <a:rPr lang="es-MX" sz="1200" dirty="0" smtClean="0"/>
              <a:t>, </a:t>
            </a:r>
            <a:r>
              <a:rPr lang="es-MX" sz="1200" dirty="0" err="1" smtClean="0"/>
              <a:t>Louvain</a:t>
            </a:r>
            <a:r>
              <a:rPr lang="es-MX" sz="1200" dirty="0" smtClean="0"/>
              <a:t>, </a:t>
            </a:r>
            <a:r>
              <a:rPr lang="es-MX" sz="1200" dirty="0" err="1" smtClean="0"/>
              <a:t>Belgique</a:t>
            </a:r>
            <a:r>
              <a:rPr lang="es-MX" sz="1200" dirty="0" smtClean="0"/>
              <a:t>, 2008. </a:t>
            </a:r>
          </a:p>
          <a:p>
            <a:r>
              <a:rPr lang="es-MX" sz="1200" dirty="0" smtClean="0"/>
              <a:t>[15] </a:t>
            </a:r>
            <a:r>
              <a:rPr lang="es-MX" sz="1200" dirty="0" err="1" smtClean="0"/>
              <a:t>Stanciulescu</a:t>
            </a:r>
            <a:r>
              <a:rPr lang="es-MX" sz="1200" dirty="0" smtClean="0"/>
              <a:t>, A., </a:t>
            </a:r>
            <a:r>
              <a:rPr lang="es-MX" sz="1200" dirty="0" err="1" smtClean="0"/>
              <a:t>Limbourg</a:t>
            </a:r>
            <a:r>
              <a:rPr lang="es-MX" sz="1200" dirty="0" smtClean="0"/>
              <a:t>, Q., </a:t>
            </a:r>
            <a:r>
              <a:rPr lang="es-MX" sz="1200" dirty="0" err="1" smtClean="0"/>
              <a:t>Vanderdonckt</a:t>
            </a:r>
            <a:r>
              <a:rPr lang="es-MX" sz="1200" dirty="0" smtClean="0"/>
              <a:t>, J., </a:t>
            </a:r>
            <a:r>
              <a:rPr lang="es-MX" sz="1200" dirty="0" err="1" smtClean="0"/>
              <a:t>Michotte</a:t>
            </a:r>
            <a:r>
              <a:rPr lang="es-MX" sz="1200" dirty="0" smtClean="0"/>
              <a:t>, B., Montero, F., A </a:t>
            </a:r>
            <a:r>
              <a:rPr lang="es-MX" sz="1200" dirty="0" err="1" smtClean="0"/>
              <a:t>Transformational</a:t>
            </a:r>
            <a:r>
              <a:rPr lang="es-MX" sz="1200" dirty="0" smtClean="0"/>
              <a:t> </a:t>
            </a:r>
            <a:r>
              <a:rPr lang="es-MX" sz="1200" dirty="0" err="1" smtClean="0"/>
              <a:t>Approach</a:t>
            </a:r>
            <a:r>
              <a:rPr lang="es-MX" sz="1200" dirty="0" smtClean="0"/>
              <a:t> </a:t>
            </a:r>
            <a:r>
              <a:rPr lang="es-MX" sz="1200" dirty="0" err="1" smtClean="0"/>
              <a:t>for</a:t>
            </a:r>
            <a:r>
              <a:rPr lang="es-MX" sz="1200" dirty="0" smtClean="0"/>
              <a:t> </a:t>
            </a:r>
            <a:r>
              <a:rPr lang="es-MX" sz="1200" dirty="0" err="1" smtClean="0"/>
              <a:t>Developing</a:t>
            </a:r>
            <a:r>
              <a:rPr lang="es-MX" sz="1200" dirty="0" smtClean="0"/>
              <a:t> Multimodal Web User Interfaces </a:t>
            </a:r>
            <a:r>
              <a:rPr lang="es-MX" sz="1200" dirty="0" err="1" smtClean="0"/>
              <a:t>based</a:t>
            </a:r>
            <a:r>
              <a:rPr lang="es-MX" sz="1200" dirty="0" smtClean="0"/>
              <a:t> </a:t>
            </a:r>
            <a:r>
              <a:rPr lang="es-MX" sz="1200" dirty="0" err="1" smtClean="0"/>
              <a:t>on</a:t>
            </a:r>
            <a:r>
              <a:rPr lang="es-MX" sz="1200" dirty="0" smtClean="0"/>
              <a:t> </a:t>
            </a:r>
            <a:r>
              <a:rPr lang="es-MX" sz="1200" dirty="0" err="1" smtClean="0"/>
              <a:t>UsiXML</a:t>
            </a:r>
            <a:r>
              <a:rPr lang="es-MX" sz="1200" dirty="0" smtClean="0"/>
              <a:t>, </a:t>
            </a:r>
            <a:r>
              <a:rPr lang="es-MX" sz="1200" dirty="0" err="1" smtClean="0"/>
              <a:t>Working</a:t>
            </a:r>
            <a:r>
              <a:rPr lang="es-MX" sz="1200" dirty="0" smtClean="0"/>
              <a:t> </a:t>
            </a:r>
            <a:r>
              <a:rPr lang="es-MX" sz="1200" dirty="0" err="1" smtClean="0"/>
              <a:t>Paper</a:t>
            </a:r>
            <a:r>
              <a:rPr lang="es-MX" sz="1200" dirty="0" smtClean="0"/>
              <a:t> IAG n°06/02, </a:t>
            </a:r>
            <a:r>
              <a:rPr lang="es-MX" sz="1200" dirty="0" err="1" smtClean="0"/>
              <a:t>Université</a:t>
            </a:r>
            <a:r>
              <a:rPr lang="es-MX" sz="1200" dirty="0" smtClean="0"/>
              <a:t> </a:t>
            </a:r>
            <a:r>
              <a:rPr lang="es-MX" sz="1200" dirty="0" err="1" smtClean="0"/>
              <a:t>catholique</a:t>
            </a:r>
            <a:r>
              <a:rPr lang="es-MX" sz="1200" dirty="0" smtClean="0"/>
              <a:t> de </a:t>
            </a:r>
            <a:r>
              <a:rPr lang="es-MX" sz="1200" dirty="0" err="1" smtClean="0"/>
              <a:t>Louvain</a:t>
            </a:r>
            <a:r>
              <a:rPr lang="es-MX" sz="1200" dirty="0" smtClean="0"/>
              <a:t>, </a:t>
            </a:r>
            <a:r>
              <a:rPr lang="es-MX" sz="1200" dirty="0" err="1" smtClean="0"/>
              <a:t>Louvain</a:t>
            </a:r>
            <a:r>
              <a:rPr lang="es-MX" sz="1200" dirty="0" smtClean="0"/>
              <a:t> </a:t>
            </a:r>
            <a:r>
              <a:rPr lang="es-MX" sz="1200" dirty="0" err="1" smtClean="0"/>
              <a:t>School</a:t>
            </a:r>
            <a:r>
              <a:rPr lang="es-MX" sz="1200" dirty="0" smtClean="0"/>
              <a:t> of Management, </a:t>
            </a:r>
            <a:r>
              <a:rPr lang="es-MX" sz="1200" dirty="0" err="1" smtClean="0"/>
              <a:t>Louvain</a:t>
            </a:r>
            <a:r>
              <a:rPr lang="es-MX" sz="1200" dirty="0" smtClean="0"/>
              <a:t>-la-</a:t>
            </a:r>
            <a:r>
              <a:rPr lang="es-MX" sz="1200" dirty="0" err="1" smtClean="0"/>
              <a:t>Neuve</a:t>
            </a:r>
            <a:r>
              <a:rPr lang="es-MX" sz="1200" dirty="0" smtClean="0"/>
              <a:t>, 2006. </a:t>
            </a:r>
          </a:p>
          <a:p>
            <a:r>
              <a:rPr lang="es-MX" sz="1200" dirty="0" smtClean="0"/>
              <a:t>[16] </a:t>
            </a:r>
            <a:r>
              <a:rPr lang="es-MX" sz="1200" dirty="0" err="1" smtClean="0"/>
              <a:t>Stanciulescu</a:t>
            </a:r>
            <a:r>
              <a:rPr lang="es-MX" sz="1200" dirty="0" smtClean="0"/>
              <a:t>, A., </a:t>
            </a:r>
            <a:r>
              <a:rPr lang="es-MX" sz="1200" dirty="0" err="1" smtClean="0"/>
              <a:t>Vanderdonckt</a:t>
            </a:r>
            <a:r>
              <a:rPr lang="es-MX" sz="1200" dirty="0" smtClean="0"/>
              <a:t>, J., </a:t>
            </a:r>
            <a:r>
              <a:rPr lang="es-MX" sz="1200" dirty="0" err="1" smtClean="0"/>
              <a:t>Macq</a:t>
            </a:r>
            <a:r>
              <a:rPr lang="es-MX" sz="1200" dirty="0" smtClean="0"/>
              <a:t>, B., </a:t>
            </a:r>
            <a:r>
              <a:rPr lang="es-MX" sz="1200" dirty="0" err="1" smtClean="0"/>
              <a:t>Automatic</a:t>
            </a:r>
            <a:r>
              <a:rPr lang="es-MX" sz="1200" dirty="0" smtClean="0"/>
              <a:t> </a:t>
            </a:r>
            <a:r>
              <a:rPr lang="es-MX" sz="1200" dirty="0" err="1" smtClean="0"/>
              <a:t>Usability</a:t>
            </a:r>
            <a:r>
              <a:rPr lang="es-MX" sz="1200" dirty="0" smtClean="0"/>
              <a:t> </a:t>
            </a:r>
            <a:r>
              <a:rPr lang="es-MX" sz="1200" dirty="0" err="1" smtClean="0"/>
              <a:t>Assessment</a:t>
            </a:r>
            <a:r>
              <a:rPr lang="es-MX" sz="1200" dirty="0" smtClean="0"/>
              <a:t> of Multimodal User Interfaces </a:t>
            </a:r>
            <a:r>
              <a:rPr lang="es-MX" sz="1200" dirty="0" err="1" smtClean="0"/>
              <a:t>Based</a:t>
            </a:r>
            <a:r>
              <a:rPr lang="es-MX" sz="1200" dirty="0" smtClean="0"/>
              <a:t> </a:t>
            </a:r>
            <a:r>
              <a:rPr lang="es-MX" sz="1200" dirty="0" err="1" smtClean="0"/>
              <a:t>on</a:t>
            </a:r>
            <a:r>
              <a:rPr lang="es-MX" sz="1200" dirty="0" smtClean="0"/>
              <a:t> </a:t>
            </a:r>
            <a:r>
              <a:rPr lang="es-MX" sz="1200" dirty="0" err="1" smtClean="0"/>
              <a:t>Ergonomic</a:t>
            </a:r>
            <a:r>
              <a:rPr lang="es-MX" sz="1200" dirty="0" smtClean="0"/>
              <a:t> Rules, </a:t>
            </a:r>
            <a:r>
              <a:rPr lang="es-MX" sz="1200" dirty="0" err="1" smtClean="0"/>
              <a:t>Proc</a:t>
            </a:r>
            <a:r>
              <a:rPr lang="es-MX" sz="1200" dirty="0" smtClean="0"/>
              <a:t>. of E-</a:t>
            </a:r>
            <a:r>
              <a:rPr lang="es-MX" sz="1200" dirty="0" err="1" smtClean="0"/>
              <a:t>Mode</a:t>
            </a:r>
            <a:r>
              <a:rPr lang="es-MX" sz="1200" dirty="0" smtClean="0"/>
              <a:t> </a:t>
            </a:r>
            <a:r>
              <a:rPr lang="es-MX" sz="1200" dirty="0" err="1" smtClean="0"/>
              <a:t>Joint</a:t>
            </a:r>
            <a:r>
              <a:rPr lang="es-MX" sz="1200" dirty="0" smtClean="0"/>
              <a:t> </a:t>
            </a:r>
            <a:r>
              <a:rPr lang="es-MX" sz="1200" dirty="0" err="1" smtClean="0"/>
              <a:t>Workshop</a:t>
            </a:r>
            <a:r>
              <a:rPr lang="es-MX" sz="1200" dirty="0" smtClean="0"/>
              <a:t> </a:t>
            </a:r>
            <a:r>
              <a:rPr lang="es-MX" sz="1200" dirty="0" err="1" smtClean="0"/>
              <a:t>on</a:t>
            </a:r>
            <a:r>
              <a:rPr lang="es-MX" sz="1200" dirty="0" smtClean="0"/>
              <a:t> Multimodal Interfaces 2007 (Paris, 27-28 </a:t>
            </a:r>
            <a:r>
              <a:rPr lang="es-MX" sz="1200" dirty="0" err="1" smtClean="0"/>
              <a:t>September</a:t>
            </a:r>
            <a:r>
              <a:rPr lang="es-MX" sz="1200" dirty="0" smtClean="0"/>
              <a:t> 2007), S. </a:t>
            </a:r>
            <a:r>
              <a:rPr lang="es-MX" sz="1200" dirty="0" err="1" smtClean="0"/>
              <a:t>Praud</a:t>
            </a:r>
            <a:r>
              <a:rPr lang="es-MX" sz="1200" dirty="0" smtClean="0"/>
              <a:t> (ed.). </a:t>
            </a:r>
          </a:p>
          <a:p>
            <a:r>
              <a:rPr lang="fr-FR" sz="1200" dirty="0" smtClean="0"/>
              <a:t>[17] </a:t>
            </a:r>
            <a:r>
              <a:rPr lang="fr-FR" sz="1200" dirty="0" err="1" smtClean="0"/>
              <a:t>Thevenin</a:t>
            </a:r>
            <a:r>
              <a:rPr lang="fr-FR" sz="1200" dirty="0" smtClean="0"/>
              <a:t>, D., Adaptation en Interaction Homme-Machine: le cas de la Plasticité, </a:t>
            </a:r>
            <a:r>
              <a:rPr lang="fr-FR" sz="1200" dirty="0" err="1" smtClean="0"/>
              <a:t>Ph.D</a:t>
            </a:r>
            <a:r>
              <a:rPr lang="fr-FR" sz="1200" dirty="0" smtClean="0"/>
              <a:t>. </a:t>
            </a:r>
            <a:r>
              <a:rPr lang="fr-FR" sz="1200" dirty="0" err="1" smtClean="0"/>
              <a:t>thesis</a:t>
            </a:r>
            <a:r>
              <a:rPr lang="fr-FR" sz="1200" dirty="0" smtClean="0"/>
              <a:t>, Université Joseph Fourrier, Grenoble, France, 2001. </a:t>
            </a:r>
            <a:r>
              <a:rPr lang="fr-FR" sz="1200" dirty="0" err="1" smtClean="0"/>
              <a:t>Available</a:t>
            </a:r>
            <a:r>
              <a:rPr lang="fr-FR" sz="1200" dirty="0" smtClean="0"/>
              <a:t> online: http://iihm.imag.fr/publs/2001. </a:t>
            </a:r>
            <a:endParaRPr lang="es-MX" sz="1200" dirty="0" smtClean="0"/>
          </a:p>
          <a:p>
            <a:r>
              <a:rPr lang="es-MX" sz="1200" dirty="0" smtClean="0"/>
              <a:t>[18] </a:t>
            </a:r>
            <a:r>
              <a:rPr lang="es-MX" sz="1200" dirty="0" err="1" smtClean="0"/>
              <a:t>Vanderdonckt</a:t>
            </a:r>
            <a:r>
              <a:rPr lang="es-MX" sz="1200" dirty="0" smtClean="0"/>
              <a:t>, J., </a:t>
            </a:r>
            <a:r>
              <a:rPr lang="es-MX" sz="1200" dirty="0" err="1" smtClean="0"/>
              <a:t>Model-Driven</a:t>
            </a:r>
            <a:r>
              <a:rPr lang="es-MX" sz="1200" dirty="0" smtClean="0"/>
              <a:t> </a:t>
            </a:r>
            <a:r>
              <a:rPr lang="es-MX" sz="1200" dirty="0" err="1" smtClean="0"/>
              <a:t>Engineering</a:t>
            </a:r>
            <a:r>
              <a:rPr lang="es-MX" sz="1200" dirty="0" smtClean="0"/>
              <a:t> of User Interfaces: </a:t>
            </a:r>
            <a:r>
              <a:rPr lang="es-MX" sz="1200" dirty="0" err="1" smtClean="0"/>
              <a:t>Promises</a:t>
            </a:r>
            <a:r>
              <a:rPr lang="es-MX" sz="1200" dirty="0" smtClean="0"/>
              <a:t>, </a:t>
            </a:r>
            <a:r>
              <a:rPr lang="es-MX" sz="1200" dirty="0" err="1" smtClean="0"/>
              <a:t>Successes</a:t>
            </a:r>
            <a:r>
              <a:rPr lang="es-MX" sz="1200" dirty="0" smtClean="0"/>
              <a:t>, </a:t>
            </a:r>
            <a:r>
              <a:rPr lang="es-MX" sz="1200" dirty="0" err="1" smtClean="0"/>
              <a:t>Failures</a:t>
            </a:r>
            <a:r>
              <a:rPr lang="es-MX" sz="1200" dirty="0" smtClean="0"/>
              <a:t>, and </a:t>
            </a:r>
            <a:r>
              <a:rPr lang="es-MX" sz="1200" dirty="0" err="1" smtClean="0"/>
              <a:t>Challenges</a:t>
            </a:r>
            <a:r>
              <a:rPr lang="es-MX" sz="1200" dirty="0" smtClean="0"/>
              <a:t>. . In S. </a:t>
            </a:r>
            <a:r>
              <a:rPr lang="es-MX" sz="1200" dirty="0" err="1" smtClean="0"/>
              <a:t>Buraga</a:t>
            </a:r>
            <a:r>
              <a:rPr lang="es-MX" sz="1200" dirty="0" smtClean="0"/>
              <a:t> and I. </a:t>
            </a:r>
            <a:r>
              <a:rPr lang="es-MX" sz="1200" dirty="0" err="1" smtClean="0"/>
              <a:t>Juvina</a:t>
            </a:r>
            <a:r>
              <a:rPr lang="es-MX" sz="1200" dirty="0" smtClean="0"/>
              <a:t>, </a:t>
            </a:r>
            <a:r>
              <a:rPr lang="es-MX" sz="1200" dirty="0" err="1" smtClean="0"/>
              <a:t>editors</a:t>
            </a:r>
            <a:r>
              <a:rPr lang="es-MX" sz="1200" dirty="0" smtClean="0"/>
              <a:t>, </a:t>
            </a:r>
            <a:r>
              <a:rPr lang="es-MX" sz="1200" dirty="0" err="1" smtClean="0"/>
              <a:t>Proc</a:t>
            </a:r>
            <a:r>
              <a:rPr lang="es-MX" sz="1200" dirty="0" smtClean="0"/>
              <a:t>. of 5th </a:t>
            </a:r>
            <a:r>
              <a:rPr lang="es-MX" sz="1200" dirty="0" err="1" smtClean="0"/>
              <a:t>Annual</a:t>
            </a:r>
            <a:r>
              <a:rPr lang="es-MX" sz="1200" dirty="0" smtClean="0"/>
              <a:t> </a:t>
            </a:r>
            <a:r>
              <a:rPr lang="es-MX" sz="1200" dirty="0" err="1" smtClean="0"/>
              <a:t>Romanian</a:t>
            </a:r>
            <a:r>
              <a:rPr lang="es-MX" sz="1200" dirty="0" smtClean="0"/>
              <a:t> Conf. </a:t>
            </a:r>
            <a:r>
              <a:rPr lang="es-MX" sz="1200" dirty="0" err="1" smtClean="0"/>
              <a:t>on</a:t>
            </a:r>
            <a:r>
              <a:rPr lang="es-MX" sz="1200" dirty="0" smtClean="0"/>
              <a:t> </a:t>
            </a:r>
            <a:r>
              <a:rPr lang="es-MX" sz="1200" dirty="0" err="1" smtClean="0"/>
              <a:t>Human-Computer</a:t>
            </a:r>
            <a:r>
              <a:rPr lang="es-MX" sz="1200" dirty="0" smtClean="0"/>
              <a:t> </a:t>
            </a:r>
            <a:r>
              <a:rPr lang="es-MX" sz="1200" dirty="0" err="1" smtClean="0"/>
              <a:t>Interaction</a:t>
            </a:r>
            <a:r>
              <a:rPr lang="es-MX" sz="1200" dirty="0" smtClean="0"/>
              <a:t> ROCHI'2008, (</a:t>
            </a:r>
            <a:r>
              <a:rPr lang="es-MX" sz="1200" dirty="0" err="1" smtClean="0"/>
              <a:t>Iasi</a:t>
            </a:r>
            <a:r>
              <a:rPr lang="es-MX" sz="1200" dirty="0" smtClean="0"/>
              <a:t>, 18--19 </a:t>
            </a:r>
            <a:r>
              <a:rPr lang="es-MX" sz="1200" dirty="0" err="1" smtClean="0"/>
              <a:t>September</a:t>
            </a:r>
            <a:r>
              <a:rPr lang="es-MX" sz="1200" dirty="0" smtClean="0"/>
              <a:t> 2008), </a:t>
            </a:r>
            <a:r>
              <a:rPr lang="es-MX" sz="1200" dirty="0" err="1" smtClean="0"/>
              <a:t>pages</a:t>
            </a:r>
            <a:r>
              <a:rPr lang="es-MX" sz="1200" dirty="0" smtClean="0"/>
              <a:t> 1--10. </a:t>
            </a:r>
            <a:r>
              <a:rPr lang="es-MX" sz="1200" dirty="0" err="1" smtClean="0"/>
              <a:t>Matrix</a:t>
            </a:r>
            <a:r>
              <a:rPr lang="es-MX" sz="1200" dirty="0" smtClean="0"/>
              <a:t> ROM, Bucarest, 2008. </a:t>
            </a:r>
          </a:p>
          <a:p>
            <a:r>
              <a:rPr lang="es-MX" sz="1200" dirty="0" smtClean="0"/>
              <a:t>[19] </a:t>
            </a:r>
            <a:r>
              <a:rPr lang="es-MX" sz="1200" dirty="0" err="1" smtClean="0"/>
              <a:t>Vanderdonckt</a:t>
            </a:r>
            <a:r>
              <a:rPr lang="es-MX" sz="1200" dirty="0" smtClean="0"/>
              <a:t>, J., A MDA-</a:t>
            </a:r>
            <a:r>
              <a:rPr lang="es-MX" sz="1200" dirty="0" err="1" smtClean="0"/>
              <a:t>Compliant</a:t>
            </a:r>
            <a:r>
              <a:rPr lang="es-MX" sz="1200" dirty="0" smtClean="0"/>
              <a:t> </a:t>
            </a:r>
            <a:r>
              <a:rPr lang="es-MX" sz="1200" dirty="0" err="1" smtClean="0"/>
              <a:t>Environment</a:t>
            </a:r>
            <a:r>
              <a:rPr lang="es-MX" sz="1200" dirty="0" smtClean="0"/>
              <a:t> </a:t>
            </a:r>
            <a:r>
              <a:rPr lang="es-MX" sz="1200" dirty="0" err="1" smtClean="0"/>
              <a:t>for</a:t>
            </a:r>
            <a:r>
              <a:rPr lang="es-MX" sz="1200" dirty="0" smtClean="0"/>
              <a:t> </a:t>
            </a:r>
            <a:r>
              <a:rPr lang="es-MX" sz="1200" dirty="0" err="1" smtClean="0"/>
              <a:t>Developing</a:t>
            </a:r>
            <a:r>
              <a:rPr lang="es-MX" sz="1200" dirty="0" smtClean="0"/>
              <a:t> User Interfaces of </a:t>
            </a:r>
            <a:r>
              <a:rPr lang="es-MX" sz="1200" dirty="0" err="1" smtClean="0"/>
              <a:t>Information</a:t>
            </a:r>
            <a:r>
              <a:rPr lang="es-MX" sz="1200" dirty="0" smtClean="0"/>
              <a:t> </a:t>
            </a:r>
            <a:r>
              <a:rPr lang="es-MX" sz="1200" dirty="0" err="1" smtClean="0"/>
              <a:t>Systems</a:t>
            </a:r>
            <a:r>
              <a:rPr lang="es-MX" sz="1200" dirty="0" smtClean="0"/>
              <a:t>, </a:t>
            </a:r>
            <a:r>
              <a:rPr lang="es-MX" sz="1200" dirty="0" err="1" smtClean="0"/>
              <a:t>Proc</a:t>
            </a:r>
            <a:r>
              <a:rPr lang="es-MX" sz="1200" dirty="0" smtClean="0"/>
              <a:t>. of 17th Conf. </a:t>
            </a:r>
            <a:r>
              <a:rPr lang="es-MX" sz="1200" dirty="0" err="1" smtClean="0"/>
              <a:t>on</a:t>
            </a:r>
            <a:r>
              <a:rPr lang="es-MX" sz="1200" dirty="0" smtClean="0"/>
              <a:t> </a:t>
            </a:r>
            <a:r>
              <a:rPr lang="es-MX" sz="1200" dirty="0" err="1" smtClean="0"/>
              <a:t>Advanced</a:t>
            </a:r>
            <a:r>
              <a:rPr lang="es-MX" sz="1200" dirty="0" smtClean="0"/>
              <a:t> </a:t>
            </a:r>
            <a:r>
              <a:rPr lang="es-MX" sz="1200" dirty="0" err="1" smtClean="0"/>
              <a:t>Information</a:t>
            </a:r>
            <a:r>
              <a:rPr lang="es-MX" sz="1200" dirty="0" smtClean="0"/>
              <a:t> </a:t>
            </a:r>
            <a:r>
              <a:rPr lang="es-MX" sz="1200" dirty="0" err="1" smtClean="0"/>
              <a:t>Systems</a:t>
            </a:r>
            <a:r>
              <a:rPr lang="es-MX" sz="1200" dirty="0" smtClean="0"/>
              <a:t> </a:t>
            </a:r>
            <a:r>
              <a:rPr lang="es-MX" sz="1200" dirty="0" err="1" smtClean="0"/>
              <a:t>Engineering</a:t>
            </a:r>
            <a:r>
              <a:rPr lang="es-MX" sz="1200" dirty="0" smtClean="0"/>
              <a:t> CAiSE'05 (Porto, 13-17 June 2005), O. Pastor &amp; J. </a:t>
            </a:r>
            <a:r>
              <a:rPr lang="es-MX" sz="1200" dirty="0" err="1" smtClean="0"/>
              <a:t>Falcão</a:t>
            </a:r>
            <a:r>
              <a:rPr lang="es-MX" sz="1200" dirty="0" smtClean="0"/>
              <a:t> e </a:t>
            </a:r>
            <a:r>
              <a:rPr lang="es-MX" sz="1200" dirty="0" err="1" smtClean="0"/>
              <a:t>Cunha</a:t>
            </a:r>
            <a:r>
              <a:rPr lang="es-MX" sz="1200" dirty="0" smtClean="0"/>
              <a:t> (eds.), </a:t>
            </a:r>
            <a:r>
              <a:rPr lang="es-MX" sz="1200" dirty="0" err="1" smtClean="0"/>
              <a:t>Lecture</a:t>
            </a:r>
            <a:r>
              <a:rPr lang="es-MX" sz="1200" dirty="0" smtClean="0"/>
              <a:t> Notes in </a:t>
            </a:r>
            <a:r>
              <a:rPr lang="es-MX" sz="1200" dirty="0" err="1" smtClean="0"/>
              <a:t>Computer</a:t>
            </a:r>
            <a:r>
              <a:rPr lang="es-MX" sz="1200" dirty="0" smtClean="0"/>
              <a:t> </a:t>
            </a:r>
            <a:r>
              <a:rPr lang="es-MX" sz="1200" dirty="0" err="1" smtClean="0"/>
              <a:t>Science</a:t>
            </a:r>
            <a:r>
              <a:rPr lang="es-MX" sz="1200" dirty="0" smtClean="0"/>
              <a:t>, Vol. 3520, </a:t>
            </a:r>
            <a:r>
              <a:rPr lang="es-MX" sz="1200" dirty="0" err="1" smtClean="0"/>
              <a:t>Springer-Verlag</a:t>
            </a:r>
            <a:r>
              <a:rPr lang="es-MX" sz="1200" dirty="0" smtClean="0"/>
              <a:t>, </a:t>
            </a:r>
            <a:r>
              <a:rPr lang="es-MX" sz="1200" dirty="0" err="1" smtClean="0"/>
              <a:t>Berlin</a:t>
            </a:r>
            <a:r>
              <a:rPr lang="es-MX" sz="1200" dirty="0" smtClean="0"/>
              <a:t>, 2005, pp. 16-31. </a:t>
            </a:r>
          </a:p>
          <a:p>
            <a:r>
              <a:rPr lang="es-MX" sz="1200" dirty="0" smtClean="0"/>
              <a:t>[20] </a:t>
            </a:r>
            <a:r>
              <a:rPr lang="es-MX" sz="1200" dirty="0" err="1" smtClean="0"/>
              <a:t>Vanderdonckt,J</a:t>
            </a:r>
            <a:r>
              <a:rPr lang="es-MX" sz="1200" dirty="0" smtClean="0"/>
              <a:t>., </a:t>
            </a:r>
            <a:r>
              <a:rPr lang="es-MX" sz="1200" dirty="0" err="1" smtClean="0"/>
              <a:t>Calvary</a:t>
            </a:r>
            <a:r>
              <a:rPr lang="es-MX" sz="1200" dirty="0" smtClean="0"/>
              <a:t>, G., </a:t>
            </a:r>
            <a:r>
              <a:rPr lang="es-MX" sz="1200" dirty="0" err="1" smtClean="0"/>
              <a:t>Coutaz</a:t>
            </a:r>
            <a:r>
              <a:rPr lang="es-MX" sz="1200" dirty="0" smtClean="0"/>
              <a:t>, J., </a:t>
            </a:r>
            <a:r>
              <a:rPr lang="es-MX" sz="1200" dirty="0" err="1" smtClean="0"/>
              <a:t>Stanciulescu</a:t>
            </a:r>
            <a:r>
              <a:rPr lang="es-MX" sz="1200" dirty="0" smtClean="0"/>
              <a:t>, A., </a:t>
            </a:r>
            <a:r>
              <a:rPr lang="es-MX" sz="1200" dirty="0" err="1" smtClean="0"/>
              <a:t>Multimodality</a:t>
            </a:r>
            <a:r>
              <a:rPr lang="es-MX" sz="1200" dirty="0" smtClean="0"/>
              <a:t> </a:t>
            </a:r>
            <a:r>
              <a:rPr lang="es-MX" sz="1200" dirty="0" err="1" smtClean="0"/>
              <a:t>for</a:t>
            </a:r>
            <a:r>
              <a:rPr lang="es-MX" sz="1200" dirty="0" smtClean="0"/>
              <a:t> </a:t>
            </a:r>
            <a:r>
              <a:rPr lang="es-MX" sz="1200" dirty="0" err="1" smtClean="0"/>
              <a:t>Plastic</a:t>
            </a:r>
            <a:r>
              <a:rPr lang="es-MX" sz="1200" dirty="0" smtClean="0"/>
              <a:t> User Interfaces: </a:t>
            </a:r>
            <a:r>
              <a:rPr lang="es-MX" sz="1200" dirty="0" err="1" smtClean="0"/>
              <a:t>Models</a:t>
            </a:r>
            <a:r>
              <a:rPr lang="es-MX" sz="1200" dirty="0" smtClean="0"/>
              <a:t>, </a:t>
            </a:r>
            <a:r>
              <a:rPr lang="es-MX" sz="1200" dirty="0" err="1" smtClean="0"/>
              <a:t>Methods</a:t>
            </a:r>
            <a:r>
              <a:rPr lang="es-MX" sz="1200" dirty="0" smtClean="0"/>
              <a:t>, and </a:t>
            </a:r>
            <a:r>
              <a:rPr lang="es-MX" sz="1200" dirty="0" err="1" smtClean="0"/>
              <a:t>Principles</a:t>
            </a:r>
            <a:r>
              <a:rPr lang="es-MX" sz="1200" dirty="0" smtClean="0"/>
              <a:t>, in “Multimodal </a:t>
            </a:r>
            <a:r>
              <a:rPr lang="es-MX" sz="1200" dirty="0" err="1" smtClean="0"/>
              <a:t>user</a:t>
            </a:r>
            <a:r>
              <a:rPr lang="es-MX" sz="1200" dirty="0" smtClean="0"/>
              <a:t> interfaces: </a:t>
            </a:r>
            <a:r>
              <a:rPr lang="es-MX" sz="1200" dirty="0" err="1" smtClean="0"/>
              <a:t>from</a:t>
            </a:r>
            <a:r>
              <a:rPr lang="es-MX" sz="1200" dirty="0" smtClean="0"/>
              <a:t> </a:t>
            </a:r>
            <a:r>
              <a:rPr lang="es-MX" sz="1200" dirty="0" err="1" smtClean="0"/>
              <a:t>signals</a:t>
            </a:r>
            <a:r>
              <a:rPr lang="es-MX" sz="1200" dirty="0" smtClean="0"/>
              <a:t> to </a:t>
            </a:r>
            <a:r>
              <a:rPr lang="es-MX" sz="1200" dirty="0" err="1" smtClean="0"/>
              <a:t>interaction</a:t>
            </a:r>
            <a:r>
              <a:rPr lang="es-MX" sz="1200" dirty="0" smtClean="0"/>
              <a:t>”, D. </a:t>
            </a:r>
            <a:r>
              <a:rPr lang="es-MX" sz="1200" dirty="0" err="1" smtClean="0"/>
              <a:t>Tzovaras</a:t>
            </a:r>
            <a:r>
              <a:rPr lang="es-MX" sz="1200" dirty="0" smtClean="0"/>
              <a:t> (ed.), </a:t>
            </a:r>
            <a:r>
              <a:rPr lang="es-MX" sz="1200" dirty="0" err="1" smtClean="0"/>
              <a:t>Chap</a:t>
            </a:r>
            <a:r>
              <a:rPr lang="es-MX" sz="1200" dirty="0" smtClean="0"/>
              <a:t>. 3, </a:t>
            </a:r>
            <a:r>
              <a:rPr lang="es-MX" sz="1200" dirty="0" err="1" smtClean="0"/>
              <a:t>Lecture</a:t>
            </a:r>
            <a:r>
              <a:rPr lang="es-MX" sz="1200" dirty="0" smtClean="0"/>
              <a:t> Notes in </a:t>
            </a:r>
            <a:r>
              <a:rPr lang="es-MX" sz="1200" dirty="0" err="1" smtClean="0"/>
              <a:t>Electrical</a:t>
            </a:r>
            <a:r>
              <a:rPr lang="es-MX" sz="1200" dirty="0" smtClean="0"/>
              <a:t> </a:t>
            </a:r>
            <a:r>
              <a:rPr lang="es-MX" sz="1200" dirty="0" err="1" smtClean="0"/>
              <a:t>Engineering</a:t>
            </a:r>
            <a:r>
              <a:rPr lang="es-MX" sz="1200" dirty="0" smtClean="0"/>
              <a:t>, </a:t>
            </a:r>
            <a:r>
              <a:rPr lang="es-MX" sz="1200" dirty="0" err="1" smtClean="0"/>
              <a:t>Springer-Verlag</a:t>
            </a:r>
            <a:r>
              <a:rPr lang="es-MX" sz="1200" dirty="0" smtClean="0"/>
              <a:t>, </a:t>
            </a:r>
            <a:r>
              <a:rPr lang="es-MX" sz="1200" dirty="0" err="1" smtClean="0"/>
              <a:t>Berlin</a:t>
            </a:r>
            <a:r>
              <a:rPr lang="es-MX" sz="1200" dirty="0" smtClean="0"/>
              <a:t>, 2007, pp. 79-105..</a:t>
            </a:r>
            <a:endParaRPr lang="es-MX"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Objective</a:t>
            </a:r>
            <a:endParaRPr lang="es-MX" dirty="0"/>
          </a:p>
        </p:txBody>
      </p:sp>
      <p:sp>
        <p:nvSpPr>
          <p:cNvPr id="3" name="2 Marcador de contenido"/>
          <p:cNvSpPr>
            <a:spLocks noGrp="1"/>
          </p:cNvSpPr>
          <p:nvPr>
            <p:ph idx="1"/>
          </p:nvPr>
        </p:nvSpPr>
        <p:spPr/>
        <p:txBody>
          <a:bodyPr/>
          <a:lstStyle/>
          <a:p>
            <a:r>
              <a:rPr lang="en-US" dirty="0" smtClean="0"/>
              <a:t>The </a:t>
            </a:r>
            <a:r>
              <a:rPr lang="en-US" dirty="0"/>
              <a:t>objective for </a:t>
            </a:r>
            <a:r>
              <a:rPr lang="en-US" dirty="0" smtClean="0"/>
              <a:t>sample </a:t>
            </a:r>
            <a:r>
              <a:rPr lang="en-US" dirty="0"/>
              <a:t>paper is to establish a methodology and to describe a set of rules that might be used for developing a software tool to generate code for multiplatform vocal User Interfaces from models. </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State</a:t>
            </a:r>
            <a:r>
              <a:rPr lang="es-MX" dirty="0" smtClean="0"/>
              <a:t> of the art</a:t>
            </a:r>
            <a:endParaRPr lang="es-MX" dirty="0"/>
          </a:p>
        </p:txBody>
      </p:sp>
      <p:sp>
        <p:nvSpPr>
          <p:cNvPr id="3" name="2 Marcador de contenido"/>
          <p:cNvSpPr>
            <a:spLocks noGrp="1"/>
          </p:cNvSpPr>
          <p:nvPr>
            <p:ph idx="1"/>
          </p:nvPr>
        </p:nvSpPr>
        <p:spPr/>
        <p:txBody>
          <a:bodyPr>
            <a:normAutofit/>
          </a:bodyPr>
          <a:lstStyle/>
          <a:p>
            <a:pPr algn="just"/>
            <a:r>
              <a:rPr lang="en-US" dirty="0"/>
              <a:t>The evolution of interactive systems reached a point where today’s research is centered in the development of NUIs, this is evident from the observation of </a:t>
            </a:r>
            <a:r>
              <a:rPr lang="en-US" dirty="0" smtClean="0"/>
              <a:t>tools </a:t>
            </a:r>
            <a:r>
              <a:rPr lang="en-US" dirty="0"/>
              <a:t>and new technologies offered in the market. </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What</a:t>
            </a:r>
            <a:r>
              <a:rPr lang="es-MX" dirty="0" smtClean="0"/>
              <a:t> </a:t>
            </a:r>
            <a:r>
              <a:rPr lang="es-MX" dirty="0" err="1" smtClean="0"/>
              <a:t>is</a:t>
            </a:r>
            <a:r>
              <a:rPr lang="es-MX" dirty="0" smtClean="0"/>
              <a:t> </a:t>
            </a:r>
            <a:r>
              <a:rPr lang="es-MX" dirty="0" err="1" smtClean="0"/>
              <a:t>already</a:t>
            </a:r>
            <a:r>
              <a:rPr lang="es-MX" dirty="0" smtClean="0"/>
              <a:t> done?</a:t>
            </a:r>
            <a:endParaRPr lang="es-MX" dirty="0"/>
          </a:p>
        </p:txBody>
      </p:sp>
      <p:sp>
        <p:nvSpPr>
          <p:cNvPr id="3" name="2 Marcador de contenido"/>
          <p:cNvSpPr>
            <a:spLocks noGrp="1"/>
          </p:cNvSpPr>
          <p:nvPr>
            <p:ph idx="1"/>
          </p:nvPr>
        </p:nvSpPr>
        <p:spPr/>
        <p:txBody>
          <a:bodyPr/>
          <a:lstStyle/>
          <a:p>
            <a:r>
              <a:rPr lang="en-US" dirty="0" smtClean="0"/>
              <a:t>Speech Recognition</a:t>
            </a:r>
          </a:p>
          <a:p>
            <a:r>
              <a:rPr lang="en-US" dirty="0" smtClean="0"/>
              <a:t>Speech Synthesis</a:t>
            </a:r>
          </a:p>
          <a:p>
            <a:r>
              <a:rPr lang="en-US" dirty="0" smtClean="0"/>
              <a:t>New languages</a:t>
            </a:r>
          </a:p>
          <a:p>
            <a:r>
              <a:rPr lang="en-US" dirty="0" smtClean="0"/>
              <a:t>Platforms that support vocal interaction</a:t>
            </a:r>
          </a:p>
          <a:p>
            <a:r>
              <a:rPr lang="en-US" dirty="0" smtClean="0"/>
              <a:t>Methodologies for other interaction modalities</a:t>
            </a:r>
            <a:endParaRPr lang="es-MX" dirty="0" smtClean="0"/>
          </a:p>
          <a:p>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Methodology</a:t>
            </a:r>
            <a:endParaRPr lang="es-MX" dirty="0"/>
          </a:p>
        </p:txBody>
      </p:sp>
      <p:sp>
        <p:nvSpPr>
          <p:cNvPr id="3" name="2 Marcador de contenido"/>
          <p:cNvSpPr>
            <a:spLocks noGrp="1"/>
          </p:cNvSpPr>
          <p:nvPr>
            <p:ph idx="1"/>
          </p:nvPr>
        </p:nvSpPr>
        <p:spPr/>
        <p:txBody>
          <a:bodyPr/>
          <a:lstStyle/>
          <a:p>
            <a:pPr marL="514350" indent="-514350">
              <a:buAutoNum type="arabicPeriod"/>
            </a:pPr>
            <a:r>
              <a:rPr lang="en-US" dirty="0" smtClean="0"/>
              <a:t>Understand Model Driven Approach (MDA)</a:t>
            </a:r>
          </a:p>
          <a:p>
            <a:pPr marL="514350" indent="-514350">
              <a:buAutoNum type="arabicPeriod"/>
            </a:pPr>
            <a:r>
              <a:rPr lang="en-US" dirty="0" smtClean="0"/>
              <a:t>Establish the methodology</a:t>
            </a:r>
          </a:p>
          <a:p>
            <a:pPr marL="514350" indent="-514350">
              <a:buAutoNum type="arabicPeriod"/>
            </a:pPr>
            <a:r>
              <a:rPr lang="en-US" dirty="0" smtClean="0"/>
              <a:t>Enumerate the elements that conform the methodology</a:t>
            </a:r>
          </a:p>
          <a:p>
            <a:pPr marL="514350" indent="-514350">
              <a:buAutoNum type="arabicPeriod"/>
            </a:pPr>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MDA</a:t>
            </a:r>
            <a:endParaRPr lang="es-MX" dirty="0"/>
          </a:p>
        </p:txBody>
      </p:sp>
      <p:sp>
        <p:nvSpPr>
          <p:cNvPr id="3" name="2 Marcador de contenido"/>
          <p:cNvSpPr>
            <a:spLocks noGrp="1"/>
          </p:cNvSpPr>
          <p:nvPr>
            <p:ph idx="1"/>
          </p:nvPr>
        </p:nvSpPr>
        <p:spPr/>
        <p:txBody>
          <a:bodyPr/>
          <a:lstStyle/>
          <a:p>
            <a:r>
              <a:rPr lang="es-MX" dirty="0" err="1" smtClean="0"/>
              <a:t>Models</a:t>
            </a:r>
            <a:endParaRPr lang="es-MX" dirty="0" smtClean="0"/>
          </a:p>
          <a:p>
            <a:r>
              <a:rPr lang="es-MX" dirty="0" err="1" smtClean="0"/>
              <a:t>Language</a:t>
            </a:r>
            <a:endParaRPr lang="es-MX" dirty="0" smtClean="0"/>
          </a:p>
          <a:p>
            <a:r>
              <a:rPr lang="es-MX" dirty="0" smtClean="0"/>
              <a:t>Software</a:t>
            </a:r>
          </a:p>
          <a:p>
            <a:r>
              <a:rPr lang="es-MX" dirty="0" err="1" smtClean="0"/>
              <a:t>Approach</a:t>
            </a:r>
            <a:r>
              <a:rPr lang="es-MX" dirty="0" smtClean="0"/>
              <a:t> (</a:t>
            </a:r>
            <a:r>
              <a:rPr lang="es-MX" dirty="0" err="1" smtClean="0"/>
              <a:t>Cameleon</a:t>
            </a:r>
            <a:r>
              <a:rPr lang="es-MX" dirty="0" smtClean="0"/>
              <a:t> </a:t>
            </a:r>
            <a:r>
              <a:rPr lang="es-MX" dirty="0" err="1" smtClean="0"/>
              <a:t>Reference</a:t>
            </a:r>
            <a:r>
              <a:rPr lang="es-MX" dirty="0" smtClean="0"/>
              <a:t> Framework)</a:t>
            </a:r>
          </a:p>
          <a:p>
            <a:endParaRPr lang="es-MX"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Cameleon</a:t>
            </a:r>
            <a:r>
              <a:rPr lang="es-MX" dirty="0" smtClean="0"/>
              <a:t> </a:t>
            </a:r>
            <a:r>
              <a:rPr lang="es-MX" dirty="0" err="1" smtClean="0"/>
              <a:t>Reference</a:t>
            </a:r>
            <a:r>
              <a:rPr lang="es-MX" dirty="0" smtClean="0"/>
              <a:t> Framework</a:t>
            </a:r>
            <a:endParaRPr lang="es-MX" dirty="0"/>
          </a:p>
        </p:txBody>
      </p:sp>
      <p:grpSp>
        <p:nvGrpSpPr>
          <p:cNvPr id="43" name="42 Grupo"/>
          <p:cNvGrpSpPr/>
          <p:nvPr/>
        </p:nvGrpSpPr>
        <p:grpSpPr>
          <a:xfrm>
            <a:off x="3206302" y="1628800"/>
            <a:ext cx="2949874" cy="4536504"/>
            <a:chOff x="2915816" y="1628800"/>
            <a:chExt cx="2949874" cy="4536504"/>
          </a:xfrm>
        </p:grpSpPr>
        <p:sp>
          <p:nvSpPr>
            <p:cNvPr id="27" name="26 Rectángulo"/>
            <p:cNvSpPr/>
            <p:nvPr/>
          </p:nvSpPr>
          <p:spPr>
            <a:xfrm>
              <a:off x="3275856" y="1628800"/>
              <a:ext cx="237626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Tasks</a:t>
              </a:r>
              <a:r>
                <a:rPr lang="es-MX" dirty="0" smtClean="0"/>
                <a:t> &amp; </a:t>
              </a:r>
              <a:r>
                <a:rPr lang="es-MX" dirty="0" err="1" smtClean="0"/>
                <a:t>Concepts</a:t>
              </a:r>
              <a:endParaRPr lang="es-MX" dirty="0"/>
            </a:p>
          </p:txBody>
        </p:sp>
        <p:sp>
          <p:nvSpPr>
            <p:cNvPr id="28" name="27 Rectángulo"/>
            <p:cNvSpPr/>
            <p:nvPr/>
          </p:nvSpPr>
          <p:spPr>
            <a:xfrm>
              <a:off x="3275856" y="2852936"/>
              <a:ext cx="237626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Abstract</a:t>
              </a:r>
              <a:r>
                <a:rPr lang="es-MX" dirty="0" smtClean="0"/>
                <a:t> Interface</a:t>
              </a:r>
              <a:endParaRPr lang="es-MX" dirty="0"/>
            </a:p>
          </p:txBody>
        </p:sp>
        <p:sp>
          <p:nvSpPr>
            <p:cNvPr id="29" name="28 Rectángulo"/>
            <p:cNvSpPr/>
            <p:nvPr/>
          </p:nvSpPr>
          <p:spPr>
            <a:xfrm>
              <a:off x="3275856" y="4077072"/>
              <a:ext cx="237626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Concrete Interface</a:t>
              </a:r>
              <a:endParaRPr lang="es-MX" dirty="0"/>
            </a:p>
          </p:txBody>
        </p:sp>
        <p:sp>
          <p:nvSpPr>
            <p:cNvPr id="30" name="29 Rectángulo"/>
            <p:cNvSpPr/>
            <p:nvPr/>
          </p:nvSpPr>
          <p:spPr>
            <a:xfrm>
              <a:off x="3275856" y="5301208"/>
              <a:ext cx="237626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Final Interface</a:t>
              </a:r>
              <a:endParaRPr lang="es-MX" dirty="0"/>
            </a:p>
          </p:txBody>
        </p:sp>
        <p:cxnSp>
          <p:nvCxnSpPr>
            <p:cNvPr id="31" name="30 Conector recto de flecha"/>
            <p:cNvCxnSpPr/>
            <p:nvPr/>
          </p:nvCxnSpPr>
          <p:spPr>
            <a:xfrm>
              <a:off x="4139952" y="249289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4139952" y="371703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4139952" y="494116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V="1">
              <a:off x="4716016" y="249289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V="1">
              <a:off x="4716016" y="371703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flipV="1">
              <a:off x="4716016" y="494116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4716016" y="4941168"/>
              <a:ext cx="1149674" cy="369332"/>
            </a:xfrm>
            <a:prstGeom prst="rect">
              <a:avLst/>
            </a:prstGeom>
            <a:noFill/>
          </p:spPr>
          <p:txBody>
            <a:bodyPr wrap="none" rtlCol="0">
              <a:spAutoFit/>
            </a:bodyPr>
            <a:lstStyle/>
            <a:p>
              <a:r>
                <a:rPr lang="es-MX" dirty="0" err="1" smtClean="0"/>
                <a:t>Abstraction</a:t>
              </a:r>
              <a:endParaRPr lang="es-MX" dirty="0"/>
            </a:p>
          </p:txBody>
        </p:sp>
        <p:sp>
          <p:nvSpPr>
            <p:cNvPr id="38" name="37 CuadroTexto"/>
            <p:cNvSpPr txBox="1"/>
            <p:nvPr/>
          </p:nvSpPr>
          <p:spPr>
            <a:xfrm>
              <a:off x="4716016" y="3717032"/>
              <a:ext cx="1149674" cy="369332"/>
            </a:xfrm>
            <a:prstGeom prst="rect">
              <a:avLst/>
            </a:prstGeom>
            <a:noFill/>
          </p:spPr>
          <p:txBody>
            <a:bodyPr wrap="none" rtlCol="0">
              <a:spAutoFit/>
            </a:bodyPr>
            <a:lstStyle/>
            <a:p>
              <a:r>
                <a:rPr lang="es-MX" dirty="0" err="1" smtClean="0"/>
                <a:t>Abstraction</a:t>
              </a:r>
              <a:endParaRPr lang="es-MX" dirty="0"/>
            </a:p>
          </p:txBody>
        </p:sp>
        <p:sp>
          <p:nvSpPr>
            <p:cNvPr id="39" name="38 CuadroTexto"/>
            <p:cNvSpPr txBox="1"/>
            <p:nvPr/>
          </p:nvSpPr>
          <p:spPr>
            <a:xfrm>
              <a:off x="4716016" y="2483604"/>
              <a:ext cx="1149674" cy="369332"/>
            </a:xfrm>
            <a:prstGeom prst="rect">
              <a:avLst/>
            </a:prstGeom>
            <a:noFill/>
          </p:spPr>
          <p:txBody>
            <a:bodyPr wrap="none" rtlCol="0">
              <a:spAutoFit/>
            </a:bodyPr>
            <a:lstStyle/>
            <a:p>
              <a:r>
                <a:rPr lang="es-MX" dirty="0" err="1" smtClean="0"/>
                <a:t>Abstraction</a:t>
              </a:r>
              <a:endParaRPr lang="es-MX" dirty="0"/>
            </a:p>
          </p:txBody>
        </p:sp>
        <p:sp>
          <p:nvSpPr>
            <p:cNvPr id="40" name="39 CuadroTexto"/>
            <p:cNvSpPr txBox="1"/>
            <p:nvPr/>
          </p:nvSpPr>
          <p:spPr>
            <a:xfrm>
              <a:off x="2915816" y="2492896"/>
              <a:ext cx="1083310" cy="369332"/>
            </a:xfrm>
            <a:prstGeom prst="rect">
              <a:avLst/>
            </a:prstGeom>
            <a:noFill/>
          </p:spPr>
          <p:txBody>
            <a:bodyPr wrap="none" rtlCol="0">
              <a:spAutoFit/>
            </a:bodyPr>
            <a:lstStyle/>
            <a:p>
              <a:r>
                <a:rPr lang="es-MX" dirty="0" err="1" smtClean="0"/>
                <a:t>Reification</a:t>
              </a:r>
              <a:endParaRPr lang="es-MX" dirty="0"/>
            </a:p>
          </p:txBody>
        </p:sp>
        <p:sp>
          <p:nvSpPr>
            <p:cNvPr id="41" name="40 CuadroTexto"/>
            <p:cNvSpPr txBox="1"/>
            <p:nvPr/>
          </p:nvSpPr>
          <p:spPr>
            <a:xfrm>
              <a:off x="2915816" y="3707740"/>
              <a:ext cx="1083310" cy="369332"/>
            </a:xfrm>
            <a:prstGeom prst="rect">
              <a:avLst/>
            </a:prstGeom>
            <a:noFill/>
          </p:spPr>
          <p:txBody>
            <a:bodyPr wrap="none" rtlCol="0">
              <a:spAutoFit/>
            </a:bodyPr>
            <a:lstStyle/>
            <a:p>
              <a:r>
                <a:rPr lang="es-MX" dirty="0" err="1" smtClean="0"/>
                <a:t>Reification</a:t>
              </a:r>
              <a:endParaRPr lang="es-MX" dirty="0"/>
            </a:p>
          </p:txBody>
        </p:sp>
        <p:sp>
          <p:nvSpPr>
            <p:cNvPr id="42" name="41 CuadroTexto"/>
            <p:cNvSpPr txBox="1"/>
            <p:nvPr/>
          </p:nvSpPr>
          <p:spPr>
            <a:xfrm>
              <a:off x="2915816" y="4931876"/>
              <a:ext cx="1189108" cy="369332"/>
            </a:xfrm>
            <a:prstGeom prst="rect">
              <a:avLst/>
            </a:prstGeom>
            <a:noFill/>
          </p:spPr>
          <p:txBody>
            <a:bodyPr wrap="none" rtlCol="0">
              <a:spAutoFit/>
            </a:bodyPr>
            <a:lstStyle/>
            <a:p>
              <a:r>
                <a:rPr lang="es-MX" dirty="0" err="1" smtClean="0"/>
                <a:t>Reification</a:t>
              </a:r>
              <a:endParaRPr lang="es-MX"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err="1" smtClean="0"/>
              <a:t>Establishing</a:t>
            </a:r>
            <a:r>
              <a:rPr lang="es-MX" dirty="0" smtClean="0"/>
              <a:t> the </a:t>
            </a:r>
            <a:r>
              <a:rPr lang="es-MX" dirty="0" err="1" smtClean="0"/>
              <a:t>methodology</a:t>
            </a:r>
            <a:r>
              <a:rPr lang="es-MX" dirty="0" smtClean="0"/>
              <a:t> (1)</a:t>
            </a:r>
            <a:endParaRPr lang="es-MX" dirty="0"/>
          </a:p>
        </p:txBody>
      </p:sp>
      <p:sp>
        <p:nvSpPr>
          <p:cNvPr id="3" name="2 Marcador de contenido"/>
          <p:cNvSpPr>
            <a:spLocks noGrp="1"/>
          </p:cNvSpPr>
          <p:nvPr>
            <p:ph idx="1"/>
          </p:nvPr>
        </p:nvSpPr>
        <p:spPr/>
        <p:txBody>
          <a:bodyPr/>
          <a:lstStyle/>
          <a:p>
            <a:pPr algn="just"/>
            <a:r>
              <a:rPr lang="en-US" dirty="0" smtClean="0"/>
              <a:t>The </a:t>
            </a:r>
            <a:r>
              <a:rPr lang="en-US" dirty="0"/>
              <a:t>first step consists on compare the elements that form each one of them. </a:t>
            </a:r>
            <a:endParaRPr lang="es-MX" dirty="0"/>
          </a:p>
        </p:txBody>
      </p:sp>
      <p:graphicFrame>
        <p:nvGraphicFramePr>
          <p:cNvPr id="6" name="5 Tabla"/>
          <p:cNvGraphicFramePr>
            <a:graphicFrameLocks noGrp="1"/>
          </p:cNvGraphicFramePr>
          <p:nvPr/>
        </p:nvGraphicFramePr>
        <p:xfrm>
          <a:off x="1979712" y="3140968"/>
          <a:ext cx="6096000" cy="26670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1800" b="1" kern="1200" baseline="0" dirty="0" smtClean="0">
                          <a:solidFill>
                            <a:schemeClr val="lt1"/>
                          </a:solidFill>
                          <a:latin typeface="+mn-lt"/>
                          <a:ea typeface="+mn-ea"/>
                          <a:cs typeface="+mn-cs"/>
                        </a:rPr>
                        <a:t>Voice-XML </a:t>
                      </a:r>
                      <a:endParaRPr lang="es-MX" dirty="0"/>
                    </a:p>
                  </a:txBody>
                  <a:tcPr/>
                </a:tc>
                <a:tc>
                  <a:txBody>
                    <a:bodyPr/>
                    <a:lstStyle/>
                    <a:p>
                      <a:pPr algn="ctr"/>
                      <a:r>
                        <a:rPr lang="en-US" sz="1800" b="1" kern="1200" baseline="0" dirty="0" smtClean="0">
                          <a:solidFill>
                            <a:schemeClr val="lt1"/>
                          </a:solidFill>
                          <a:latin typeface="+mn-lt"/>
                          <a:ea typeface="+mn-ea"/>
                          <a:cs typeface="+mn-cs"/>
                        </a:rPr>
                        <a:t>XHTML + Voice</a:t>
                      </a:r>
                      <a:endParaRPr lang="es-MX" dirty="0"/>
                    </a:p>
                  </a:txBody>
                  <a:tcPr/>
                </a:tc>
                <a:tc>
                  <a:txBody>
                    <a:bodyPr/>
                    <a:lstStyle/>
                    <a:p>
                      <a:pPr algn="ctr"/>
                      <a:r>
                        <a:rPr lang="en-US" sz="1800" b="1" kern="1200" baseline="0" dirty="0" smtClean="0">
                          <a:solidFill>
                            <a:schemeClr val="lt1"/>
                          </a:solidFill>
                          <a:latin typeface="+mn-lt"/>
                          <a:ea typeface="+mn-ea"/>
                          <a:cs typeface="+mn-cs"/>
                        </a:rPr>
                        <a:t>Kinect with speech synthesizer </a:t>
                      </a:r>
                      <a:endParaRPr lang="es-MX" dirty="0"/>
                    </a:p>
                  </a:txBody>
                  <a:tcPr/>
                </a:tc>
              </a:tr>
              <a:tr h="370840">
                <a:tc>
                  <a:txBody>
                    <a:bodyPr/>
                    <a:lstStyle/>
                    <a:p>
                      <a:pPr algn="ctr"/>
                      <a:r>
                        <a:rPr lang="es-MX" sz="1800" b="1" kern="1200" baseline="0" dirty="0" smtClean="0">
                          <a:solidFill>
                            <a:schemeClr val="tx1"/>
                          </a:solidFill>
                          <a:latin typeface="+mn-lt"/>
                          <a:ea typeface="+mn-ea"/>
                          <a:cs typeface="+mn-cs"/>
                        </a:rPr>
                        <a:t>&lt;audio&gt; </a:t>
                      </a:r>
                      <a:endParaRPr lang="es-MX" dirty="0">
                        <a:solidFill>
                          <a:schemeClr val="tx1"/>
                        </a:solidFill>
                      </a:endParaRPr>
                    </a:p>
                  </a:txBody>
                  <a:tcPr/>
                </a:tc>
                <a:tc>
                  <a:txBody>
                    <a:bodyPr/>
                    <a:lstStyle/>
                    <a:p>
                      <a:pPr algn="ctr"/>
                      <a:r>
                        <a:rPr lang="es-MX" sz="1800" b="1" kern="1200" baseline="0" dirty="0" smtClean="0">
                          <a:solidFill>
                            <a:schemeClr val="tx1"/>
                          </a:solidFill>
                          <a:latin typeface="+mn-lt"/>
                          <a:ea typeface="+mn-ea"/>
                          <a:cs typeface="+mn-cs"/>
                        </a:rPr>
                        <a:t>&lt;audio&gt; </a:t>
                      </a:r>
                      <a:endParaRPr lang="es-MX" dirty="0">
                        <a:solidFill>
                          <a:schemeClr val="tx1"/>
                        </a:solidFill>
                      </a:endParaRPr>
                    </a:p>
                  </a:txBody>
                  <a:tcPr/>
                </a:tc>
                <a:tc>
                  <a:txBody>
                    <a:bodyPr/>
                    <a:lstStyle/>
                    <a:p>
                      <a:pPr algn="ctr"/>
                      <a:r>
                        <a:rPr lang="es-MX" sz="1800" b="1" kern="1200" baseline="0" dirty="0" err="1" smtClean="0">
                          <a:solidFill>
                            <a:schemeClr val="tx1"/>
                          </a:solidFill>
                          <a:latin typeface="+mn-lt"/>
                          <a:ea typeface="+mn-ea"/>
                          <a:cs typeface="+mn-cs"/>
                        </a:rPr>
                        <a:t>Speak</a:t>
                      </a:r>
                      <a:r>
                        <a:rPr lang="es-MX" sz="1800" b="1" kern="1200" baseline="0" dirty="0" smtClean="0">
                          <a:solidFill>
                            <a:schemeClr val="tx1"/>
                          </a:solidFill>
                          <a:latin typeface="+mn-lt"/>
                          <a:ea typeface="+mn-ea"/>
                          <a:cs typeface="+mn-cs"/>
                        </a:rPr>
                        <a:t>()</a:t>
                      </a:r>
                      <a:endParaRPr lang="es-MX" dirty="0">
                        <a:solidFill>
                          <a:schemeClr val="tx1"/>
                        </a:solidFill>
                      </a:endParaRPr>
                    </a:p>
                  </a:txBody>
                  <a:tcPr/>
                </a:tc>
              </a:tr>
              <a:tr h="370840">
                <a:tc>
                  <a:txBody>
                    <a:bodyPr/>
                    <a:lstStyle/>
                    <a:p>
                      <a:pPr algn="ctr"/>
                      <a:r>
                        <a:rPr lang="es-MX" sz="1800" b="1" kern="1200" baseline="0" dirty="0" smtClean="0">
                          <a:solidFill>
                            <a:schemeClr val="tx1"/>
                          </a:solidFill>
                          <a:latin typeface="+mn-lt"/>
                          <a:ea typeface="+mn-ea"/>
                          <a:cs typeface="+mn-cs"/>
                        </a:rPr>
                        <a:t>&lt;</a:t>
                      </a:r>
                      <a:r>
                        <a:rPr lang="es-MX" sz="1800" b="1" kern="1200" baseline="0" dirty="0" err="1" smtClean="0">
                          <a:solidFill>
                            <a:schemeClr val="tx1"/>
                          </a:solidFill>
                          <a:latin typeface="+mn-lt"/>
                          <a:ea typeface="+mn-ea"/>
                          <a:cs typeface="+mn-cs"/>
                        </a:rPr>
                        <a:t>prompt</a:t>
                      </a:r>
                      <a:r>
                        <a:rPr lang="es-MX" sz="1800" b="1" kern="1200" baseline="0" dirty="0" smtClean="0">
                          <a:solidFill>
                            <a:schemeClr val="tx1"/>
                          </a:solidFill>
                          <a:latin typeface="+mn-lt"/>
                          <a:ea typeface="+mn-ea"/>
                          <a:cs typeface="+mn-cs"/>
                        </a:rPr>
                        <a:t>&gt; </a:t>
                      </a:r>
                      <a:endParaRPr lang="es-MX" dirty="0">
                        <a:solidFill>
                          <a:schemeClr val="tx1"/>
                        </a:solidFill>
                      </a:endParaRPr>
                    </a:p>
                  </a:txBody>
                  <a:tcPr/>
                </a:tc>
                <a:tc>
                  <a:txBody>
                    <a:bodyPr/>
                    <a:lstStyle/>
                    <a:p>
                      <a:pPr algn="ctr"/>
                      <a:r>
                        <a:rPr lang="es-MX" sz="1800" b="1" kern="1200" baseline="0" dirty="0" smtClean="0">
                          <a:solidFill>
                            <a:schemeClr val="tx1"/>
                          </a:solidFill>
                          <a:latin typeface="+mn-lt"/>
                          <a:ea typeface="+mn-ea"/>
                          <a:cs typeface="+mn-cs"/>
                        </a:rPr>
                        <a:t>&lt;</a:t>
                      </a:r>
                      <a:r>
                        <a:rPr lang="es-MX" sz="1800" b="1" kern="1200" baseline="0" dirty="0" err="1" smtClean="0">
                          <a:solidFill>
                            <a:schemeClr val="tx1"/>
                          </a:solidFill>
                          <a:latin typeface="+mn-lt"/>
                          <a:ea typeface="+mn-ea"/>
                          <a:cs typeface="+mn-cs"/>
                        </a:rPr>
                        <a:t>prompt</a:t>
                      </a:r>
                      <a:r>
                        <a:rPr lang="es-MX" sz="1800" b="1" kern="1200" baseline="0" dirty="0" smtClean="0">
                          <a:solidFill>
                            <a:schemeClr val="tx1"/>
                          </a:solidFill>
                          <a:latin typeface="+mn-lt"/>
                          <a:ea typeface="+mn-ea"/>
                          <a:cs typeface="+mn-cs"/>
                        </a:rPr>
                        <a:t>&gt; </a:t>
                      </a:r>
                      <a:endParaRPr lang="es-MX" dirty="0">
                        <a:solidFill>
                          <a:schemeClr val="tx1"/>
                        </a:solidFill>
                      </a:endParaRPr>
                    </a:p>
                  </a:txBody>
                  <a:tcPr/>
                </a:tc>
                <a:tc>
                  <a:txBody>
                    <a:bodyPr/>
                    <a:lstStyle/>
                    <a:p>
                      <a:pPr algn="ctr"/>
                      <a:r>
                        <a:rPr lang="es-MX" sz="1800" b="1" kern="1200" baseline="0" dirty="0" err="1" smtClean="0">
                          <a:solidFill>
                            <a:schemeClr val="tx1"/>
                          </a:solidFill>
                          <a:latin typeface="+mn-lt"/>
                          <a:ea typeface="+mn-ea"/>
                          <a:cs typeface="+mn-cs"/>
                        </a:rPr>
                        <a:t>Prompt</a:t>
                      </a:r>
                      <a:r>
                        <a:rPr lang="es-MX" sz="1800" b="1" kern="1200" baseline="0" dirty="0" smtClean="0">
                          <a:solidFill>
                            <a:schemeClr val="tx1"/>
                          </a:solidFill>
                          <a:latin typeface="+mn-lt"/>
                          <a:ea typeface="+mn-ea"/>
                          <a:cs typeface="+mn-cs"/>
                        </a:rPr>
                        <a:t>()+</a:t>
                      </a:r>
                      <a:r>
                        <a:rPr lang="es-MX" sz="1800" b="1" kern="1200" baseline="0" dirty="0" err="1" smtClean="0">
                          <a:solidFill>
                            <a:schemeClr val="tx1"/>
                          </a:solidFill>
                          <a:latin typeface="+mn-lt"/>
                          <a:ea typeface="+mn-ea"/>
                          <a:cs typeface="+mn-cs"/>
                        </a:rPr>
                        <a:t>Speak</a:t>
                      </a:r>
                      <a:r>
                        <a:rPr lang="es-MX" sz="1800" b="1" kern="1200" baseline="0" dirty="0" smtClean="0">
                          <a:solidFill>
                            <a:schemeClr val="tx1"/>
                          </a:solidFill>
                          <a:latin typeface="+mn-lt"/>
                          <a:ea typeface="+mn-ea"/>
                          <a:cs typeface="+mn-cs"/>
                        </a:rPr>
                        <a:t>() 	</a:t>
                      </a:r>
                      <a:endParaRPr lang="es-MX" dirty="0">
                        <a:solidFill>
                          <a:schemeClr val="tx1"/>
                        </a:solidFill>
                      </a:endParaRPr>
                    </a:p>
                  </a:txBody>
                  <a:tcPr/>
                </a:tc>
              </a:tr>
              <a:tr h="370840">
                <a:tc>
                  <a:txBody>
                    <a:bodyPr/>
                    <a:lstStyle/>
                    <a:p>
                      <a:pPr algn="ctr"/>
                      <a:r>
                        <a:rPr lang="es-MX" sz="1800" b="1" kern="1200" baseline="0" dirty="0" smtClean="0">
                          <a:solidFill>
                            <a:schemeClr val="tx1"/>
                          </a:solidFill>
                          <a:latin typeface="+mn-lt"/>
                          <a:ea typeface="+mn-ea"/>
                          <a:cs typeface="+mn-cs"/>
                        </a:rPr>
                        <a:t>&lt;record&gt; </a:t>
                      </a:r>
                      <a:endParaRPr lang="es-MX" dirty="0">
                        <a:solidFill>
                          <a:schemeClr val="tx1"/>
                        </a:solidFill>
                      </a:endParaRPr>
                    </a:p>
                  </a:txBody>
                  <a:tcPr/>
                </a:tc>
                <a:tc>
                  <a:txBody>
                    <a:bodyPr/>
                    <a:lstStyle/>
                    <a:p>
                      <a:pPr algn="ctr"/>
                      <a:r>
                        <a:rPr lang="es-MX" sz="1800" b="1" kern="1200" baseline="0" dirty="0" smtClean="0">
                          <a:solidFill>
                            <a:schemeClr val="tx1"/>
                          </a:solidFill>
                          <a:latin typeface="+mn-lt"/>
                          <a:ea typeface="+mn-ea"/>
                          <a:cs typeface="+mn-cs"/>
                        </a:rPr>
                        <a:t>&lt;record&gt; </a:t>
                      </a:r>
                      <a:endParaRPr lang="es-MX" dirty="0">
                        <a:solidFill>
                          <a:schemeClr val="tx1"/>
                        </a:solidFill>
                      </a:endParaRPr>
                    </a:p>
                  </a:txBody>
                  <a:tcPr/>
                </a:tc>
                <a:tc>
                  <a:txBody>
                    <a:bodyPr/>
                    <a:lstStyle/>
                    <a:p>
                      <a:pPr algn="ctr"/>
                      <a:r>
                        <a:rPr lang="es-MX" sz="1800" b="1" kern="1200" baseline="0" dirty="0" err="1" smtClean="0">
                          <a:solidFill>
                            <a:schemeClr val="tx1"/>
                          </a:solidFill>
                          <a:latin typeface="+mn-lt"/>
                          <a:ea typeface="+mn-ea"/>
                          <a:cs typeface="+mn-cs"/>
                        </a:rPr>
                        <a:t>Start</a:t>
                      </a:r>
                      <a:r>
                        <a:rPr lang="es-MX" sz="1800" b="1" kern="1200" baseline="0" dirty="0" smtClean="0">
                          <a:solidFill>
                            <a:schemeClr val="tx1"/>
                          </a:solidFill>
                          <a:latin typeface="+mn-lt"/>
                          <a:ea typeface="+mn-ea"/>
                          <a:cs typeface="+mn-cs"/>
                        </a:rPr>
                        <a:t>()+Stop() </a:t>
                      </a:r>
                      <a:endParaRPr lang="es-MX" dirty="0">
                        <a:solidFill>
                          <a:schemeClr val="tx1"/>
                        </a:solidFill>
                      </a:endParaRPr>
                    </a:p>
                  </a:txBody>
                  <a:tcPr/>
                </a:tc>
              </a:tr>
              <a:tr h="370840">
                <a:tc>
                  <a:txBody>
                    <a:bodyPr/>
                    <a:lstStyle/>
                    <a:p>
                      <a:pPr algn="ctr"/>
                      <a:r>
                        <a:rPr lang="es-MX" sz="1800" b="1" kern="1200" baseline="0" dirty="0" smtClean="0">
                          <a:solidFill>
                            <a:schemeClr val="tx1"/>
                          </a:solidFill>
                          <a:latin typeface="+mn-lt"/>
                          <a:ea typeface="+mn-ea"/>
                          <a:cs typeface="+mn-cs"/>
                        </a:rPr>
                        <a:t>&lt;</a:t>
                      </a:r>
                      <a:r>
                        <a:rPr lang="es-MX" sz="1800" b="1" kern="1200" baseline="0" dirty="0" err="1" smtClean="0">
                          <a:solidFill>
                            <a:schemeClr val="tx1"/>
                          </a:solidFill>
                          <a:latin typeface="+mn-lt"/>
                          <a:ea typeface="+mn-ea"/>
                          <a:cs typeface="+mn-cs"/>
                        </a:rPr>
                        <a:t>field</a:t>
                      </a:r>
                      <a:r>
                        <a:rPr lang="es-MX" sz="1800" b="1" kern="1200" baseline="0" dirty="0" smtClean="0">
                          <a:solidFill>
                            <a:schemeClr val="tx1"/>
                          </a:solidFill>
                          <a:latin typeface="+mn-lt"/>
                          <a:ea typeface="+mn-ea"/>
                          <a:cs typeface="+mn-cs"/>
                        </a:rPr>
                        <a:t>&gt; </a:t>
                      </a:r>
                      <a:endParaRPr lang="es-MX" dirty="0">
                        <a:solidFill>
                          <a:schemeClr val="tx1"/>
                        </a:solidFill>
                      </a:endParaRPr>
                    </a:p>
                  </a:txBody>
                  <a:tcPr/>
                </a:tc>
                <a:tc>
                  <a:txBody>
                    <a:bodyPr/>
                    <a:lstStyle/>
                    <a:p>
                      <a:pPr algn="ctr"/>
                      <a:r>
                        <a:rPr lang="es-MX" sz="1800" b="1" kern="1200" baseline="0" dirty="0" smtClean="0">
                          <a:solidFill>
                            <a:schemeClr val="tx1"/>
                          </a:solidFill>
                          <a:latin typeface="+mn-lt"/>
                          <a:ea typeface="+mn-ea"/>
                          <a:cs typeface="+mn-cs"/>
                        </a:rPr>
                        <a:t>&lt;</a:t>
                      </a:r>
                      <a:r>
                        <a:rPr lang="es-MX" sz="1800" b="1" kern="1200" baseline="0" dirty="0" err="1" smtClean="0">
                          <a:solidFill>
                            <a:schemeClr val="tx1"/>
                          </a:solidFill>
                          <a:latin typeface="+mn-lt"/>
                          <a:ea typeface="+mn-ea"/>
                          <a:cs typeface="+mn-cs"/>
                        </a:rPr>
                        <a:t>field</a:t>
                      </a:r>
                      <a:r>
                        <a:rPr lang="es-MX" sz="1800" b="1" kern="1200" baseline="0" dirty="0" smtClean="0">
                          <a:solidFill>
                            <a:schemeClr val="tx1"/>
                          </a:solidFill>
                          <a:latin typeface="+mn-lt"/>
                          <a:ea typeface="+mn-ea"/>
                          <a:cs typeface="+mn-cs"/>
                        </a:rPr>
                        <a:t>&gt; </a:t>
                      </a:r>
                      <a:endParaRPr lang="es-MX" dirty="0">
                        <a:solidFill>
                          <a:schemeClr val="tx1"/>
                        </a:solidFill>
                      </a:endParaRPr>
                    </a:p>
                  </a:txBody>
                  <a:tcPr/>
                </a:tc>
                <a:tc>
                  <a:txBody>
                    <a:bodyPr/>
                    <a:lstStyle/>
                    <a:p>
                      <a:pPr algn="ctr"/>
                      <a:r>
                        <a:rPr lang="es-MX" sz="1800" b="1" kern="1200" baseline="0" dirty="0" err="1" smtClean="0">
                          <a:solidFill>
                            <a:schemeClr val="tx1"/>
                          </a:solidFill>
                          <a:latin typeface="+mn-lt"/>
                          <a:ea typeface="+mn-ea"/>
                          <a:cs typeface="+mn-cs"/>
                        </a:rPr>
                        <a:t>Start</a:t>
                      </a:r>
                      <a:r>
                        <a:rPr lang="es-MX" sz="1800" b="1" kern="1200" baseline="0" dirty="0" smtClean="0">
                          <a:solidFill>
                            <a:schemeClr val="tx1"/>
                          </a:solidFill>
                          <a:latin typeface="+mn-lt"/>
                          <a:ea typeface="+mn-ea"/>
                          <a:cs typeface="+mn-cs"/>
                        </a:rPr>
                        <a:t>()+Stop() </a:t>
                      </a:r>
                      <a:endParaRPr lang="es-MX"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93</TotalTime>
  <Words>1677</Words>
  <Application>Microsoft Office PowerPoint</Application>
  <PresentationFormat>On-screen Show (4:3)</PresentationFormat>
  <Paragraphs>116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Solsticio</vt:lpstr>
      <vt:lpstr>Methodology for the Development of  Vocal User Interfaces</vt:lpstr>
      <vt:lpstr>Why Vocal Interfaces?</vt:lpstr>
      <vt:lpstr>Objective</vt:lpstr>
      <vt:lpstr>State of the art</vt:lpstr>
      <vt:lpstr>What is already done?</vt:lpstr>
      <vt:lpstr>Methodology</vt:lpstr>
      <vt:lpstr>MDA</vt:lpstr>
      <vt:lpstr>Cameleon Reference Framework</vt:lpstr>
      <vt:lpstr>Establishing the methodology (1)</vt:lpstr>
      <vt:lpstr>Establishing the methodology (2)</vt:lpstr>
      <vt:lpstr>Establishing the methodology (3)</vt:lpstr>
      <vt:lpstr>Establishing the methodology (4)</vt:lpstr>
      <vt:lpstr>PowerPoint Presentation</vt:lpstr>
      <vt:lpstr>PowerPoint Presentation</vt:lpstr>
      <vt:lpstr>PowerPoint Presentation</vt:lpstr>
      <vt:lpstr>PowerPoint Presentation</vt:lpstr>
      <vt:lpstr>Case studies (1)</vt:lpstr>
      <vt:lpstr>Case studies (2)</vt:lpstr>
      <vt:lpstr>Case studies (3)</vt:lpstr>
      <vt:lpstr>Conclusions</vt:lpstr>
      <vt:lpstr>Near future</vt:lpstr>
      <vt:lpstr>Thank you for the attention!</vt:lpstr>
      <vt:lpstr>References</vt:lpstr>
      <vt:lpstr>PowerPoint Presentation</vt:lpstr>
    </vt:vector>
  </TitlesOfParts>
  <Company>University of Puebla, Université catholique de Louvain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Methodology for the Development of Vocal User Interfaces</dc:title>
  <dc:creator>David;juan.gonzalez@solarium.cs.buap.mx;jean.vanderdonckt@uclouvain.be</dc:creator>
  <cp:keywords>User Interface, Vocal Interaction, Model-Based User Interface Development, User-Centered Design</cp:keywords>
  <dc:description>Natural User Interfaces allow users to interact with systems similarly as they interact with people. Human communications occur, mostly, in an oral way, since personal dialogs to phone calls and more recently in complain or information systems; the tendency is to automate some of these activities so the user might complete tasks in a more efficient way. The necessity for having a methodology that supports the development of vocal interfaces is therefore taking interest on it. The objective for this sample paper is to establish a methodology and to describe a set of rules that might be used for developing a software tool to generate code for multiplatform vocal User Interfaces from models.</dc:description>
  <cp:lastModifiedBy>Jean Vanderdonckt</cp:lastModifiedBy>
  <cp:revision>14</cp:revision>
  <dcterms:created xsi:type="dcterms:W3CDTF">2012-10-04T01:41:04Z</dcterms:created>
  <dcterms:modified xsi:type="dcterms:W3CDTF">2012-11-02T21:16:19Z</dcterms:modified>
  <cp:category>Technology</cp:category>
</cp:coreProperties>
</file>