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handoutMasterIdLst>
    <p:handoutMasterId r:id="rId30"/>
  </p:handoutMasterIdLst>
  <p:sldIdLst>
    <p:sldId id="287" r:id="rId2"/>
    <p:sldId id="310" r:id="rId3"/>
    <p:sldId id="351" r:id="rId4"/>
    <p:sldId id="314" r:id="rId5"/>
    <p:sldId id="350" r:id="rId6"/>
    <p:sldId id="352" r:id="rId7"/>
    <p:sldId id="354" r:id="rId8"/>
    <p:sldId id="356" r:id="rId9"/>
    <p:sldId id="367" r:id="rId10"/>
    <p:sldId id="369" r:id="rId11"/>
    <p:sldId id="370" r:id="rId12"/>
    <p:sldId id="371" r:id="rId13"/>
    <p:sldId id="374" r:id="rId14"/>
    <p:sldId id="373" r:id="rId15"/>
    <p:sldId id="375" r:id="rId16"/>
    <p:sldId id="359" r:id="rId17"/>
    <p:sldId id="362" r:id="rId18"/>
    <p:sldId id="376" r:id="rId19"/>
    <p:sldId id="378" r:id="rId20"/>
    <p:sldId id="377" r:id="rId21"/>
    <p:sldId id="380" r:id="rId22"/>
    <p:sldId id="379" r:id="rId23"/>
    <p:sldId id="360" r:id="rId24"/>
    <p:sldId id="366" r:id="rId25"/>
    <p:sldId id="348" r:id="rId26"/>
    <p:sldId id="381" r:id="rId27"/>
    <p:sldId id="349"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AD00"/>
    <a:srgbClr val="FFFFFF"/>
    <a:srgbClr val="E3E2D7"/>
    <a:srgbClr val="E5DAA3"/>
    <a:srgbClr val="FBFBFB"/>
    <a:srgbClr val="5797A5"/>
    <a:srgbClr val="234A4C"/>
    <a:srgbClr val="49818B"/>
    <a:srgbClr val="3E6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p:cViewPr>
        <p:scale>
          <a:sx n="100" d="100"/>
          <a:sy n="100" d="100"/>
        </p:scale>
        <p:origin x="-93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DD23A4-E920-4955-B54B-4E697E70B372}" type="datetimeFigureOut">
              <a:rPr lang="fr-BE" smtClean="0"/>
              <a:pPr/>
              <a:t>3/10/2012</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AF2CE-933B-40A6-8D42-32E64C6C47FE}" type="slidenum">
              <a:rPr lang="fr-BE" smtClean="0"/>
              <a:pPr/>
              <a:t>‹#›</a:t>
            </a:fld>
            <a:endParaRPr lang="fr-BE"/>
          </a:p>
        </p:txBody>
      </p:sp>
    </p:spTree>
    <p:extLst>
      <p:ext uri="{BB962C8B-B14F-4D97-AF65-F5344CB8AC3E}">
        <p14:creationId xmlns:p14="http://schemas.microsoft.com/office/powerpoint/2010/main" val="1265206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ADB4-5F56-4D43-8B0D-0310B661FBF8}" type="datetimeFigureOut">
              <a:rPr lang="fr-BE" smtClean="0"/>
              <a:pPr/>
              <a:t>3/10/2012</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CD7DB-EE21-40C1-B6BF-08F16DBE3EE3}" type="slidenum">
              <a:rPr lang="fr-BE" smtClean="0"/>
              <a:pPr/>
              <a:t>‹#›</a:t>
            </a:fld>
            <a:endParaRPr lang="fr-BE"/>
          </a:p>
        </p:txBody>
      </p:sp>
    </p:spTree>
    <p:extLst>
      <p:ext uri="{BB962C8B-B14F-4D97-AF65-F5344CB8AC3E}">
        <p14:creationId xmlns:p14="http://schemas.microsoft.com/office/powerpoint/2010/main" val="123346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modèle 2">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207438"/>
          </a:xfrm>
          <a:prstGeom prst="rect">
            <a:avLst/>
          </a:prstGeom>
          <a:gradFill>
            <a:gsLst>
              <a:gs pos="100000">
                <a:srgbClr val="E3E2D7"/>
              </a:gs>
              <a:gs pos="100000">
                <a:srgbClr val="E3E2D7"/>
              </a:gs>
              <a:gs pos="5000">
                <a:schemeClr val="tx1"/>
              </a:gs>
            </a:gsLst>
            <a:lin ang="5400000" scaled="0"/>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pic>
        <p:nvPicPr>
          <p:cNvPr id="10" name="Image 9" descr="fond.png"/>
          <p:cNvPicPr>
            <a:picLocks noChangeAspect="1"/>
          </p:cNvPicPr>
          <p:nvPr userDrawn="1"/>
        </p:nvPicPr>
        <p:blipFill>
          <a:blip r:embed="rId2" cstate="print"/>
          <a:stretch>
            <a:fillRect/>
          </a:stretch>
        </p:blipFill>
        <p:spPr>
          <a:xfrm>
            <a:off x="0" y="260648"/>
            <a:ext cx="9144000" cy="4517149"/>
          </a:xfrm>
          <a:prstGeom prst="rect">
            <a:avLst/>
          </a:prstGeom>
        </p:spPr>
      </p:pic>
      <p:sp>
        <p:nvSpPr>
          <p:cNvPr id="18" name="Rectangle 17"/>
          <p:cNvSpPr/>
          <p:nvPr userDrawn="1"/>
        </p:nvSpPr>
        <p:spPr bwMode="ltGray">
          <a:xfrm>
            <a:off x="1" y="5157192"/>
            <a:ext cx="9143999" cy="1700808"/>
          </a:xfrm>
          <a:prstGeom prst="rect">
            <a:avLst/>
          </a:prstGeom>
          <a:gradFill>
            <a:gsLst>
              <a:gs pos="100000">
                <a:srgbClr val="5797A5"/>
              </a:gs>
              <a:gs pos="100000">
                <a:srgbClr val="5797A5"/>
              </a:gs>
              <a:gs pos="21000">
                <a:srgbClr val="3E6B75"/>
              </a:gs>
            </a:gsLst>
            <a:lin ang="5400000" scaled="0"/>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hasCustomPrompt="1"/>
          </p:nvPr>
        </p:nvSpPr>
        <p:spPr>
          <a:xfrm>
            <a:off x="539552" y="2420888"/>
            <a:ext cx="7632848" cy="1152128"/>
          </a:xfrm>
        </p:spPr>
        <p:txBody>
          <a:bodyPr vert="horz" lIns="91440" tIns="0" rIns="45720" bIns="0" rtlCol="0" anchor="t">
            <a:noAutofit/>
            <a:scene3d>
              <a:camera prst="orthographicFront"/>
              <a:lightRig rig="threePt" dir="t">
                <a:rot lat="0" lon="0" rev="4800000"/>
              </a:lightRig>
            </a:scene3d>
            <a:sp3d prstMaterial="matte">
              <a:bevelT w="50800" h="10160"/>
            </a:sp3d>
          </a:bodyPr>
          <a:lstStyle>
            <a:lvl1pPr algn="r">
              <a:defRPr sz="3000" b="1">
                <a:solidFill>
                  <a:srgbClr val="B09921"/>
                </a:solidFill>
                <a:latin typeface="Arial" pitchFamily="34" charset="0"/>
                <a:cs typeface="Arial" pitchFamily="34" charset="0"/>
              </a:defRPr>
            </a:lvl1pPr>
            <a:extLst/>
          </a:lstStyle>
          <a:p>
            <a:r>
              <a:rPr lang="en-US" dirty="0" smtClean="0"/>
              <a:t>A Foundation for a Standard</a:t>
            </a:r>
            <a:br>
              <a:rPr lang="en-US" dirty="0" smtClean="0"/>
            </a:br>
            <a:r>
              <a:rPr lang="en-US" dirty="0" smtClean="0"/>
              <a:t>User Interface Description Language</a:t>
            </a:r>
            <a:endParaRPr lang="en-US" dirty="0"/>
          </a:p>
        </p:txBody>
      </p:sp>
      <p:sp>
        <p:nvSpPr>
          <p:cNvPr id="4" name="Espace réservé de la date 3"/>
          <p:cNvSpPr>
            <a:spLocks noGrp="1"/>
          </p:cNvSpPr>
          <p:nvPr>
            <p:ph type="dt" sz="half" idx="10"/>
          </p:nvPr>
        </p:nvSpPr>
        <p:spPr>
          <a:xfrm>
            <a:off x="313184" y="6476999"/>
            <a:ext cx="1018456" cy="274320"/>
          </a:xfrm>
        </p:spPr>
        <p:txBody>
          <a:bodyPr/>
          <a:lstStyle>
            <a:lvl1pPr>
              <a:defRPr sz="1100" b="1">
                <a:solidFill>
                  <a:srgbClr val="AFD4E7"/>
                </a:solidFill>
                <a:latin typeface="Arial" pitchFamily="34" charset="0"/>
                <a:cs typeface="Arial" pitchFamily="34" charset="0"/>
              </a:defRPr>
            </a:lvl1pPr>
          </a:lstStyle>
          <a:p>
            <a:fld id="{DD7C499F-9529-4A28-8632-028DC1C0A22A}" type="datetime1">
              <a:rPr lang="fr-BE" smtClean="0"/>
              <a:t>3/10/2012</a:t>
            </a:fld>
            <a:endParaRPr lang="fr-BE" dirty="0"/>
          </a:p>
        </p:txBody>
      </p:sp>
      <p:sp>
        <p:nvSpPr>
          <p:cNvPr id="5" name="Espace réservé du pied de page 4"/>
          <p:cNvSpPr>
            <a:spLocks noGrp="1"/>
          </p:cNvSpPr>
          <p:nvPr>
            <p:ph type="ftr" sz="quarter" idx="11"/>
          </p:nvPr>
        </p:nvSpPr>
        <p:spPr>
          <a:xfrm>
            <a:off x="1283717" y="6476999"/>
            <a:ext cx="7752779" cy="274320"/>
          </a:xfrm>
        </p:spPr>
        <p:txBody>
          <a:bodyPr/>
          <a:lstStyle>
            <a:lvl1pPr>
              <a:defRPr sz="1100">
                <a:solidFill>
                  <a:schemeClr val="tx1"/>
                </a:solidFill>
                <a:latin typeface="Arial" pitchFamily="34" charset="0"/>
                <a:cs typeface="Arial" pitchFamily="34" charset="0"/>
              </a:defRPr>
            </a:lvl1pPr>
          </a:lstStyle>
          <a:p>
            <a:r>
              <a:rPr lang="en-US" smtClean="0"/>
              <a:t>ACM Int. Conf. on Design of Communication SIGDOC'2012 (Seattle, October 3-5, 2012)</a:t>
            </a:r>
            <a:endParaRPr lang="fr-BE" dirty="0"/>
          </a:p>
        </p:txBody>
      </p:sp>
      <p:sp>
        <p:nvSpPr>
          <p:cNvPr id="6" name="Espace réservé du numéro de diapositive 5"/>
          <p:cNvSpPr>
            <a:spLocks noGrp="1"/>
          </p:cNvSpPr>
          <p:nvPr>
            <p:ph type="sldNum" sz="quarter" idx="12"/>
          </p:nvPr>
        </p:nvSpPr>
        <p:spPr>
          <a:xfrm>
            <a:off x="8388424" y="6476999"/>
            <a:ext cx="549836" cy="274320"/>
          </a:xfrm>
        </p:spPr>
        <p:txBody>
          <a:bodyPr/>
          <a:lstStyle>
            <a:lvl1pPr>
              <a:defRPr sz="1100" b="1">
                <a:solidFill>
                  <a:srgbClr val="AFD4E7"/>
                </a:solidFill>
                <a:latin typeface="Arial" pitchFamily="34" charset="0"/>
                <a:cs typeface="Arial" pitchFamily="34" charset="0"/>
              </a:defRPr>
            </a:lvl1pPr>
          </a:lstStyle>
          <a:p>
            <a:fld id="{EE42EDF3-271C-45D1-B115-F7D6946A5F9E}" type="slidenum">
              <a:rPr lang="fr-BE" smtClean="0"/>
              <a:pPr/>
              <a:t>‹#›</a:t>
            </a:fld>
            <a:endParaRPr lang="fr-BE" dirty="0"/>
          </a:p>
        </p:txBody>
      </p:sp>
      <p:pic>
        <p:nvPicPr>
          <p:cNvPr id="12" name="Image 11" descr="usiFUNDATION.png"/>
          <p:cNvPicPr>
            <a:picLocks noChangeAspect="1"/>
          </p:cNvPicPr>
          <p:nvPr userDrawn="1"/>
        </p:nvPicPr>
        <p:blipFill>
          <a:blip r:embed="rId3" cstate="print"/>
          <a:stretch>
            <a:fillRect/>
          </a:stretch>
        </p:blipFill>
        <p:spPr>
          <a:xfrm>
            <a:off x="1547664" y="764704"/>
            <a:ext cx="6666558" cy="133922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980728"/>
            <a:ext cx="8229600" cy="828000"/>
          </a:xfrm>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idx="1"/>
          </p:nvPr>
        </p:nvSpPr>
        <p:spPr>
          <a:xfrm>
            <a:off x="457200" y="1844824"/>
            <a:ext cx="8229600" cy="4392488"/>
          </a:xfrm>
          <a:ln>
            <a:noFill/>
          </a:ln>
        </p:spPr>
        <p:txBody>
          <a:bodyPr wrap="square" lIns="0" tIns="0" rIns="396000" bIns="0"/>
          <a:lstStyle>
            <a:lvl1pPr eaLnBrk="1" latinLnBrk="0" hangingPunct="1">
              <a:buSzPct val="100000"/>
              <a:buFont typeface="Arial" pitchFamily="34" charset="0"/>
              <a:buNone/>
              <a:defRPr sz="2600" b="0"/>
            </a:lvl1pPr>
            <a:lvl2pPr eaLnBrk="1" latinLnBrk="0" hangingPunct="1">
              <a:buClrTx/>
              <a:buFont typeface="Arial" pitchFamily="34" charset="0"/>
              <a:buChar char="•"/>
              <a:defRPr sz="2000">
                <a:solidFill>
                  <a:schemeClr val="tx1"/>
                </a:solidFill>
              </a:defRPr>
            </a:lvl2pPr>
            <a:lvl3pPr eaLnBrk="1" latinLnBrk="0" hangingPunct="1">
              <a:buClr>
                <a:schemeClr val="tx1">
                  <a:lumMod val="65000"/>
                  <a:lumOff val="35000"/>
                </a:schemeClr>
              </a:buClr>
              <a:buFont typeface="Arial" pitchFamily="34" charset="0"/>
              <a:buChar char="•"/>
              <a:defRPr sz="1800">
                <a:solidFill>
                  <a:schemeClr val="tx1">
                    <a:lumMod val="65000"/>
                    <a:lumOff val="35000"/>
                  </a:schemeClr>
                </a:solidFill>
              </a:defRPr>
            </a:lvl3pPr>
            <a:lvl4pPr eaLnBrk="1" latinLnBrk="0" hangingPunct="1">
              <a:defRPr sz="1600">
                <a:solidFill>
                  <a:schemeClr val="tx1">
                    <a:lumMod val="50000"/>
                    <a:lumOff val="50000"/>
                  </a:schemeClr>
                </a:solidFill>
              </a:defRPr>
            </a:lvl4pPr>
            <a:lvl5pPr eaLnBrk="1" latinLnBrk="0" hangingPunct="1">
              <a:defRPr sz="1400">
                <a:solidFill>
                  <a:schemeClr val="tx1">
                    <a:lumMod val="50000"/>
                    <a:lumOff val="50000"/>
                  </a:schemeClr>
                </a:solidFill>
              </a:defRPr>
            </a:lvl5pPr>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4" name="Espace réservé de la date 3"/>
          <p:cNvSpPr>
            <a:spLocks noGrp="1"/>
          </p:cNvSpPr>
          <p:nvPr>
            <p:ph type="dt" sz="half" idx="10"/>
          </p:nvPr>
        </p:nvSpPr>
        <p:spPr/>
        <p:txBody>
          <a:bodyPr/>
          <a:lstStyle/>
          <a:p>
            <a:fld id="{CA560D82-0AE0-436C-A9FB-F06747EDEF3E}" type="datetime1">
              <a:rPr lang="fr-BE" smtClean="0"/>
              <a:t>3/10/2012</a:t>
            </a:fld>
            <a:endParaRPr lang="fr-BE"/>
          </a:p>
        </p:txBody>
      </p:sp>
      <p:sp>
        <p:nvSpPr>
          <p:cNvPr id="5" name="Espace réservé du pied de page 4"/>
          <p:cNvSpPr>
            <a:spLocks noGrp="1"/>
          </p:cNvSpPr>
          <p:nvPr>
            <p:ph type="ftr" sz="quarter" idx="11"/>
          </p:nvPr>
        </p:nvSpPr>
        <p:spPr/>
        <p:txBody>
          <a:bodyPr/>
          <a:lstStyle>
            <a:lvl1pPr>
              <a:defRPr sz="1100">
                <a:solidFill>
                  <a:schemeClr val="bg1"/>
                </a:solidFill>
                <a:latin typeface="Arial" pitchFamily="34" charset="0"/>
                <a:cs typeface="Arial" pitchFamily="34" charset="0"/>
              </a:defRPr>
            </a:lvl1pPr>
          </a:lstStyle>
          <a:p>
            <a:r>
              <a:rPr lang="en-US" smtClean="0"/>
              <a:t>ACM Int. Conf. on Design of Communication SIGDOC'2012 (Seattle, October 3-5, 2012)</a:t>
            </a:r>
            <a:endParaRPr lang="fr-BE" dirty="0"/>
          </a:p>
        </p:txBody>
      </p:sp>
      <p:sp>
        <p:nvSpPr>
          <p:cNvPr id="6" name="Espace réservé du numéro de diapositive 5"/>
          <p:cNvSpPr>
            <a:spLocks noGrp="1"/>
          </p:cNvSpPr>
          <p:nvPr>
            <p:ph type="sldNum" sz="quarter" idx="12"/>
          </p:nvPr>
        </p:nvSpPr>
        <p:spPr/>
        <p:txBody>
          <a:bodyPr/>
          <a:lstStyle/>
          <a:p>
            <a:fld id="{EE42EDF3-271C-45D1-B115-F7D6946A5F9E}"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457200" y="1988840"/>
            <a:ext cx="4038600" cy="4248472"/>
          </a:xfrm>
          <a:ln>
            <a:noFill/>
          </a:ln>
        </p:spPr>
        <p:txBody>
          <a:bodyPr lIns="91440"/>
          <a:lstStyle>
            <a:lvl1pPr>
              <a:buSzPct val="100000"/>
              <a:defRPr sz="2600"/>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u contenu 3"/>
          <p:cNvSpPr>
            <a:spLocks noGrp="1"/>
          </p:cNvSpPr>
          <p:nvPr>
            <p:ph sz="half" idx="2"/>
          </p:nvPr>
        </p:nvSpPr>
        <p:spPr>
          <a:xfrm>
            <a:off x="4648200" y="1988840"/>
            <a:ext cx="4038600" cy="4248472"/>
          </a:xfrm>
          <a:ln>
            <a:noFill/>
          </a:ln>
        </p:spPr>
        <p:txBody>
          <a:bodyPr/>
          <a:lstStyle>
            <a:lvl1pPr>
              <a:buSzPct val="100000"/>
              <a:defRPr sz="2600"/>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5" name="Espace réservé de la date 4"/>
          <p:cNvSpPr>
            <a:spLocks noGrp="1"/>
          </p:cNvSpPr>
          <p:nvPr>
            <p:ph type="dt" sz="half" idx="10"/>
          </p:nvPr>
        </p:nvSpPr>
        <p:spPr/>
        <p:txBody>
          <a:bodyPr/>
          <a:lstStyle/>
          <a:p>
            <a:fld id="{34A8771A-FEF1-467B-8AF8-75A95E4F7E80}" type="datetime1">
              <a:rPr lang="fr-BE" smtClean="0"/>
              <a:t>3/10/2012</a:t>
            </a:fld>
            <a:endParaRPr lang="fr-BE"/>
          </a:p>
        </p:txBody>
      </p:sp>
      <p:sp>
        <p:nvSpPr>
          <p:cNvPr id="6" name="Espace réservé du pied de page 5"/>
          <p:cNvSpPr>
            <a:spLocks noGrp="1"/>
          </p:cNvSpPr>
          <p:nvPr>
            <p:ph type="ftr" sz="quarter" idx="11"/>
          </p:nvPr>
        </p:nvSpPr>
        <p:spPr/>
        <p:txBody>
          <a:bodyPr/>
          <a:lstStyle/>
          <a:p>
            <a:r>
              <a:rPr lang="en-US" smtClean="0"/>
              <a:t>ACM Int. Conf. on Design of Communication SIGDOC'2012 (Seattle, October 3-5, 2012)</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avec encadré">
    <p:spTree>
      <p:nvGrpSpPr>
        <p:cNvPr id="1" name=""/>
        <p:cNvGrpSpPr/>
        <p:nvPr/>
      </p:nvGrpSpPr>
      <p:grpSpPr>
        <a:xfrm>
          <a:off x="0" y="0"/>
          <a:ext cx="0" cy="0"/>
          <a:chOff x="0" y="0"/>
          <a:chExt cx="0" cy="0"/>
        </a:xfrm>
      </p:grpSpPr>
      <p:sp>
        <p:nvSpPr>
          <p:cNvPr id="9" name="Rectangle 8"/>
          <p:cNvSpPr/>
          <p:nvPr userDrawn="1"/>
        </p:nvSpPr>
        <p:spPr>
          <a:xfrm>
            <a:off x="4654352" y="1988840"/>
            <a:ext cx="4032448" cy="4248472"/>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userDrawn="1"/>
        </p:nvSpPr>
        <p:spPr>
          <a:xfrm>
            <a:off x="467544" y="1988840"/>
            <a:ext cx="4032448" cy="4248472"/>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611560" y="2060848"/>
            <a:ext cx="3744416" cy="4176464"/>
          </a:xfrm>
          <a:ln>
            <a:noFill/>
          </a:ln>
        </p:spPr>
        <p:txBody>
          <a:bodyPr lIns="91440"/>
          <a:lstStyle>
            <a:lvl1pPr>
              <a:buSzPct val="100000"/>
              <a:defRPr sz="2600"/>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u contenu 3"/>
          <p:cNvSpPr>
            <a:spLocks noGrp="1"/>
          </p:cNvSpPr>
          <p:nvPr>
            <p:ph sz="half" idx="2"/>
          </p:nvPr>
        </p:nvSpPr>
        <p:spPr>
          <a:xfrm>
            <a:off x="4788024" y="2060848"/>
            <a:ext cx="3816424" cy="4176464"/>
          </a:xfrm>
          <a:ln>
            <a:noFill/>
          </a:ln>
        </p:spPr>
        <p:txBody>
          <a:bodyPr/>
          <a:lstStyle>
            <a:lvl1pPr>
              <a:buSzPct val="100000"/>
              <a:defRPr sz="2600"/>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5" name="Espace réservé de la date 4"/>
          <p:cNvSpPr>
            <a:spLocks noGrp="1"/>
          </p:cNvSpPr>
          <p:nvPr>
            <p:ph type="dt" sz="half" idx="10"/>
          </p:nvPr>
        </p:nvSpPr>
        <p:spPr/>
        <p:txBody>
          <a:bodyPr/>
          <a:lstStyle/>
          <a:p>
            <a:fld id="{707337F9-A8CB-41A3-A62D-27D758C0FEAC}" type="datetime1">
              <a:rPr lang="fr-BE" smtClean="0"/>
              <a:t>3/10/2012</a:t>
            </a:fld>
            <a:endParaRPr lang="fr-BE"/>
          </a:p>
        </p:txBody>
      </p:sp>
      <p:sp>
        <p:nvSpPr>
          <p:cNvPr id="6" name="Espace réservé du pied de page 5"/>
          <p:cNvSpPr>
            <a:spLocks noGrp="1"/>
          </p:cNvSpPr>
          <p:nvPr>
            <p:ph type="ftr" sz="quarter" idx="11"/>
          </p:nvPr>
        </p:nvSpPr>
        <p:spPr/>
        <p:txBody>
          <a:bodyPr/>
          <a:lstStyle/>
          <a:p>
            <a:r>
              <a:rPr lang="en-US" smtClean="0"/>
              <a:t>ACM Int. Conf. on Design of Communication SIGDOC'2012 (Seattle, October 3-5, 2012)</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nnes - 4 contenus">
    <p:spTree>
      <p:nvGrpSpPr>
        <p:cNvPr id="1" name=""/>
        <p:cNvGrpSpPr/>
        <p:nvPr/>
      </p:nvGrpSpPr>
      <p:grpSpPr>
        <a:xfrm>
          <a:off x="0" y="0"/>
          <a:ext cx="0" cy="0"/>
          <a:chOff x="0" y="0"/>
          <a:chExt cx="0" cy="0"/>
        </a:xfrm>
      </p:grpSpPr>
      <p:sp>
        <p:nvSpPr>
          <p:cNvPr id="8" name="Rectangle 7"/>
          <p:cNvSpPr/>
          <p:nvPr userDrawn="1"/>
        </p:nvSpPr>
        <p:spPr>
          <a:xfrm>
            <a:off x="467544" y="1988840"/>
            <a:ext cx="4032448" cy="4248472"/>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683568" y="4293096"/>
            <a:ext cx="3600400" cy="1800200"/>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fld id="{A94A807E-DCD8-44CD-88FA-2E30FD32C7E4}" type="datetime1">
              <a:rPr lang="fr-BE" smtClean="0"/>
              <a:t>3/10/2012</a:t>
            </a:fld>
            <a:endParaRPr lang="fr-BE"/>
          </a:p>
        </p:txBody>
      </p:sp>
      <p:sp>
        <p:nvSpPr>
          <p:cNvPr id="6" name="Espace réservé du pied de page 5"/>
          <p:cNvSpPr>
            <a:spLocks noGrp="1"/>
          </p:cNvSpPr>
          <p:nvPr>
            <p:ph type="ftr" sz="quarter" idx="11"/>
          </p:nvPr>
        </p:nvSpPr>
        <p:spPr/>
        <p:txBody>
          <a:bodyPr/>
          <a:lstStyle/>
          <a:p>
            <a:r>
              <a:rPr lang="en-US" smtClean="0"/>
              <a:t>ACM Int. Conf. on Design of Communication SIGDOC'2012 (Seattle, October 3-5, 2012)</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
        <p:nvSpPr>
          <p:cNvPr id="9" name="Rectangle 8"/>
          <p:cNvSpPr/>
          <p:nvPr userDrawn="1"/>
        </p:nvSpPr>
        <p:spPr>
          <a:xfrm>
            <a:off x="4654352" y="1988840"/>
            <a:ext cx="4032448" cy="4248472"/>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space réservé du contenu 2"/>
          <p:cNvSpPr>
            <a:spLocks noGrp="1"/>
          </p:cNvSpPr>
          <p:nvPr>
            <p:ph sz="half" idx="13"/>
          </p:nvPr>
        </p:nvSpPr>
        <p:spPr>
          <a:xfrm>
            <a:off x="4860032" y="4293096"/>
            <a:ext cx="3672408" cy="1728192"/>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11" name="Espace réservé du contenu 2"/>
          <p:cNvSpPr>
            <a:spLocks noGrp="1"/>
          </p:cNvSpPr>
          <p:nvPr>
            <p:ph sz="half" idx="14"/>
          </p:nvPr>
        </p:nvSpPr>
        <p:spPr>
          <a:xfrm>
            <a:off x="683568" y="2132856"/>
            <a:ext cx="3600400" cy="2088232"/>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12" name="Espace réservé du contenu 2"/>
          <p:cNvSpPr>
            <a:spLocks noGrp="1"/>
          </p:cNvSpPr>
          <p:nvPr>
            <p:ph sz="half" idx="15"/>
          </p:nvPr>
        </p:nvSpPr>
        <p:spPr>
          <a:xfrm>
            <a:off x="4860032" y="2132855"/>
            <a:ext cx="3672408" cy="2088233"/>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 contenu encadre">
    <p:spTree>
      <p:nvGrpSpPr>
        <p:cNvPr id="1" name=""/>
        <p:cNvGrpSpPr/>
        <p:nvPr/>
      </p:nvGrpSpPr>
      <p:grpSpPr>
        <a:xfrm>
          <a:off x="0" y="0"/>
          <a:ext cx="0" cy="0"/>
          <a:chOff x="0" y="0"/>
          <a:chExt cx="0" cy="0"/>
        </a:xfrm>
      </p:grpSpPr>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467544" y="2780928"/>
            <a:ext cx="2088232" cy="3456384"/>
          </a:xfrm>
          <a:ln>
            <a:noFill/>
          </a:ln>
        </p:spPr>
        <p:txBody>
          <a:bodyPr lIns="91440">
            <a:normAutofit/>
          </a:bodyPr>
          <a:lstStyle>
            <a:lvl1pPr>
              <a:buSzPct val="100000"/>
              <a:defRPr sz="14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5" name="Espace réservé de la date 4"/>
          <p:cNvSpPr>
            <a:spLocks noGrp="1"/>
          </p:cNvSpPr>
          <p:nvPr>
            <p:ph type="dt" sz="half" idx="10"/>
          </p:nvPr>
        </p:nvSpPr>
        <p:spPr/>
        <p:txBody>
          <a:bodyPr/>
          <a:lstStyle/>
          <a:p>
            <a:fld id="{E4703FB4-ED48-4460-9B57-BC65DE3E3867}" type="datetime1">
              <a:rPr lang="fr-BE" smtClean="0"/>
              <a:t>3/10/2012</a:t>
            </a:fld>
            <a:endParaRPr lang="fr-BE"/>
          </a:p>
        </p:txBody>
      </p:sp>
      <p:sp>
        <p:nvSpPr>
          <p:cNvPr id="6" name="Espace réservé du pied de page 5"/>
          <p:cNvSpPr>
            <a:spLocks noGrp="1"/>
          </p:cNvSpPr>
          <p:nvPr>
            <p:ph type="ftr" sz="quarter" idx="11"/>
          </p:nvPr>
        </p:nvSpPr>
        <p:spPr/>
        <p:txBody>
          <a:bodyPr/>
          <a:lstStyle/>
          <a:p>
            <a:r>
              <a:rPr lang="en-US" smtClean="0"/>
              <a:t>ACM Int. Conf. on Design of Communication SIGDOC'2012 (Seattle, October 3-5, 2012)</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
        <p:nvSpPr>
          <p:cNvPr id="9" name="Rectangle 8"/>
          <p:cNvSpPr/>
          <p:nvPr userDrawn="1"/>
        </p:nvSpPr>
        <p:spPr>
          <a:xfrm>
            <a:off x="2771800" y="2132856"/>
            <a:ext cx="5915000" cy="4104456"/>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space réservé du contenu 2"/>
          <p:cNvSpPr>
            <a:spLocks noGrp="1"/>
          </p:cNvSpPr>
          <p:nvPr>
            <p:ph sz="half" idx="13"/>
          </p:nvPr>
        </p:nvSpPr>
        <p:spPr>
          <a:xfrm>
            <a:off x="2771800" y="2132856"/>
            <a:ext cx="5904656" cy="4104456"/>
          </a:xfrm>
          <a:ln>
            <a:noFill/>
          </a:ln>
        </p:spPr>
        <p:txBody>
          <a:bodyPr lIns="91440"/>
          <a:lstStyle>
            <a:lvl1pPr>
              <a:buSzPct val="100000"/>
              <a:defRPr sz="2000">
                <a:solidFill>
                  <a:schemeClr val="tx1">
                    <a:lumMod val="65000"/>
                    <a:lumOff val="35000"/>
                  </a:schemeClr>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Cliquez pour modifier les styles du texte du masque</a:t>
            </a:r>
          </a:p>
        </p:txBody>
      </p:sp>
      <p:sp>
        <p:nvSpPr>
          <p:cNvPr id="12" name="Espace réservé du contenu 2"/>
          <p:cNvSpPr>
            <a:spLocks noGrp="1"/>
          </p:cNvSpPr>
          <p:nvPr>
            <p:ph sz="half" idx="14" hasCustomPrompt="1"/>
          </p:nvPr>
        </p:nvSpPr>
        <p:spPr>
          <a:xfrm>
            <a:off x="467544" y="2132856"/>
            <a:ext cx="2088232" cy="648072"/>
          </a:xfrm>
          <a:ln>
            <a:noFill/>
          </a:ln>
        </p:spPr>
        <p:txBody>
          <a:bodyPr lIns="91440">
            <a:normAutofit/>
          </a:bodyPr>
          <a:lstStyle>
            <a:lvl1pPr>
              <a:buSzPct val="100000"/>
              <a:defRPr sz="1800">
                <a:solidFill>
                  <a:srgbClr val="5797A5"/>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extLst/>
          </a:lstStyle>
          <a:p>
            <a:pPr lvl="0" eaLnBrk="1" latinLnBrk="0" hangingPunct="1"/>
            <a:r>
              <a:rPr lang="fr-FR" dirty="0" smtClean="0"/>
              <a:t>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5" name="Rectangle 14"/>
          <p:cNvSpPr/>
          <p:nvPr userDrawn="1"/>
        </p:nvSpPr>
        <p:spPr>
          <a:xfrm>
            <a:off x="467544" y="2060848"/>
            <a:ext cx="2160240"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space réservé du contenu 2"/>
          <p:cNvSpPr>
            <a:spLocks noGrp="1"/>
          </p:cNvSpPr>
          <p:nvPr>
            <p:ph idx="1"/>
          </p:nvPr>
        </p:nvSpPr>
        <p:spPr>
          <a:xfrm>
            <a:off x="3019377" y="2068150"/>
            <a:ext cx="5657079" cy="4169162"/>
          </a:xfrm>
          <a:ln>
            <a:noFill/>
          </a:ln>
        </p:spPr>
        <p:txBody>
          <a:bodyPr/>
          <a:lstStyle>
            <a:lvl1pPr>
              <a:buSzPct val="60000"/>
              <a:defRPr sz="2600"/>
            </a:lvl1pPr>
            <a:lvl2pPr>
              <a:defRPr sz="2000"/>
            </a:lvl2pPr>
            <a:lvl3pPr>
              <a:defRPr sz="1800"/>
            </a:lvl3pPr>
            <a:lvl4pPr>
              <a:defRPr sz="1600"/>
            </a:lvl4pPr>
            <a:lvl5pPr>
              <a:defRPr sz="1400"/>
            </a:lvl5pPr>
            <a:lvl6pPr>
              <a:defRPr sz="2000"/>
            </a:lvl6pPr>
            <a:lvl7pPr>
              <a:defRPr sz="2000"/>
            </a:lvl7pPr>
            <a:lvl8pPr>
              <a:defRPr sz="2000"/>
            </a:lvl8pPr>
            <a:lvl9pPr>
              <a:defRPr sz="2000"/>
            </a:lvl9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u texte 3"/>
          <p:cNvSpPr>
            <a:spLocks noGrp="1"/>
          </p:cNvSpPr>
          <p:nvPr>
            <p:ph type="body" sz="half" idx="2"/>
          </p:nvPr>
        </p:nvSpPr>
        <p:spPr>
          <a:xfrm>
            <a:off x="539552" y="2132856"/>
            <a:ext cx="2016224" cy="4032448"/>
          </a:xfrm>
          <a:ln>
            <a:noFill/>
          </a:ln>
        </p:spPr>
        <p:txBody>
          <a:bodyPr/>
          <a:lstStyle>
            <a:lvl1pPr marL="0" indent="0">
              <a:buNone/>
              <a:defRPr sz="1400">
                <a:solidFill>
                  <a:srgbClr val="B0992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dirty="0" smtClean="0"/>
              <a:t>Cliquez pour modifier les styles du texte du masque</a:t>
            </a:r>
          </a:p>
        </p:txBody>
      </p:sp>
      <p:sp>
        <p:nvSpPr>
          <p:cNvPr id="5" name="Espace réservé de la date 4"/>
          <p:cNvSpPr>
            <a:spLocks noGrp="1"/>
          </p:cNvSpPr>
          <p:nvPr>
            <p:ph type="dt" sz="half" idx="10"/>
          </p:nvPr>
        </p:nvSpPr>
        <p:spPr/>
        <p:txBody>
          <a:bodyPr/>
          <a:lstStyle/>
          <a:p>
            <a:fld id="{EDEE9B25-14AB-454A-A5CF-465B2DA3821F}" type="datetime1">
              <a:rPr lang="fr-BE" smtClean="0"/>
              <a:t>3/10/2012</a:t>
            </a:fld>
            <a:endParaRPr lang="fr-BE"/>
          </a:p>
        </p:txBody>
      </p:sp>
      <p:sp>
        <p:nvSpPr>
          <p:cNvPr id="6" name="Espace réservé du pied de page 5"/>
          <p:cNvSpPr>
            <a:spLocks noGrp="1"/>
          </p:cNvSpPr>
          <p:nvPr>
            <p:ph type="ftr" sz="quarter" idx="11"/>
          </p:nvPr>
        </p:nvSpPr>
        <p:spPr/>
        <p:txBody>
          <a:bodyPr/>
          <a:lstStyle/>
          <a:p>
            <a:r>
              <a:rPr lang="en-US" smtClean="0"/>
              <a:t>ACM Int. Conf. on Design of Communication SIGDOC'2012 (Seattle, October 3-5, 2012)</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
        <p:nvSpPr>
          <p:cNvPr id="11" name="Titre 1"/>
          <p:cNvSpPr>
            <a:spLocks noGrp="1"/>
          </p:cNvSpPr>
          <p:nvPr>
            <p:ph type="title"/>
          </p:nvPr>
        </p:nvSpPr>
        <p:spPr>
          <a:xfrm>
            <a:off x="457200" y="1088832"/>
            <a:ext cx="8229600" cy="828000"/>
          </a:xfrm>
        </p:spPr>
        <p:txBody>
          <a:bodyPr lIns="0"/>
          <a:lstStyle>
            <a:extLst/>
          </a:lstStyle>
          <a:p>
            <a:r>
              <a:rPr kumimoji="0" lang="fr-FR" dirty="0" smtClean="0"/>
              <a:t>Cliquez pour modifier le style du titre</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us -  horizontal - 1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lIns="0"/>
          <a:lstStyle>
            <a:extLst/>
          </a:lstStyle>
          <a:p>
            <a:r>
              <a:rPr kumimoji="0" lang="fr-FR" dirty="0" smtClean="0"/>
              <a:t>Cliquez pour modifier le style du titre</a:t>
            </a:r>
            <a:endParaRPr kumimoji="0" lang="en-US" dirty="0"/>
          </a:p>
        </p:txBody>
      </p:sp>
      <p:sp>
        <p:nvSpPr>
          <p:cNvPr id="5" name="Espace réservé de la date 4"/>
          <p:cNvSpPr>
            <a:spLocks noGrp="1"/>
          </p:cNvSpPr>
          <p:nvPr>
            <p:ph type="dt" sz="half" idx="10"/>
          </p:nvPr>
        </p:nvSpPr>
        <p:spPr/>
        <p:txBody>
          <a:bodyPr/>
          <a:lstStyle/>
          <a:p>
            <a:fld id="{BEDEB265-72E9-4A69-B952-97764F46DA77}" type="datetime1">
              <a:rPr lang="fr-BE" smtClean="0"/>
              <a:t>3/10/2012</a:t>
            </a:fld>
            <a:endParaRPr lang="fr-BE"/>
          </a:p>
        </p:txBody>
      </p:sp>
      <p:sp>
        <p:nvSpPr>
          <p:cNvPr id="6" name="Espace réservé du pied de page 5"/>
          <p:cNvSpPr>
            <a:spLocks noGrp="1"/>
          </p:cNvSpPr>
          <p:nvPr>
            <p:ph type="ftr" sz="quarter" idx="11"/>
          </p:nvPr>
        </p:nvSpPr>
        <p:spPr/>
        <p:txBody>
          <a:bodyPr/>
          <a:lstStyle/>
          <a:p>
            <a:r>
              <a:rPr lang="en-US" smtClean="0"/>
              <a:t>ACM Int. Conf. on Design of Communication SIGDOC'2012 (Seattle, October 3-5, 2012)</a:t>
            </a:r>
            <a:endParaRPr lang="fr-BE" dirty="0"/>
          </a:p>
        </p:txBody>
      </p:sp>
      <p:sp>
        <p:nvSpPr>
          <p:cNvPr id="7" name="Espace réservé du numéro de diapositive 6"/>
          <p:cNvSpPr>
            <a:spLocks noGrp="1"/>
          </p:cNvSpPr>
          <p:nvPr>
            <p:ph type="sldNum" sz="quarter" idx="12"/>
          </p:nvPr>
        </p:nvSpPr>
        <p:spPr/>
        <p:txBody>
          <a:bodyPr/>
          <a:lstStyle/>
          <a:p>
            <a:fld id="{EE42EDF3-271C-45D1-B115-F7D6946A5F9E}" type="slidenum">
              <a:rPr lang="fr-BE" smtClean="0"/>
              <a:pPr/>
              <a:t>‹#›</a:t>
            </a:fld>
            <a:endParaRPr lang="fr-BE"/>
          </a:p>
        </p:txBody>
      </p:sp>
      <p:sp>
        <p:nvSpPr>
          <p:cNvPr id="11" name="Espace réservé du contenu 2"/>
          <p:cNvSpPr>
            <a:spLocks noGrp="1"/>
          </p:cNvSpPr>
          <p:nvPr>
            <p:ph idx="1"/>
          </p:nvPr>
        </p:nvSpPr>
        <p:spPr>
          <a:xfrm>
            <a:off x="457200" y="1844824"/>
            <a:ext cx="8229600" cy="2016224"/>
          </a:xfrm>
          <a:ln>
            <a:noFill/>
          </a:ln>
        </p:spPr>
        <p:txBody>
          <a:bodyPr wrap="square" lIns="0" tIns="0" rIns="396000" bIns="0"/>
          <a:lstStyle>
            <a:lvl1pPr eaLnBrk="1" latinLnBrk="0" hangingPunct="1">
              <a:buSzPct val="100000"/>
              <a:buFont typeface="Arial" pitchFamily="34" charset="0"/>
              <a:buNone/>
              <a:defRPr sz="2600" b="0"/>
            </a:lvl1pPr>
            <a:lvl2pPr eaLnBrk="1" latinLnBrk="0" hangingPunct="1">
              <a:buClrTx/>
              <a:buFont typeface="Arial" pitchFamily="34" charset="0"/>
              <a:buChar char="•"/>
              <a:defRPr sz="2000">
                <a:solidFill>
                  <a:schemeClr val="tx1"/>
                </a:solidFill>
              </a:defRPr>
            </a:lvl2pPr>
            <a:lvl3pPr eaLnBrk="1" latinLnBrk="0" hangingPunct="1">
              <a:buClr>
                <a:schemeClr val="tx1">
                  <a:lumMod val="65000"/>
                  <a:lumOff val="35000"/>
                </a:schemeClr>
              </a:buClr>
              <a:buFont typeface="Arial" pitchFamily="34" charset="0"/>
              <a:buChar char="•"/>
              <a:defRPr sz="1800">
                <a:solidFill>
                  <a:schemeClr val="tx1">
                    <a:lumMod val="65000"/>
                    <a:lumOff val="35000"/>
                  </a:schemeClr>
                </a:solidFill>
              </a:defRPr>
            </a:lvl3pPr>
            <a:lvl4pPr eaLnBrk="1" latinLnBrk="0" hangingPunct="1">
              <a:defRPr sz="1600">
                <a:solidFill>
                  <a:schemeClr val="tx1">
                    <a:lumMod val="50000"/>
                    <a:lumOff val="50000"/>
                  </a:schemeClr>
                </a:solidFill>
              </a:defRPr>
            </a:lvl4pPr>
            <a:lvl5pPr eaLnBrk="1" latinLnBrk="0" hangingPunct="1">
              <a:defRPr sz="1400">
                <a:solidFill>
                  <a:schemeClr val="tx1">
                    <a:lumMod val="50000"/>
                    <a:lumOff val="50000"/>
                  </a:schemeClr>
                </a:solidFill>
              </a:defRPr>
            </a:lvl5pPr>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8" name="Rectangle 7"/>
          <p:cNvSpPr/>
          <p:nvPr userDrawn="1"/>
        </p:nvSpPr>
        <p:spPr>
          <a:xfrm>
            <a:off x="467544" y="3861048"/>
            <a:ext cx="8208912" cy="2232248"/>
          </a:xfrm>
          <a:prstGeom prst="rect">
            <a:avLst/>
          </a:prstGeom>
          <a:solidFill>
            <a:schemeClr val="bg1"/>
          </a:solidFill>
          <a:ln w="19050">
            <a:solidFill>
              <a:srgbClr val="E0D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contenu 2"/>
          <p:cNvSpPr>
            <a:spLocks noGrp="1"/>
          </p:cNvSpPr>
          <p:nvPr>
            <p:ph idx="13"/>
          </p:nvPr>
        </p:nvSpPr>
        <p:spPr>
          <a:xfrm>
            <a:off x="611560" y="4005064"/>
            <a:ext cx="7920880" cy="2016224"/>
          </a:xfrm>
          <a:ln>
            <a:noFill/>
          </a:ln>
        </p:spPr>
        <p:txBody>
          <a:bodyPr wrap="square" lIns="0" tIns="0" rIns="396000" bIns="0"/>
          <a:lstStyle>
            <a:lvl1pPr eaLnBrk="1" latinLnBrk="0" hangingPunct="1">
              <a:buSzPct val="100000"/>
              <a:buFont typeface="Arial" pitchFamily="34" charset="0"/>
              <a:buNone/>
              <a:defRPr sz="2600" b="0"/>
            </a:lvl1pPr>
            <a:lvl2pPr eaLnBrk="1" latinLnBrk="0" hangingPunct="1">
              <a:buClrTx/>
              <a:buFont typeface="Arial" pitchFamily="34" charset="0"/>
              <a:buChar char="•"/>
              <a:defRPr sz="2000">
                <a:solidFill>
                  <a:schemeClr val="tx1"/>
                </a:solidFill>
              </a:defRPr>
            </a:lvl2pPr>
            <a:lvl3pPr eaLnBrk="1" latinLnBrk="0" hangingPunct="1">
              <a:buClr>
                <a:schemeClr val="tx1">
                  <a:lumMod val="65000"/>
                  <a:lumOff val="35000"/>
                </a:schemeClr>
              </a:buClr>
              <a:buFont typeface="Arial" pitchFamily="34" charset="0"/>
              <a:buChar char="•"/>
              <a:defRPr sz="1800">
                <a:solidFill>
                  <a:schemeClr val="tx1">
                    <a:lumMod val="65000"/>
                    <a:lumOff val="35000"/>
                  </a:schemeClr>
                </a:solidFill>
              </a:defRPr>
            </a:lvl3pPr>
            <a:lvl4pPr eaLnBrk="1" latinLnBrk="0" hangingPunct="1">
              <a:defRPr sz="1600">
                <a:solidFill>
                  <a:schemeClr val="tx1">
                    <a:lumMod val="50000"/>
                    <a:lumOff val="50000"/>
                  </a:schemeClr>
                </a:solidFill>
              </a:defRPr>
            </a:lvl4pPr>
            <a:lvl5pPr eaLnBrk="1" latinLnBrk="0" hangingPunct="1">
              <a:defRPr sz="1400">
                <a:solidFill>
                  <a:schemeClr val="tx1">
                    <a:lumMod val="50000"/>
                    <a:lumOff val="50000"/>
                  </a:schemeClr>
                </a:solidFill>
              </a:defRPr>
            </a:lvl5pPr>
            <a:extLst/>
          </a:lstStyle>
          <a:p>
            <a:pPr lvl="0"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72000">
              <a:srgbClr val="E3E2D7"/>
            </a:gs>
            <a:gs pos="100000">
              <a:srgbClr val="E7E7DD"/>
            </a:gs>
            <a:gs pos="39000">
              <a:schemeClr val="bg1"/>
            </a:gs>
          </a:gsLst>
          <a:lin ang="5400000" scaled="1"/>
        </a:gradFill>
        <a:effectLst/>
      </p:bgPr>
    </p:bg>
    <p:spTree>
      <p:nvGrpSpPr>
        <p:cNvPr id="1" name=""/>
        <p:cNvGrpSpPr/>
        <p:nvPr/>
      </p:nvGrpSpPr>
      <p:grpSpPr>
        <a:xfrm>
          <a:off x="0" y="0"/>
          <a:ext cx="0" cy="0"/>
          <a:chOff x="0" y="0"/>
          <a:chExt cx="0" cy="0"/>
        </a:xfrm>
      </p:grpSpPr>
      <p:sp>
        <p:nvSpPr>
          <p:cNvPr id="18" name="Rectangle 17"/>
          <p:cNvSpPr/>
          <p:nvPr userDrawn="1"/>
        </p:nvSpPr>
        <p:spPr bwMode="ltGray">
          <a:xfrm>
            <a:off x="1" y="6453336"/>
            <a:ext cx="9143999" cy="404664"/>
          </a:xfrm>
          <a:prstGeom prst="rect">
            <a:avLst/>
          </a:prstGeom>
          <a:gradFill flip="none" rotWithShape="1">
            <a:gsLst>
              <a:gs pos="59000">
                <a:srgbClr val="5797A5"/>
              </a:gs>
              <a:gs pos="100000">
                <a:srgbClr val="5797A5"/>
              </a:gs>
              <a:gs pos="27000">
                <a:srgbClr val="49818B"/>
              </a:gs>
            </a:gsLst>
            <a:lin ang="5400000" scaled="1"/>
            <a:tileRect/>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3" name="Espace réservé du texte 2"/>
          <p:cNvSpPr>
            <a:spLocks noGrp="1"/>
          </p:cNvSpPr>
          <p:nvPr>
            <p:ph type="body" idx="1"/>
          </p:nvPr>
        </p:nvSpPr>
        <p:spPr>
          <a:xfrm>
            <a:off x="457200" y="1988840"/>
            <a:ext cx="8229600" cy="4248472"/>
          </a:xfrm>
          <a:prstGeom prst="rect">
            <a:avLst/>
          </a:prstGeom>
          <a:ln>
            <a:solidFill>
              <a:srgbClr val="6E6A6A"/>
            </a:solidFill>
          </a:ln>
        </p:spPr>
        <p:txBody>
          <a:bodyPr vert="horz" wrap="square" lIns="90000" tIns="91440" rtlCol="0">
            <a:normAutofit/>
          </a:bodyPr>
          <a:lstStyle>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4" name="Espace réservé de la date 3"/>
          <p:cNvSpPr>
            <a:spLocks noGrp="1"/>
          </p:cNvSpPr>
          <p:nvPr>
            <p:ph type="dt" sz="half" idx="2"/>
          </p:nvPr>
        </p:nvSpPr>
        <p:spPr>
          <a:xfrm>
            <a:off x="251520" y="6476999"/>
            <a:ext cx="936104" cy="274320"/>
          </a:xfrm>
          <a:prstGeom prst="rect">
            <a:avLst/>
          </a:prstGeom>
        </p:spPr>
        <p:txBody>
          <a:bodyPr vert="horz" lIns="109728" rIns="45720" bIns="0" rtlCol="0" anchor="b"/>
          <a:lstStyle>
            <a:lvl1pPr algn="l" eaLnBrk="1" latinLnBrk="0" hangingPunct="1">
              <a:defRPr kumimoji="0" sz="1100" b="1">
                <a:solidFill>
                  <a:srgbClr val="234A4C"/>
                </a:solidFill>
                <a:latin typeface="Arial" pitchFamily="34" charset="0"/>
                <a:cs typeface="Arial" pitchFamily="34" charset="0"/>
              </a:defRPr>
            </a:lvl1pPr>
            <a:extLst/>
          </a:lstStyle>
          <a:p>
            <a:fld id="{09995800-02A0-413C-839E-464F9B6A65DF}" type="datetime1">
              <a:rPr lang="fr-BE" smtClean="0"/>
              <a:t>3/10/2012</a:t>
            </a:fld>
            <a:endParaRPr lang="fr-BE" dirty="0"/>
          </a:p>
        </p:txBody>
      </p:sp>
      <p:sp>
        <p:nvSpPr>
          <p:cNvPr id="6" name="Espace réservé du numéro de diapositive 5"/>
          <p:cNvSpPr>
            <a:spLocks noGrp="1"/>
          </p:cNvSpPr>
          <p:nvPr>
            <p:ph type="sldNum" sz="quarter" idx="4"/>
          </p:nvPr>
        </p:nvSpPr>
        <p:spPr>
          <a:xfrm>
            <a:off x="8316416" y="6476999"/>
            <a:ext cx="549836" cy="274320"/>
          </a:xfrm>
          <a:prstGeom prst="rect">
            <a:avLst/>
          </a:prstGeom>
        </p:spPr>
        <p:txBody>
          <a:bodyPr vert="horz" bIns="0" rtlCol="0" anchor="b"/>
          <a:lstStyle>
            <a:lvl1pPr algn="r" eaLnBrk="1" latinLnBrk="0" hangingPunct="1">
              <a:defRPr kumimoji="0" sz="1100" b="1">
                <a:solidFill>
                  <a:srgbClr val="234A4C"/>
                </a:solidFill>
                <a:latin typeface="Arial" pitchFamily="34" charset="0"/>
                <a:cs typeface="Arial" pitchFamily="34" charset="0"/>
              </a:defRPr>
            </a:lvl1pPr>
            <a:extLst/>
          </a:lstStyle>
          <a:p>
            <a:fld id="{EE42EDF3-271C-45D1-B115-F7D6946A5F9E}" type="slidenum">
              <a:rPr lang="fr-BE" smtClean="0"/>
              <a:pPr/>
              <a:t>‹#›</a:t>
            </a:fld>
            <a:endParaRPr lang="fr-BE" dirty="0"/>
          </a:p>
        </p:txBody>
      </p:sp>
      <p:sp>
        <p:nvSpPr>
          <p:cNvPr id="5" name="Espace réservé du pied de page 4"/>
          <p:cNvSpPr>
            <a:spLocks noGrp="1"/>
          </p:cNvSpPr>
          <p:nvPr>
            <p:ph type="ftr" sz="quarter" idx="3"/>
          </p:nvPr>
        </p:nvSpPr>
        <p:spPr>
          <a:xfrm>
            <a:off x="1187624" y="6476999"/>
            <a:ext cx="7200800" cy="274320"/>
          </a:xfrm>
          <a:prstGeom prst="rect">
            <a:avLst/>
          </a:prstGeom>
        </p:spPr>
        <p:txBody>
          <a:bodyPr vert="horz" lIns="45720" rIns="45720" bIns="0" rtlCol="0" anchor="b"/>
          <a:lstStyle>
            <a:lvl1pPr algn="l" eaLnBrk="1" latinLnBrk="0" hangingPunct="1">
              <a:defRPr kumimoji="0" sz="1100">
                <a:solidFill>
                  <a:schemeClr val="bg1"/>
                </a:solidFill>
                <a:latin typeface="Arial" pitchFamily="34" charset="0"/>
                <a:cs typeface="Arial" pitchFamily="34" charset="0"/>
              </a:defRPr>
            </a:lvl1pPr>
            <a:extLst/>
          </a:lstStyle>
          <a:p>
            <a:r>
              <a:rPr lang="en-US" smtClean="0"/>
              <a:t>ACM Int. Conf. on Design of Communication SIGDOC'2012 (Seattle, October 3-5, 2012)</a:t>
            </a:r>
            <a:endParaRPr lang="fr-BE" dirty="0"/>
          </a:p>
        </p:txBody>
      </p:sp>
      <p:pic>
        <p:nvPicPr>
          <p:cNvPr id="23" name="Image 22" descr="masque2.png"/>
          <p:cNvPicPr>
            <a:picLocks noChangeAspect="1"/>
          </p:cNvPicPr>
          <p:nvPr userDrawn="1"/>
        </p:nvPicPr>
        <p:blipFill>
          <a:blip r:embed="rId10" cstate="print"/>
          <a:stretch>
            <a:fillRect/>
          </a:stretch>
        </p:blipFill>
        <p:spPr>
          <a:xfrm>
            <a:off x="0" y="792000"/>
            <a:ext cx="9144000" cy="533400"/>
          </a:xfrm>
          <a:prstGeom prst="rect">
            <a:avLst/>
          </a:prstGeom>
        </p:spPr>
      </p:pic>
      <p:sp>
        <p:nvSpPr>
          <p:cNvPr id="2" name="Espace réservé du titre 1"/>
          <p:cNvSpPr>
            <a:spLocks noGrp="1"/>
          </p:cNvSpPr>
          <p:nvPr>
            <p:ph type="title"/>
          </p:nvPr>
        </p:nvSpPr>
        <p:spPr>
          <a:xfrm>
            <a:off x="457200" y="1052736"/>
            <a:ext cx="8229600" cy="828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dirty="0" smtClean="0"/>
              <a:t>Cliquez pour modifier le style du titre</a:t>
            </a:r>
            <a:endParaRPr kumimoji="0" lang="en-US" dirty="0"/>
          </a:p>
        </p:txBody>
      </p:sp>
      <p:pic>
        <p:nvPicPr>
          <p:cNvPr id="15" name="Image 14" descr="top.jpg"/>
          <p:cNvPicPr>
            <a:picLocks noChangeAspect="1"/>
          </p:cNvPicPr>
          <p:nvPr userDrawn="1"/>
        </p:nvPicPr>
        <p:blipFill>
          <a:blip r:embed="rId11" cstate="print"/>
          <a:stretch>
            <a:fillRect/>
          </a:stretch>
        </p:blipFill>
        <p:spPr>
          <a:xfrm>
            <a:off x="0" y="-27384"/>
            <a:ext cx="9144000" cy="1124711"/>
          </a:xfrm>
          <a:prstGeom prst="rect">
            <a:avLst/>
          </a:prstGeom>
        </p:spPr>
      </p:pic>
    </p:spTree>
  </p:cSld>
  <p:clrMap bg1="lt1" tx1="dk1" bg2="lt2" tx2="dk2" accent1="accent1" accent2="accent2" accent3="accent3" accent4="accent4" accent5="accent5" accent6="accent6" hlink="hlink" folHlink="folHlink"/>
  <p:sldLayoutIdLst>
    <p:sldLayoutId id="2147483801" r:id="rId1"/>
    <p:sldLayoutId id="2147483794" r:id="rId2"/>
    <p:sldLayoutId id="2147483796" r:id="rId3"/>
    <p:sldLayoutId id="2147483805" r:id="rId4"/>
    <p:sldLayoutId id="2147483802" r:id="rId5"/>
    <p:sldLayoutId id="2147483804" r:id="rId6"/>
    <p:sldLayoutId id="2147483800" r:id="rId7"/>
    <p:sldLayoutId id="2147483803" r:id="rId8"/>
  </p:sldLayoutIdLst>
  <p:hf hdr="0" dt="0"/>
  <p:txStyles>
    <p:titleStyle>
      <a:lvl1pPr algn="l" rtl="0" eaLnBrk="1" latinLnBrk="0" hangingPunct="1">
        <a:spcBef>
          <a:spcPct val="0"/>
        </a:spcBef>
        <a:buNone/>
        <a:defRPr kumimoji="0" sz="3300" b="1" kern="1200">
          <a:solidFill>
            <a:srgbClr val="B09921"/>
          </a:solidFill>
          <a:effectLst/>
          <a:latin typeface="Georgia" pitchFamily="18" charset="0"/>
          <a:ea typeface="+mj-ea"/>
          <a:cs typeface="Arial" pitchFamily="34" charset="0"/>
        </a:defRPr>
      </a:lvl1pPr>
      <a:extLst/>
    </p:titleStyle>
    <p:bodyStyle>
      <a:lvl1pPr marL="0" indent="0" algn="l" rtl="0" eaLnBrk="1" latinLnBrk="0" hangingPunct="1">
        <a:lnSpc>
          <a:spcPct val="100000"/>
        </a:lnSpc>
        <a:spcBef>
          <a:spcPts val="0"/>
        </a:spcBef>
        <a:spcAft>
          <a:spcPts val="600"/>
        </a:spcAft>
        <a:buClr>
          <a:srgbClr val="49818B"/>
        </a:buClr>
        <a:buSzPct val="100000"/>
        <a:buFontTx/>
        <a:buNone/>
        <a:defRPr kumimoji="0" sz="2600" kern="1200">
          <a:solidFill>
            <a:srgbClr val="5797A5"/>
          </a:solidFill>
          <a:latin typeface="Arial" pitchFamily="34" charset="0"/>
          <a:ea typeface="Verdana" pitchFamily="34" charset="0"/>
          <a:cs typeface="Arial" pitchFamily="34" charset="0"/>
        </a:defRPr>
      </a:lvl1pPr>
      <a:lvl2pPr marL="731520" indent="-274320" algn="l" rtl="0" eaLnBrk="1" latinLnBrk="0" hangingPunct="1">
        <a:spcBef>
          <a:spcPct val="20000"/>
        </a:spcBef>
        <a:buClr>
          <a:schemeClr val="tx1"/>
        </a:buClr>
        <a:buSzPct val="95000"/>
        <a:buFont typeface="Arial" pitchFamily="34" charset="0"/>
        <a:buChar char="•"/>
        <a:defRPr kumimoji="0" sz="2000" kern="1200">
          <a:solidFill>
            <a:schemeClr val="tx1"/>
          </a:solidFill>
          <a:latin typeface="Arial" pitchFamily="34" charset="0"/>
          <a:ea typeface="Verdana" pitchFamily="34" charset="0"/>
          <a:cs typeface="Arial" pitchFamily="34" charset="0"/>
        </a:defRPr>
      </a:lvl2pPr>
      <a:lvl3pPr marL="996696" indent="-228600" algn="l" rtl="0" eaLnBrk="1" latinLnBrk="0" hangingPunct="1">
        <a:spcBef>
          <a:spcPct val="200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itchFamily="34" charset="0"/>
          <a:ea typeface="Verdana" pitchFamily="34" charset="0"/>
          <a:cs typeface="Arial" pitchFamily="34" charset="0"/>
        </a:defRPr>
      </a:lvl3pPr>
      <a:lvl4pPr marL="1216152" indent="-182880" algn="l" rtl="0" eaLnBrk="1" latinLnBrk="0" hangingPunct="1">
        <a:spcBef>
          <a:spcPct val="20000"/>
        </a:spcBef>
        <a:buClr>
          <a:schemeClr val="tx1">
            <a:lumMod val="50000"/>
            <a:lumOff val="50000"/>
          </a:schemeClr>
        </a:buClr>
        <a:buFont typeface="Arial"/>
        <a:buChar char="▪"/>
        <a:defRPr kumimoji="0" sz="1600" kern="1200">
          <a:solidFill>
            <a:schemeClr val="bg2">
              <a:lumMod val="50000"/>
            </a:schemeClr>
          </a:solidFill>
          <a:latin typeface="Arial" pitchFamily="34" charset="0"/>
          <a:ea typeface="Verdana" pitchFamily="34" charset="0"/>
          <a:cs typeface="Arial" pitchFamily="34" charset="0"/>
        </a:defRPr>
      </a:lvl4pPr>
      <a:lvl5pPr marL="1426464" indent="-182880" algn="l" rtl="0" eaLnBrk="1" latinLnBrk="0" hangingPunct="1">
        <a:spcBef>
          <a:spcPct val="20000"/>
        </a:spcBef>
        <a:buClr>
          <a:schemeClr val="tx1">
            <a:lumMod val="50000"/>
            <a:lumOff val="50000"/>
          </a:schemeClr>
        </a:buClr>
        <a:buFont typeface="Wingdings 3"/>
        <a:buChar char=""/>
        <a:defRPr kumimoji="0" lang="en-US" sz="1400" kern="1200" smtClean="0">
          <a:solidFill>
            <a:schemeClr val="bg2">
              <a:lumMod val="50000"/>
            </a:schemeClr>
          </a:solidFill>
          <a:latin typeface="Arial" pitchFamily="34" charset="0"/>
          <a:ea typeface="Verdana" pitchFamily="34" charset="0"/>
          <a:cs typeface="Arial"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www.slideshare.net/jeanvdd/designing-graphical-user-interfaces-integrating-gestur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youtu.be/CZGPbUA8rgs" TargetMode="External"/><Relationship Id="rId2" Type="http://schemas.openxmlformats.org/officeDocument/2006/relationships/hyperlink" Target="https://vimeo.com/49746767" TargetMode="Externa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25.png"/><Relationship Id="rId4" Type="http://schemas.openxmlformats.org/officeDocument/2006/relationships/hyperlink" Target="file:///\\localhost\Users\fbeuvens\Thesis\SigDoc%202012\Demo\SigDoc2012_demo.mp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usixml.org/" TargetMode="External"/><Relationship Id="rId2" Type="http://schemas.openxmlformats.org/officeDocument/2006/relationships/image" Target="../media/image8.tiff"/><Relationship Id="rId1" Type="http://schemas.openxmlformats.org/officeDocument/2006/relationships/slideLayout" Target="../slideLayouts/slideLayout2.xml"/><Relationship Id="rId6" Type="http://schemas.openxmlformats.org/officeDocument/2006/relationships/hyperlink" Target="http://www.lilab.be/" TargetMode="External"/><Relationship Id="rId5" Type="http://schemas.openxmlformats.org/officeDocument/2006/relationships/hyperlink" Target="http://www.lilab.eu/" TargetMode="External"/><Relationship Id="rId4" Type="http://schemas.openxmlformats.org/officeDocument/2006/relationships/hyperlink" Target="http://www.usixml.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tif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539552" y="2924944"/>
            <a:ext cx="7632848" cy="1152128"/>
          </a:xfrm>
        </p:spPr>
        <p:txBody>
          <a:bodyPr/>
          <a:lstStyle/>
          <a:p>
            <a:pPr algn="ctr"/>
            <a:r>
              <a:rPr lang="en-US" dirty="0"/>
              <a:t>Designing Graphical User </a:t>
            </a:r>
            <a:r>
              <a:rPr lang="en-US" dirty="0" smtClean="0"/>
              <a:t>Interfaces</a:t>
            </a:r>
            <a:br>
              <a:rPr lang="en-US" dirty="0" smtClean="0"/>
            </a:br>
            <a:r>
              <a:rPr lang="en-US" dirty="0" smtClean="0"/>
              <a:t>	Integrating </a:t>
            </a:r>
            <a:r>
              <a:rPr lang="en-US" dirty="0"/>
              <a:t>Gestures	</a:t>
            </a:r>
            <a:r>
              <a:rPr lang="en-US" dirty="0" smtClean="0"/>
              <a:t>				</a:t>
            </a:r>
            <a:endParaRPr lang="fr-FR" dirty="0"/>
          </a:p>
        </p:txBody>
      </p:sp>
      <p:sp>
        <p:nvSpPr>
          <p:cNvPr id="5" name="Espace réservé du pied de page 4"/>
          <p:cNvSpPr>
            <a:spLocks noGrp="1"/>
          </p:cNvSpPr>
          <p:nvPr>
            <p:ph type="ftr" sz="quarter" idx="11"/>
          </p:nvPr>
        </p:nvSpPr>
        <p:spPr/>
        <p:txBody>
          <a:bodyPr/>
          <a:lstStyle/>
          <a:p>
            <a:r>
              <a:rPr lang="en-US" smtClean="0"/>
              <a:t>ACM Int. Conf. on Design of Communication SIGDOC'2012 (Seattle, October 3-5, 2012)</a:t>
            </a:r>
            <a:endParaRPr lang="fr-BE" dirty="0"/>
          </a:p>
        </p:txBody>
      </p:sp>
      <p:sp>
        <p:nvSpPr>
          <p:cNvPr id="6" name="Espace réservé du numéro de diapositive 5"/>
          <p:cNvSpPr>
            <a:spLocks noGrp="1"/>
          </p:cNvSpPr>
          <p:nvPr>
            <p:ph type="sldNum" sz="quarter" idx="12"/>
          </p:nvPr>
        </p:nvSpPr>
        <p:spPr/>
        <p:txBody>
          <a:bodyPr/>
          <a:lstStyle/>
          <a:p>
            <a:fld id="{EE42EDF3-271C-45D1-B115-F7D6946A5F9E}" type="slidenum">
              <a:rPr lang="fr-BE" smtClean="0"/>
              <a:pPr/>
              <a:t>1</a:t>
            </a:fld>
            <a:endParaRPr lang="fr-BE"/>
          </a:p>
        </p:txBody>
      </p:sp>
      <p:sp>
        <p:nvSpPr>
          <p:cNvPr id="2" name="Rectangle 1"/>
          <p:cNvSpPr/>
          <p:nvPr/>
        </p:nvSpPr>
        <p:spPr>
          <a:xfrm>
            <a:off x="910367" y="908720"/>
            <a:ext cx="7560840" cy="9361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Picture 2" descr="Capture d’écran 2012-05-11 à 16.58.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04664"/>
            <a:ext cx="3024758" cy="1271042"/>
          </a:xfrm>
          <a:prstGeom prst="rect">
            <a:avLst/>
          </a:prstGeom>
        </p:spPr>
      </p:pic>
      <p:sp>
        <p:nvSpPr>
          <p:cNvPr id="10" name="TextBox 9"/>
          <p:cNvSpPr txBox="1"/>
          <p:nvPr/>
        </p:nvSpPr>
        <p:spPr>
          <a:xfrm>
            <a:off x="179512" y="5157192"/>
            <a:ext cx="8699277" cy="1200329"/>
          </a:xfrm>
          <a:prstGeom prst="rect">
            <a:avLst/>
          </a:prstGeom>
          <a:noFill/>
        </p:spPr>
        <p:txBody>
          <a:bodyPr wrap="square" rtlCol="0">
            <a:spAutoFit/>
          </a:bodyPr>
          <a:lstStyle/>
          <a:p>
            <a:pPr algn="r"/>
            <a:r>
              <a:rPr lang="fr-BE" b="1" u="sng" dirty="0" smtClean="0"/>
              <a:t>François Beuvens</a:t>
            </a:r>
            <a:r>
              <a:rPr lang="fr-BE" dirty="0"/>
              <a:t> </a:t>
            </a:r>
            <a:r>
              <a:rPr lang="fr-BE" dirty="0" smtClean="0"/>
              <a:t>and Jean Vanderdonckt</a:t>
            </a:r>
            <a:r>
              <a:rPr lang="fr-BE" dirty="0"/>
              <a:t> </a:t>
            </a:r>
            <a:endParaRPr lang="fr-BE" dirty="0" smtClean="0"/>
          </a:p>
          <a:p>
            <a:pPr algn="r"/>
            <a:r>
              <a:rPr lang="en-US" dirty="0">
                <a:solidFill>
                  <a:schemeClr val="tx1">
                    <a:lumMod val="65000"/>
                  </a:schemeClr>
                </a:solidFill>
              </a:rPr>
              <a:t>f</a:t>
            </a:r>
            <a:r>
              <a:rPr lang="fr-BE" dirty="0" smtClean="0">
                <a:solidFill>
                  <a:schemeClr val="tx1">
                    <a:lumMod val="65000"/>
                  </a:schemeClr>
                </a:solidFill>
              </a:rPr>
              <a:t>rancois.beuvens@</a:t>
            </a:r>
            <a:r>
              <a:rPr lang="fr-BE" dirty="0">
                <a:solidFill>
                  <a:schemeClr val="tx1">
                    <a:lumMod val="65000"/>
                  </a:schemeClr>
                </a:solidFill>
              </a:rPr>
              <a:t>uclouvain.be</a:t>
            </a:r>
          </a:p>
          <a:p>
            <a:pPr algn="r"/>
            <a:r>
              <a:rPr lang="fr-BE" dirty="0" err="1" smtClean="0"/>
              <a:t>Researcher</a:t>
            </a:r>
            <a:r>
              <a:rPr lang="fr-BE" dirty="0" smtClean="0"/>
              <a:t> </a:t>
            </a:r>
            <a:r>
              <a:rPr lang="fr-BE" dirty="0" err="1" smtClean="0"/>
              <a:t>at</a:t>
            </a:r>
            <a:r>
              <a:rPr lang="fr-BE" dirty="0" smtClean="0"/>
              <a:t> </a:t>
            </a:r>
            <a:r>
              <a:rPr lang="fr-BE" dirty="0" err="1" smtClean="0"/>
              <a:t>LiLab</a:t>
            </a:r>
            <a:r>
              <a:rPr lang="fr-BE" dirty="0" smtClean="0"/>
              <a:t>, </a:t>
            </a:r>
            <a:r>
              <a:rPr lang="fr-BE" dirty="0" smtClean="0">
                <a:solidFill>
                  <a:schemeClr val="tx1">
                    <a:lumMod val="65000"/>
                  </a:schemeClr>
                </a:solidFill>
              </a:rPr>
              <a:t>http://www.lilab.be</a:t>
            </a:r>
          </a:p>
          <a:p>
            <a:pPr algn="r"/>
            <a:r>
              <a:rPr lang="fr-BE" dirty="0" smtClean="0"/>
              <a:t>Université catholique de Louvain (Belgium)</a:t>
            </a:r>
          </a:p>
        </p:txBody>
      </p:sp>
      <p:pic>
        <p:nvPicPr>
          <p:cNvPr id="8" name="Picture 7" descr="ici.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32656"/>
            <a:ext cx="5480304" cy="1399032"/>
          </a:xfrm>
          <a:prstGeom prst="rect">
            <a:avLst/>
          </a:prstGeom>
        </p:spPr>
      </p:pic>
      <p:sp>
        <p:nvSpPr>
          <p:cNvPr id="4" name="Rectangle 3"/>
          <p:cNvSpPr/>
          <p:nvPr/>
        </p:nvSpPr>
        <p:spPr>
          <a:xfrm>
            <a:off x="107504" y="4498747"/>
            <a:ext cx="9008696" cy="369332"/>
          </a:xfrm>
          <a:prstGeom prst="rect">
            <a:avLst/>
          </a:prstGeom>
        </p:spPr>
        <p:txBody>
          <a:bodyPr wrap="square">
            <a:spAutoFit/>
          </a:bodyPr>
          <a:lstStyle/>
          <a:p>
            <a:r>
              <a:rPr lang="en-US" dirty="0">
                <a:hlinkClick r:id="rId4"/>
              </a:rPr>
              <a:t>http://www.slideshare.net/jeanvdd/designing-graphical-user-interfaces-integrating-gestures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Method</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10</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3" name="Picture 2"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644" y="-27384"/>
            <a:ext cx="1584176" cy="1710406"/>
          </a:xfrm>
          <a:prstGeom prst="rect">
            <a:avLst/>
          </a:prstGeom>
        </p:spPr>
      </p:pic>
      <p:sp>
        <p:nvSpPr>
          <p:cNvPr id="9" name="Content Placeholder 2"/>
          <p:cNvSpPr>
            <a:spLocks noGrp="1"/>
          </p:cNvSpPr>
          <p:nvPr>
            <p:ph idx="1"/>
          </p:nvPr>
        </p:nvSpPr>
        <p:spPr>
          <a:xfrm>
            <a:off x="457200" y="1844824"/>
            <a:ext cx="4834880" cy="4392488"/>
          </a:xfrm>
        </p:spPr>
        <p:txBody>
          <a:bodyPr>
            <a:normAutofit/>
          </a:bodyPr>
          <a:lstStyle/>
          <a:p>
            <a:r>
              <a:rPr lang="en-US" dirty="0" smtClean="0"/>
              <a:t>Based </a:t>
            </a:r>
            <a:r>
              <a:rPr lang="en-US" dirty="0"/>
              <a:t>on the UI requirements, System Users define system requirements. </a:t>
            </a:r>
          </a:p>
        </p:txBody>
      </p:sp>
    </p:spTree>
    <p:extLst>
      <p:ext uri="{BB962C8B-B14F-4D97-AF65-F5344CB8AC3E}">
        <p14:creationId xmlns:p14="http://schemas.microsoft.com/office/powerpoint/2010/main" val="2497720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Method</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11</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5" name="Picture 4"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851" y="-27384"/>
            <a:ext cx="2196477" cy="3532087"/>
          </a:xfrm>
          <a:prstGeom prst="rect">
            <a:avLst/>
          </a:prstGeom>
        </p:spPr>
      </p:pic>
      <p:sp>
        <p:nvSpPr>
          <p:cNvPr id="9" name="Content Placeholder 2"/>
          <p:cNvSpPr>
            <a:spLocks noGrp="1"/>
          </p:cNvSpPr>
          <p:nvPr>
            <p:ph idx="1"/>
          </p:nvPr>
        </p:nvSpPr>
        <p:spPr>
          <a:xfrm>
            <a:off x="457200" y="1844824"/>
            <a:ext cx="4834880" cy="4392488"/>
          </a:xfrm>
        </p:spPr>
        <p:txBody>
          <a:bodyPr>
            <a:normAutofit/>
          </a:bodyPr>
          <a:lstStyle/>
          <a:p>
            <a:r>
              <a:rPr lang="en-US" dirty="0" smtClean="0"/>
              <a:t>If </a:t>
            </a:r>
            <a:r>
              <a:rPr lang="en-US" dirty="0"/>
              <a:t>system requirements </a:t>
            </a:r>
            <a:r>
              <a:rPr lang="en-US" dirty="0" smtClean="0"/>
              <a:t>are met, </a:t>
            </a:r>
            <a:r>
              <a:rPr lang="en-US" dirty="0"/>
              <a:t>System Users use the system to produce the user interface.</a:t>
            </a:r>
          </a:p>
        </p:txBody>
      </p:sp>
    </p:spTree>
    <p:extLst>
      <p:ext uri="{BB962C8B-B14F-4D97-AF65-F5344CB8AC3E}">
        <p14:creationId xmlns:p14="http://schemas.microsoft.com/office/powerpoint/2010/main" val="4226006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Method</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12</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3" name="Picture 2" desc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284" y="-27384"/>
            <a:ext cx="2201044" cy="3539431"/>
          </a:xfrm>
          <a:prstGeom prst="rect">
            <a:avLst/>
          </a:prstGeom>
        </p:spPr>
      </p:pic>
      <p:sp>
        <p:nvSpPr>
          <p:cNvPr id="9" name="Content Placeholder 2"/>
          <p:cNvSpPr>
            <a:spLocks noGrp="1"/>
          </p:cNvSpPr>
          <p:nvPr>
            <p:ph idx="1"/>
          </p:nvPr>
        </p:nvSpPr>
        <p:spPr>
          <a:xfrm>
            <a:off x="457200" y="1844824"/>
            <a:ext cx="4834880" cy="4392488"/>
          </a:xfrm>
        </p:spPr>
        <p:txBody>
          <a:bodyPr>
            <a:normAutofit/>
          </a:bodyPr>
          <a:lstStyle/>
          <a:p>
            <a:r>
              <a:rPr lang="en-US" dirty="0"/>
              <a:t>If system requirements </a:t>
            </a:r>
            <a:r>
              <a:rPr lang="en-US" dirty="0" smtClean="0"/>
              <a:t>are not met, </a:t>
            </a:r>
            <a:r>
              <a:rPr lang="en-US" dirty="0"/>
              <a:t>based on the system requirements, System Feeders feed the system.</a:t>
            </a:r>
          </a:p>
        </p:txBody>
      </p:sp>
    </p:spTree>
    <p:extLst>
      <p:ext uri="{BB962C8B-B14F-4D97-AF65-F5344CB8AC3E}">
        <p14:creationId xmlns:p14="http://schemas.microsoft.com/office/powerpoint/2010/main" val="2700436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Method</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13</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5" name="Picture 4" descr="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902" y="-27383"/>
            <a:ext cx="2196426" cy="5335984"/>
          </a:xfrm>
          <a:prstGeom prst="rect">
            <a:avLst/>
          </a:prstGeom>
        </p:spPr>
      </p:pic>
      <p:sp>
        <p:nvSpPr>
          <p:cNvPr id="9" name="Content Placeholder 2"/>
          <p:cNvSpPr>
            <a:spLocks noGrp="1"/>
          </p:cNvSpPr>
          <p:nvPr>
            <p:ph idx="1"/>
          </p:nvPr>
        </p:nvSpPr>
        <p:spPr>
          <a:xfrm>
            <a:off x="457200" y="1844824"/>
            <a:ext cx="4834880" cy="4392488"/>
          </a:xfrm>
        </p:spPr>
        <p:txBody>
          <a:bodyPr>
            <a:normAutofit/>
          </a:bodyPr>
          <a:lstStyle/>
          <a:p>
            <a:r>
              <a:rPr lang="en-US" dirty="0" smtClean="0"/>
              <a:t>If </a:t>
            </a:r>
            <a:r>
              <a:rPr lang="en-US" dirty="0"/>
              <a:t>UI </a:t>
            </a:r>
            <a:r>
              <a:rPr lang="en-US" dirty="0" smtClean="0"/>
              <a:t>requirements can be met, System Users can produce the interface so that Interface Users can use it.</a:t>
            </a:r>
            <a:endParaRPr lang="en-US" dirty="0"/>
          </a:p>
        </p:txBody>
      </p:sp>
    </p:spTree>
    <p:extLst>
      <p:ext uri="{BB962C8B-B14F-4D97-AF65-F5344CB8AC3E}">
        <p14:creationId xmlns:p14="http://schemas.microsoft.com/office/powerpoint/2010/main" val="1044767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Method</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14</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3" name="Picture 2" descr="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914" y="-17636"/>
            <a:ext cx="2301430" cy="5300836"/>
          </a:xfrm>
          <a:prstGeom prst="rect">
            <a:avLst/>
          </a:prstGeom>
        </p:spPr>
      </p:pic>
      <p:sp>
        <p:nvSpPr>
          <p:cNvPr id="13" name="Content Placeholder 2"/>
          <p:cNvSpPr>
            <a:spLocks noGrp="1"/>
          </p:cNvSpPr>
          <p:nvPr>
            <p:ph idx="1"/>
          </p:nvPr>
        </p:nvSpPr>
        <p:spPr>
          <a:xfrm>
            <a:off x="457200" y="1844824"/>
            <a:ext cx="4834880" cy="4392488"/>
          </a:xfrm>
        </p:spPr>
        <p:txBody>
          <a:bodyPr>
            <a:normAutofit/>
          </a:bodyPr>
          <a:lstStyle/>
          <a:p>
            <a:r>
              <a:rPr lang="en-US" dirty="0" smtClean="0"/>
              <a:t>If </a:t>
            </a:r>
            <a:r>
              <a:rPr lang="en-US" dirty="0"/>
              <a:t>UI </a:t>
            </a:r>
            <a:r>
              <a:rPr lang="en-US" dirty="0" smtClean="0"/>
              <a:t>requirements cannot be met, </a:t>
            </a:r>
            <a:r>
              <a:rPr lang="en-US" dirty="0"/>
              <a:t>System Users refine system requirements, then go back to </a:t>
            </a:r>
            <a:r>
              <a:rPr lang="en-US" dirty="0" smtClean="0"/>
              <a:t>system feeding. </a:t>
            </a:r>
            <a:endParaRPr lang="en-US" dirty="0"/>
          </a:p>
        </p:txBody>
      </p:sp>
    </p:spTree>
    <p:extLst>
      <p:ext uri="{BB962C8B-B14F-4D97-AF65-F5344CB8AC3E}">
        <p14:creationId xmlns:p14="http://schemas.microsoft.com/office/powerpoint/2010/main" val="4034403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Method</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15</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9" name="Picture 8" descr="Meth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1580"/>
            <a:ext cx="2304256" cy="6195051"/>
          </a:xfrm>
          <a:prstGeom prst="rect">
            <a:avLst/>
          </a:prstGeom>
        </p:spPr>
      </p:pic>
      <p:sp>
        <p:nvSpPr>
          <p:cNvPr id="10" name="Content Placeholder 2"/>
          <p:cNvSpPr>
            <a:spLocks noGrp="1"/>
          </p:cNvSpPr>
          <p:nvPr>
            <p:ph idx="1"/>
          </p:nvPr>
        </p:nvSpPr>
        <p:spPr>
          <a:xfrm>
            <a:off x="457200" y="1844824"/>
            <a:ext cx="4834880" cy="4392488"/>
          </a:xfrm>
        </p:spPr>
        <p:txBody>
          <a:bodyPr>
            <a:normAutofit/>
          </a:bodyPr>
          <a:lstStyle/>
          <a:p>
            <a:r>
              <a:rPr lang="en-US" dirty="0" smtClean="0"/>
              <a:t>If Interface Users are not satisfied, Interface Users refine their requirements, then go back to system use.</a:t>
            </a:r>
          </a:p>
          <a:p>
            <a:endParaRPr lang="en-US" dirty="0"/>
          </a:p>
          <a:p>
            <a:r>
              <a:rPr lang="en-US" dirty="0" smtClean="0"/>
              <a:t>Otherwise, the process ends up</a:t>
            </a:r>
          </a:p>
        </p:txBody>
      </p:sp>
    </p:spTree>
    <p:extLst>
      <p:ext uri="{BB962C8B-B14F-4D97-AF65-F5344CB8AC3E}">
        <p14:creationId xmlns:p14="http://schemas.microsoft.com/office/powerpoint/2010/main" val="2490973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Roadmap</a:t>
            </a:r>
            <a:endParaRPr lang="fr-BE" dirty="0"/>
          </a:p>
        </p:txBody>
      </p:sp>
      <p:sp>
        <p:nvSpPr>
          <p:cNvPr id="3" name="Content Placeholder 2"/>
          <p:cNvSpPr>
            <a:spLocks noGrp="1"/>
          </p:cNvSpPr>
          <p:nvPr>
            <p:ph idx="1"/>
          </p:nvPr>
        </p:nvSpPr>
        <p:spPr/>
        <p:txBody>
          <a:bodyPr/>
          <a:lstStyle/>
          <a:p>
            <a:pPr marL="457200" indent="-457200">
              <a:buFontTx/>
              <a:buChar char="-"/>
            </a:pPr>
            <a:r>
              <a:rPr lang="fr-FR" dirty="0" err="1" smtClean="0"/>
              <a:t>Context</a:t>
            </a:r>
            <a:endParaRPr lang="fr-FR" dirty="0" smtClean="0"/>
          </a:p>
          <a:p>
            <a:pPr marL="457200" indent="-457200">
              <a:buFontTx/>
              <a:buChar char="-"/>
            </a:pPr>
            <a:r>
              <a:rPr lang="fr-FR" dirty="0" smtClean="0"/>
              <a:t>A </a:t>
            </a:r>
            <a:r>
              <a:rPr lang="fr-FR" dirty="0" err="1" smtClean="0"/>
              <a:t>method</a:t>
            </a:r>
            <a:r>
              <a:rPr lang="fr-FR" dirty="0" smtClean="0"/>
              <a:t> for </a:t>
            </a:r>
            <a:r>
              <a:rPr lang="fr-FR" dirty="0" err="1" smtClean="0"/>
              <a:t>designing</a:t>
            </a:r>
            <a:r>
              <a:rPr lang="fr-FR" dirty="0" smtClean="0"/>
              <a:t> </a:t>
            </a:r>
            <a:r>
              <a:rPr lang="fr-FR" dirty="0" err="1" smtClean="0"/>
              <a:t>graphical</a:t>
            </a:r>
            <a:r>
              <a:rPr lang="fr-FR" dirty="0" smtClean="0"/>
              <a:t> user interfaces </a:t>
            </a:r>
            <a:r>
              <a:rPr lang="fr-FR" dirty="0" err="1" smtClean="0"/>
              <a:t>integrating</a:t>
            </a:r>
            <a:r>
              <a:rPr lang="fr-FR" dirty="0" smtClean="0"/>
              <a:t> </a:t>
            </a:r>
            <a:r>
              <a:rPr lang="fr-FR" dirty="0" err="1" smtClean="0"/>
              <a:t>gestures</a:t>
            </a:r>
            <a:endParaRPr lang="fr-FR" dirty="0" smtClean="0"/>
          </a:p>
          <a:p>
            <a:pPr marL="457200" indent="-457200">
              <a:buFontTx/>
              <a:buChar char="-"/>
            </a:pPr>
            <a:r>
              <a:rPr lang="fr-FR" b="1" dirty="0" err="1" smtClean="0"/>
              <a:t>Underlying</a:t>
            </a:r>
            <a:r>
              <a:rPr lang="fr-FR" b="1" dirty="0" smtClean="0"/>
              <a:t> model</a:t>
            </a:r>
          </a:p>
          <a:p>
            <a:pPr marL="457200" indent="-457200">
              <a:buFontTx/>
              <a:buChar char="-"/>
            </a:pPr>
            <a:r>
              <a:rPr lang="fr-FR" dirty="0" err="1" smtClean="0"/>
              <a:t>Supporting</a:t>
            </a:r>
            <a:r>
              <a:rPr lang="fr-FR" dirty="0" smtClean="0"/>
              <a:t> </a:t>
            </a:r>
            <a:r>
              <a:rPr lang="fr-FR" dirty="0" err="1" smtClean="0"/>
              <a:t>tool</a:t>
            </a:r>
            <a:endParaRPr lang="fr-FR" dirty="0" smtClean="0"/>
          </a:p>
          <a:p>
            <a:pPr marL="457200" indent="-457200">
              <a:buFontTx/>
              <a:buChar char="-"/>
            </a:pPr>
            <a:r>
              <a:rPr lang="fr-FR" dirty="0" err="1"/>
              <a:t>Ongoing</a:t>
            </a:r>
            <a:r>
              <a:rPr lang="fr-FR" dirty="0"/>
              <a:t> and future </a:t>
            </a:r>
            <a:r>
              <a:rPr lang="fr-FR" dirty="0" err="1"/>
              <a:t>works</a:t>
            </a:r>
            <a:endParaRPr lang="fr-FR" dirty="0"/>
          </a:p>
          <a:p>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16</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1730778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Model</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17</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Model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97190"/>
            <a:ext cx="5976664" cy="5456146"/>
          </a:xfrm>
          <a:prstGeom prst="rect">
            <a:avLst/>
          </a:prstGeom>
        </p:spPr>
      </p:pic>
      <p:pic>
        <p:nvPicPr>
          <p:cNvPr id="9" name="Picture 8" descr="ici.tif"/>
          <p:cNvPicPr>
            <a:picLocks noChangeAspect="1"/>
          </p:cNvPicPr>
          <p:nvPr/>
        </p:nvPicPr>
        <p:blipFill rotWithShape="1">
          <a:blip r:embed="rId3"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193606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Model</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18</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Model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97190"/>
            <a:ext cx="5976664" cy="5456146"/>
          </a:xfrm>
          <a:prstGeom prst="rect">
            <a:avLst/>
          </a:prstGeom>
        </p:spPr>
      </p:pic>
      <p:pic>
        <p:nvPicPr>
          <p:cNvPr id="9" name="Picture 8" descr="ici.tif"/>
          <p:cNvPicPr>
            <a:picLocks noChangeAspect="1"/>
          </p:cNvPicPr>
          <p:nvPr/>
        </p:nvPicPr>
        <p:blipFill rotWithShape="1">
          <a:blip r:embed="rId3"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10" name="Picture 9" descr="Model - XWT Co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784" y="-171400"/>
            <a:ext cx="5184576" cy="5518541"/>
          </a:xfrm>
          <a:prstGeom prst="rect">
            <a:avLst/>
          </a:prstGeom>
        </p:spPr>
      </p:pic>
    </p:spTree>
    <p:extLst>
      <p:ext uri="{BB962C8B-B14F-4D97-AF65-F5344CB8AC3E}">
        <p14:creationId xmlns:p14="http://schemas.microsoft.com/office/powerpoint/2010/main" val="17805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9" presetClass="emph" presetSubtype="0" nodeType="withEffect">
                                  <p:stCondLst>
                                    <p:cond delay="0"/>
                                  </p:stCondLst>
                                  <p:childTnLst>
                                    <p:set>
                                      <p:cBhvr rctx="PPT">
                                        <p:cTn id="10" dur="indefinite"/>
                                        <p:tgtEl>
                                          <p:spTgt spid="8"/>
                                        </p:tgtEl>
                                        <p:attrNameLst>
                                          <p:attrName>style.opacity</p:attrName>
                                        </p:attrNameLst>
                                      </p:cBhvr>
                                      <p:to>
                                        <p:strVal val="0.5"/>
                                      </p:to>
                                    </p:set>
                                    <p:animEffect filter="image" prLst="opacity: 0.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Model</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19</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Model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97190"/>
            <a:ext cx="5976664" cy="5456146"/>
          </a:xfrm>
          <a:prstGeom prst="rect">
            <a:avLst/>
          </a:prstGeom>
        </p:spPr>
      </p:pic>
      <p:pic>
        <p:nvPicPr>
          <p:cNvPr id="9" name="Picture 8" descr="ici.tif"/>
          <p:cNvPicPr>
            <a:picLocks noChangeAspect="1"/>
          </p:cNvPicPr>
          <p:nvPr/>
        </p:nvPicPr>
        <p:blipFill rotWithShape="1">
          <a:blip r:embed="rId3"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1347613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Roadmap</a:t>
            </a:r>
            <a:endParaRPr lang="fr-BE" dirty="0"/>
          </a:p>
        </p:txBody>
      </p:sp>
      <p:sp>
        <p:nvSpPr>
          <p:cNvPr id="3" name="Content Placeholder 2"/>
          <p:cNvSpPr>
            <a:spLocks noGrp="1"/>
          </p:cNvSpPr>
          <p:nvPr>
            <p:ph idx="1"/>
          </p:nvPr>
        </p:nvSpPr>
        <p:spPr/>
        <p:txBody>
          <a:bodyPr/>
          <a:lstStyle/>
          <a:p>
            <a:pPr marL="457200" indent="-457200">
              <a:buFontTx/>
              <a:buChar char="-"/>
            </a:pPr>
            <a:r>
              <a:rPr lang="fr-FR" dirty="0" err="1" smtClean="0"/>
              <a:t>Context</a:t>
            </a:r>
            <a:endParaRPr lang="fr-FR" dirty="0" smtClean="0"/>
          </a:p>
          <a:p>
            <a:pPr marL="457200" indent="-457200">
              <a:buFontTx/>
              <a:buChar char="-"/>
            </a:pPr>
            <a:r>
              <a:rPr lang="fr-FR" dirty="0" smtClean="0"/>
              <a:t>A </a:t>
            </a:r>
            <a:r>
              <a:rPr lang="fr-FR" dirty="0" err="1" smtClean="0"/>
              <a:t>method</a:t>
            </a:r>
            <a:r>
              <a:rPr lang="fr-FR" dirty="0" smtClean="0"/>
              <a:t> for </a:t>
            </a:r>
            <a:r>
              <a:rPr lang="fr-FR" dirty="0" err="1" smtClean="0"/>
              <a:t>designing</a:t>
            </a:r>
            <a:r>
              <a:rPr lang="fr-FR" dirty="0" smtClean="0"/>
              <a:t> </a:t>
            </a:r>
            <a:r>
              <a:rPr lang="fr-FR" dirty="0" err="1" smtClean="0"/>
              <a:t>graphical</a:t>
            </a:r>
            <a:r>
              <a:rPr lang="fr-FR" dirty="0" smtClean="0"/>
              <a:t> user interfaces </a:t>
            </a:r>
            <a:r>
              <a:rPr lang="fr-FR" dirty="0" err="1" smtClean="0"/>
              <a:t>integrating</a:t>
            </a:r>
            <a:r>
              <a:rPr lang="fr-FR" dirty="0" smtClean="0"/>
              <a:t> </a:t>
            </a:r>
            <a:r>
              <a:rPr lang="fr-FR" dirty="0" err="1" smtClean="0"/>
              <a:t>gestures</a:t>
            </a:r>
            <a:endParaRPr lang="fr-FR" dirty="0" smtClean="0"/>
          </a:p>
          <a:p>
            <a:pPr marL="457200" indent="-457200">
              <a:buFontTx/>
              <a:buChar char="-"/>
            </a:pPr>
            <a:r>
              <a:rPr lang="fr-FR" dirty="0" err="1" smtClean="0"/>
              <a:t>Underlying</a:t>
            </a:r>
            <a:r>
              <a:rPr lang="fr-FR" dirty="0" smtClean="0"/>
              <a:t> model</a:t>
            </a:r>
          </a:p>
          <a:p>
            <a:pPr marL="457200" indent="-457200">
              <a:buFontTx/>
              <a:buChar char="-"/>
            </a:pPr>
            <a:r>
              <a:rPr lang="fr-FR" dirty="0" err="1" smtClean="0"/>
              <a:t>Supporting</a:t>
            </a:r>
            <a:r>
              <a:rPr lang="fr-FR" dirty="0" smtClean="0"/>
              <a:t> </a:t>
            </a:r>
            <a:r>
              <a:rPr lang="fr-FR" dirty="0" err="1" smtClean="0"/>
              <a:t>tool</a:t>
            </a:r>
            <a:endParaRPr lang="fr-FR" dirty="0" smtClean="0"/>
          </a:p>
          <a:p>
            <a:pPr marL="457200" indent="-457200">
              <a:buFontTx/>
              <a:buChar char="-"/>
            </a:pPr>
            <a:r>
              <a:rPr lang="fr-FR" dirty="0" err="1"/>
              <a:t>Ongoing</a:t>
            </a:r>
            <a:r>
              <a:rPr lang="fr-FR" dirty="0"/>
              <a:t> and future </a:t>
            </a:r>
            <a:r>
              <a:rPr lang="fr-FR" dirty="0" err="1"/>
              <a:t>works</a:t>
            </a:r>
            <a:endParaRPr lang="fr-FR" dirty="0"/>
          </a:p>
          <a:p>
            <a:pPr marL="457200" indent="-457200">
              <a:buFontTx/>
              <a:buChar char="-"/>
            </a:pPr>
            <a:endParaRPr lang="fr-BE" b="1"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2</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10" name="Picture 9"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4004046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Model</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20</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Model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97190"/>
            <a:ext cx="5976664" cy="5456146"/>
          </a:xfrm>
          <a:prstGeom prst="rect">
            <a:avLst/>
          </a:prstGeom>
        </p:spPr>
      </p:pic>
      <p:pic>
        <p:nvPicPr>
          <p:cNvPr id="9" name="Picture 8" descr="ici.tif"/>
          <p:cNvPicPr>
            <a:picLocks noChangeAspect="1"/>
          </p:cNvPicPr>
          <p:nvPr/>
        </p:nvPicPr>
        <p:blipFill rotWithShape="1">
          <a:blip r:embed="rId3"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10" name="Picture 9" descr="Model - Behavi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4" y="1844824"/>
            <a:ext cx="9020392" cy="4608512"/>
          </a:xfrm>
          <a:prstGeom prst="rect">
            <a:avLst/>
          </a:prstGeom>
        </p:spPr>
      </p:pic>
    </p:spTree>
    <p:extLst>
      <p:ext uri="{BB962C8B-B14F-4D97-AF65-F5344CB8AC3E}">
        <p14:creationId xmlns:p14="http://schemas.microsoft.com/office/powerpoint/2010/main" val="10531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9" presetClass="emph" presetSubtype="0" nodeType="withEffect">
                                  <p:stCondLst>
                                    <p:cond delay="0"/>
                                  </p:stCondLst>
                                  <p:childTnLst>
                                    <p:set>
                                      <p:cBhvr rctx="PPT">
                                        <p:cTn id="10" dur="indefinite"/>
                                        <p:tgtEl>
                                          <p:spTgt spid="8"/>
                                        </p:tgtEl>
                                        <p:attrNameLst>
                                          <p:attrName>style.opacity</p:attrName>
                                        </p:attrNameLst>
                                      </p:cBhvr>
                                      <p:to>
                                        <p:strVal val="0.5"/>
                                      </p:to>
                                    </p:set>
                                    <p:animEffect filter="image" prLst="opacity: 0.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Model</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21</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Model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97190"/>
            <a:ext cx="5976664" cy="5456146"/>
          </a:xfrm>
          <a:prstGeom prst="rect">
            <a:avLst/>
          </a:prstGeom>
        </p:spPr>
      </p:pic>
      <p:pic>
        <p:nvPicPr>
          <p:cNvPr id="9" name="Picture 8" descr="ici.tif"/>
          <p:cNvPicPr>
            <a:picLocks noChangeAspect="1"/>
          </p:cNvPicPr>
          <p:nvPr/>
        </p:nvPicPr>
        <p:blipFill rotWithShape="1">
          <a:blip r:embed="rId3"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2608372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Model</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22</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Model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97190"/>
            <a:ext cx="5976664" cy="5456146"/>
          </a:xfrm>
          <a:prstGeom prst="rect">
            <a:avLst/>
          </a:prstGeom>
        </p:spPr>
      </p:pic>
      <p:pic>
        <p:nvPicPr>
          <p:cNvPr id="9" name="Picture 8" descr="ici.tif"/>
          <p:cNvPicPr>
            <a:picLocks noChangeAspect="1"/>
          </p:cNvPicPr>
          <p:nvPr/>
        </p:nvPicPr>
        <p:blipFill rotWithShape="1">
          <a:blip r:embed="rId3"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10" name="Picture 9" descr="Model - Sket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0"/>
            <a:ext cx="7344816" cy="4673974"/>
          </a:xfrm>
          <a:prstGeom prst="rect">
            <a:avLst/>
          </a:prstGeom>
        </p:spPr>
      </p:pic>
    </p:spTree>
    <p:extLst>
      <p:ext uri="{BB962C8B-B14F-4D97-AF65-F5344CB8AC3E}">
        <p14:creationId xmlns:p14="http://schemas.microsoft.com/office/powerpoint/2010/main" val="134761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9" presetClass="emph" presetSubtype="0" nodeType="withEffect">
                                  <p:stCondLst>
                                    <p:cond delay="0"/>
                                  </p:stCondLst>
                                  <p:childTnLst>
                                    <p:set>
                                      <p:cBhvr rctx="PPT">
                                        <p:cTn id="10" dur="indefinite"/>
                                        <p:tgtEl>
                                          <p:spTgt spid="8"/>
                                        </p:tgtEl>
                                        <p:attrNameLst>
                                          <p:attrName>style.opacity</p:attrName>
                                        </p:attrNameLst>
                                      </p:cBhvr>
                                      <p:to>
                                        <p:strVal val="0.5"/>
                                      </p:to>
                                    </p:set>
                                    <p:animEffect filter="image" prLst="opacity: 0.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Roadmap</a:t>
            </a:r>
            <a:endParaRPr lang="fr-BE" dirty="0"/>
          </a:p>
        </p:txBody>
      </p:sp>
      <p:sp>
        <p:nvSpPr>
          <p:cNvPr id="3" name="Content Placeholder 2"/>
          <p:cNvSpPr>
            <a:spLocks noGrp="1"/>
          </p:cNvSpPr>
          <p:nvPr>
            <p:ph idx="1"/>
          </p:nvPr>
        </p:nvSpPr>
        <p:spPr/>
        <p:txBody>
          <a:bodyPr/>
          <a:lstStyle/>
          <a:p>
            <a:pPr marL="457200" indent="-457200">
              <a:buFontTx/>
              <a:buChar char="-"/>
            </a:pPr>
            <a:r>
              <a:rPr lang="fr-FR" dirty="0" err="1" smtClean="0"/>
              <a:t>Context</a:t>
            </a:r>
            <a:endParaRPr lang="fr-FR" dirty="0" smtClean="0"/>
          </a:p>
          <a:p>
            <a:pPr marL="457200" indent="-457200">
              <a:buFontTx/>
              <a:buChar char="-"/>
            </a:pPr>
            <a:r>
              <a:rPr lang="fr-FR" dirty="0" smtClean="0"/>
              <a:t>A </a:t>
            </a:r>
            <a:r>
              <a:rPr lang="fr-FR" dirty="0" err="1" smtClean="0"/>
              <a:t>method</a:t>
            </a:r>
            <a:r>
              <a:rPr lang="fr-FR" dirty="0" smtClean="0"/>
              <a:t> for </a:t>
            </a:r>
            <a:r>
              <a:rPr lang="fr-FR" dirty="0" err="1" smtClean="0"/>
              <a:t>designing</a:t>
            </a:r>
            <a:r>
              <a:rPr lang="fr-FR" dirty="0" smtClean="0"/>
              <a:t> </a:t>
            </a:r>
            <a:r>
              <a:rPr lang="fr-FR" dirty="0" err="1" smtClean="0"/>
              <a:t>graphical</a:t>
            </a:r>
            <a:r>
              <a:rPr lang="fr-FR" dirty="0" smtClean="0"/>
              <a:t> user interfaces </a:t>
            </a:r>
            <a:r>
              <a:rPr lang="fr-FR" dirty="0" err="1" smtClean="0"/>
              <a:t>integrating</a:t>
            </a:r>
            <a:r>
              <a:rPr lang="fr-FR" dirty="0" smtClean="0"/>
              <a:t> </a:t>
            </a:r>
            <a:r>
              <a:rPr lang="fr-FR" dirty="0" err="1" smtClean="0"/>
              <a:t>gestures</a:t>
            </a:r>
            <a:endParaRPr lang="fr-FR" dirty="0" smtClean="0"/>
          </a:p>
          <a:p>
            <a:pPr marL="457200" indent="-457200">
              <a:buFontTx/>
              <a:buChar char="-"/>
            </a:pPr>
            <a:r>
              <a:rPr lang="fr-FR" dirty="0" err="1" smtClean="0"/>
              <a:t>Underlying</a:t>
            </a:r>
            <a:r>
              <a:rPr lang="fr-FR" dirty="0" smtClean="0"/>
              <a:t> model</a:t>
            </a:r>
          </a:p>
          <a:p>
            <a:pPr marL="457200" indent="-457200">
              <a:buFontTx/>
              <a:buChar char="-"/>
            </a:pPr>
            <a:r>
              <a:rPr lang="fr-FR" b="1" dirty="0" err="1" smtClean="0"/>
              <a:t>Supporting</a:t>
            </a:r>
            <a:r>
              <a:rPr lang="fr-FR" b="1" dirty="0" smtClean="0"/>
              <a:t> </a:t>
            </a:r>
            <a:r>
              <a:rPr lang="fr-FR" b="1" dirty="0" err="1" smtClean="0"/>
              <a:t>tool</a:t>
            </a:r>
            <a:endParaRPr lang="fr-FR" b="1" dirty="0" smtClean="0"/>
          </a:p>
          <a:p>
            <a:pPr marL="457200" indent="-457200">
              <a:buFontTx/>
              <a:buChar char="-"/>
            </a:pPr>
            <a:r>
              <a:rPr lang="fr-FR" dirty="0" err="1" smtClean="0"/>
              <a:t>Ongoing</a:t>
            </a:r>
            <a:r>
              <a:rPr lang="fr-FR" dirty="0" smtClean="0"/>
              <a:t> and future </a:t>
            </a:r>
            <a:r>
              <a:rPr lang="fr-FR" dirty="0" err="1" smtClean="0"/>
              <a:t>works</a:t>
            </a:r>
            <a:endParaRPr lang="fr-FR" dirty="0" smtClean="0"/>
          </a:p>
          <a:p>
            <a:pPr marL="457200" indent="-457200">
              <a:buFontTx/>
              <a:buChar char="-"/>
            </a:pPr>
            <a:endParaRPr lang="fr-BE" b="1"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23</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1730778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824"/>
            <a:ext cx="8229600" cy="828000"/>
          </a:xfrm>
        </p:spPr>
        <p:txBody>
          <a:bodyPr>
            <a:normAutofit fontScale="90000"/>
          </a:bodyPr>
          <a:lstStyle/>
          <a:p>
            <a:r>
              <a:rPr lang="fr-FR" sz="2800" dirty="0" err="1" smtClean="0"/>
              <a:t>UsiGesture</a:t>
            </a:r>
            <a:r>
              <a:rPr lang="fr-FR" sz="2800" dirty="0" smtClean="0"/>
              <a:t> </a:t>
            </a:r>
            <a:r>
              <a:rPr lang="fr-FR" sz="2800" dirty="0" err="1" smtClean="0"/>
              <a:t>demo</a:t>
            </a:r>
            <a:r>
              <a:rPr lang="fr-FR" sz="2800" dirty="0" smtClean="0"/>
              <a:t>:</a:t>
            </a:r>
            <a:br>
              <a:rPr lang="fr-FR" sz="2800" dirty="0" smtClean="0"/>
            </a:br>
            <a:r>
              <a:rPr lang="pt-BR" sz="2800" dirty="0" smtClean="0">
                <a:hlinkClick r:id="rId2"/>
              </a:rPr>
              <a:t>https</a:t>
            </a:r>
            <a:r>
              <a:rPr lang="pt-BR" sz="2800" dirty="0">
                <a:hlinkClick r:id="rId2"/>
              </a:rPr>
              <a:t>://</a:t>
            </a:r>
            <a:r>
              <a:rPr lang="pt-BR" sz="2800" dirty="0" smtClean="0">
                <a:hlinkClick r:id="rId2"/>
              </a:rPr>
              <a:t>vimeo.com/49746767</a:t>
            </a:r>
            <a:r>
              <a:rPr lang="fr-FR" sz="2800" dirty="0"/>
              <a:t> or </a:t>
            </a:r>
            <a:r>
              <a:rPr lang="fr-FR" sz="2800" dirty="0">
                <a:hlinkClick r:id="rId3"/>
              </a:rPr>
              <a:t>http://</a:t>
            </a:r>
            <a:r>
              <a:rPr lang="fr-FR" sz="2800" dirty="0" smtClean="0">
                <a:hlinkClick r:id="rId3"/>
              </a:rPr>
              <a:t>youtu.be/CZGPbUA8rgs</a:t>
            </a:r>
            <a:r>
              <a:rPr lang="fr-FR" sz="2800" dirty="0" smtClean="0"/>
              <a:t> </a:t>
            </a:r>
            <a:br>
              <a:rPr lang="fr-FR" sz="2800" dirty="0" smtClean="0"/>
            </a:br>
            <a:endParaRPr lang="fr-BE" sz="2800"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24</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5" name="Picture 4" descr="okok.png">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400" y="1916832"/>
            <a:ext cx="5760640" cy="4609070"/>
          </a:xfrm>
          <a:prstGeom prst="rect">
            <a:avLst/>
          </a:prstGeom>
        </p:spPr>
      </p:pic>
      <p:pic>
        <p:nvPicPr>
          <p:cNvPr id="8" name="Picture 7" descr="ici.tif"/>
          <p:cNvPicPr>
            <a:picLocks noChangeAspect="1"/>
          </p:cNvPicPr>
          <p:nvPr/>
        </p:nvPicPr>
        <p:blipFill rotWithShape="1">
          <a:blip r:embed="rId6"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3328496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Contributions</a:t>
            </a:r>
            <a:endParaRPr lang="fr-BE" dirty="0"/>
          </a:p>
        </p:txBody>
      </p:sp>
      <p:sp>
        <p:nvSpPr>
          <p:cNvPr id="3" name="Content Placeholder 2"/>
          <p:cNvSpPr>
            <a:spLocks noGrp="1"/>
          </p:cNvSpPr>
          <p:nvPr>
            <p:ph idx="1"/>
          </p:nvPr>
        </p:nvSpPr>
        <p:spPr/>
        <p:txBody>
          <a:bodyPr>
            <a:normAutofit/>
          </a:bodyPr>
          <a:lstStyle/>
          <a:p>
            <a:pPr marL="457200" indent="-457200">
              <a:buFontTx/>
              <a:buChar char="-"/>
            </a:pPr>
            <a:r>
              <a:rPr lang="fr-FR" dirty="0" err="1" smtClean="0"/>
              <a:t>Theoretical</a:t>
            </a:r>
            <a:endParaRPr lang="fr-FR" dirty="0" smtClean="0"/>
          </a:p>
          <a:p>
            <a:pPr marL="1188720" lvl="1" indent="-457200">
              <a:buFontTx/>
              <a:buChar char="-"/>
            </a:pPr>
            <a:r>
              <a:rPr lang="fr-FR" dirty="0" err="1" smtClean="0"/>
              <a:t>Conceptual</a:t>
            </a:r>
            <a:r>
              <a:rPr lang="fr-FR" dirty="0" smtClean="0"/>
              <a:t> </a:t>
            </a:r>
            <a:r>
              <a:rPr lang="fr-FR" dirty="0" err="1" smtClean="0"/>
              <a:t>modeling</a:t>
            </a:r>
            <a:r>
              <a:rPr lang="fr-FR" dirty="0" smtClean="0"/>
              <a:t> of 2D </a:t>
            </a:r>
            <a:r>
              <a:rPr lang="fr-FR" dirty="0" err="1" smtClean="0"/>
              <a:t>pen-based</a:t>
            </a:r>
            <a:r>
              <a:rPr lang="fr-FR" dirty="0" smtClean="0"/>
              <a:t> </a:t>
            </a:r>
            <a:r>
              <a:rPr lang="fr-FR" dirty="0" err="1" smtClean="0"/>
              <a:t>gestures</a:t>
            </a:r>
            <a:r>
              <a:rPr lang="fr-FR" dirty="0" smtClean="0"/>
              <a:t> for GU</a:t>
            </a:r>
            <a:r>
              <a:rPr lang="en-US" dirty="0"/>
              <a:t>I</a:t>
            </a:r>
            <a:r>
              <a:rPr lang="fr-FR" dirty="0" smtClean="0"/>
              <a:t>s</a:t>
            </a:r>
            <a:endParaRPr lang="fr-FR" dirty="0"/>
          </a:p>
          <a:p>
            <a:pPr marL="457200" indent="-457200">
              <a:buFontTx/>
              <a:buChar char="-"/>
            </a:pPr>
            <a:r>
              <a:rPr lang="fr-FR" dirty="0" err="1" smtClean="0"/>
              <a:t>Methodological</a:t>
            </a:r>
            <a:endParaRPr lang="fr-FR" dirty="0" smtClean="0"/>
          </a:p>
          <a:p>
            <a:pPr marL="1188720" lvl="1" indent="-457200">
              <a:buFontTx/>
              <a:buChar char="-"/>
            </a:pPr>
            <a:r>
              <a:rPr lang="fr-FR" dirty="0" err="1" smtClean="0"/>
              <a:t>Integration</a:t>
            </a:r>
            <a:r>
              <a:rPr lang="fr-FR" dirty="0" smtClean="0"/>
              <a:t> </a:t>
            </a:r>
            <a:r>
              <a:rPr lang="fr-FR" dirty="0" err="1" smtClean="0"/>
              <a:t>into</a:t>
            </a:r>
            <a:r>
              <a:rPr lang="fr-FR" dirty="0" smtClean="0"/>
              <a:t> </a:t>
            </a:r>
            <a:r>
              <a:rPr lang="fr-FR" dirty="0" err="1" smtClean="0"/>
              <a:t>UsiXML</a:t>
            </a:r>
            <a:r>
              <a:rPr lang="fr-FR" dirty="0" smtClean="0"/>
              <a:t>, a XML User Interface Description </a:t>
            </a:r>
            <a:r>
              <a:rPr lang="fr-FR" dirty="0" err="1" smtClean="0"/>
              <a:t>Language</a:t>
            </a:r>
            <a:r>
              <a:rPr lang="fr-FR" dirty="0" smtClean="0"/>
              <a:t> (www.usixml.org)</a:t>
            </a:r>
          </a:p>
          <a:p>
            <a:pPr marL="1188720" lvl="1" indent="-457200">
              <a:buFontTx/>
              <a:buChar char="-"/>
            </a:pPr>
            <a:r>
              <a:rPr lang="fr-FR" dirty="0" err="1" smtClean="0"/>
              <a:t>Define</a:t>
            </a:r>
            <a:r>
              <a:rPr lang="fr-FR" dirty="0" smtClean="0"/>
              <a:t> the </a:t>
            </a:r>
            <a:r>
              <a:rPr lang="fr-FR" dirty="0" err="1" smtClean="0"/>
              <a:t>role</a:t>
            </a:r>
            <a:r>
              <a:rPr lang="fr-FR" dirty="0" smtClean="0"/>
              <a:t> of the System </a:t>
            </a:r>
            <a:r>
              <a:rPr lang="fr-FR" dirty="0" err="1" smtClean="0"/>
              <a:t>Users</a:t>
            </a:r>
            <a:r>
              <a:rPr lang="fr-FR" dirty="0" smtClean="0"/>
              <a:t>, etc.</a:t>
            </a:r>
          </a:p>
          <a:p>
            <a:pPr marL="457200" indent="-457200">
              <a:buFontTx/>
              <a:buChar char="-"/>
            </a:pPr>
            <a:r>
              <a:rPr lang="fr-FR" dirty="0" err="1" smtClean="0"/>
              <a:t>Empirical</a:t>
            </a:r>
            <a:endParaRPr lang="fr-FR" dirty="0" smtClean="0"/>
          </a:p>
          <a:p>
            <a:pPr marL="1188720" lvl="1" indent="-457200">
              <a:buFontTx/>
              <a:buChar char="-"/>
            </a:pPr>
            <a:r>
              <a:rPr lang="fr-FR" dirty="0" smtClean="0"/>
              <a:t>User </a:t>
            </a:r>
            <a:r>
              <a:rPr lang="fr-FR" dirty="0" err="1" smtClean="0"/>
              <a:t>study</a:t>
            </a:r>
            <a:r>
              <a:rPr lang="fr-FR" dirty="0" smtClean="0"/>
              <a:t> on user satisfaction </a:t>
            </a:r>
            <a:r>
              <a:rPr lang="fr-FR" dirty="0" err="1" smtClean="0"/>
              <a:t>with</a:t>
            </a:r>
            <a:r>
              <a:rPr lang="fr-FR" dirty="0" smtClean="0"/>
              <a:t> </a:t>
            </a:r>
            <a:r>
              <a:rPr lang="fr-FR" dirty="0" err="1" smtClean="0"/>
              <a:t>gesture</a:t>
            </a:r>
            <a:r>
              <a:rPr lang="fr-FR" dirty="0" smtClean="0"/>
              <a:t> </a:t>
            </a:r>
            <a:r>
              <a:rPr lang="fr-FR" dirty="0" err="1" smtClean="0"/>
              <a:t>integration</a:t>
            </a:r>
            <a:r>
              <a:rPr lang="fr-FR" dirty="0" smtClean="0"/>
              <a:t> </a:t>
            </a:r>
          </a:p>
          <a:p>
            <a:pPr marL="1188720" lvl="1" indent="-457200">
              <a:buFontTx/>
              <a:buChar char="-"/>
            </a:pPr>
            <a:r>
              <a:rPr lang="fr-FR" dirty="0" err="1" smtClean="0"/>
              <a:t>Development</a:t>
            </a:r>
            <a:r>
              <a:rPr lang="fr-FR" dirty="0" smtClean="0"/>
              <a:t> </a:t>
            </a:r>
            <a:r>
              <a:rPr lang="fr-FR" dirty="0" err="1" smtClean="0"/>
              <a:t>benefits</a:t>
            </a:r>
            <a:r>
              <a:rPr lang="fr-FR" dirty="0" smtClean="0"/>
              <a:t> estimation</a:t>
            </a:r>
          </a:p>
        </p:txBody>
      </p:sp>
      <p:sp>
        <p:nvSpPr>
          <p:cNvPr id="6" name="Slide Number Placeholder 5"/>
          <p:cNvSpPr>
            <a:spLocks noGrp="1"/>
          </p:cNvSpPr>
          <p:nvPr>
            <p:ph type="sldNum" sz="quarter" idx="12"/>
          </p:nvPr>
        </p:nvSpPr>
        <p:spPr/>
        <p:txBody>
          <a:bodyPr/>
          <a:lstStyle/>
          <a:p>
            <a:fld id="{EE42EDF3-271C-45D1-B115-F7D6946A5F9E}" type="slidenum">
              <a:rPr lang="fr-BE" smtClean="0"/>
              <a:pPr/>
              <a:t>25</a:t>
            </a:fld>
            <a:endParaRPr lang="fr-BE"/>
          </a:p>
        </p:txBody>
      </p:sp>
      <p:pic>
        <p:nvPicPr>
          <p:cNvPr id="7" name="Picture 6"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
        <p:nvSpPr>
          <p:cNvPr id="9"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spTree>
    <p:extLst>
      <p:ext uri="{BB962C8B-B14F-4D97-AF65-F5344CB8AC3E}">
        <p14:creationId xmlns:p14="http://schemas.microsoft.com/office/powerpoint/2010/main" val="2805844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Future </a:t>
            </a:r>
            <a:r>
              <a:rPr lang="fr-FR" dirty="0" err="1" smtClean="0"/>
              <a:t>work</a:t>
            </a:r>
            <a:endParaRPr lang="fr-BE" dirty="0"/>
          </a:p>
        </p:txBody>
      </p:sp>
      <p:sp>
        <p:nvSpPr>
          <p:cNvPr id="3" name="Content Placeholder 2"/>
          <p:cNvSpPr>
            <a:spLocks noGrp="1"/>
          </p:cNvSpPr>
          <p:nvPr>
            <p:ph idx="1"/>
          </p:nvPr>
        </p:nvSpPr>
        <p:spPr/>
        <p:txBody>
          <a:bodyPr>
            <a:normAutofit/>
          </a:bodyPr>
          <a:lstStyle/>
          <a:p>
            <a:pPr marL="457200" indent="-457200">
              <a:buFontTx/>
              <a:buChar char="-"/>
            </a:pPr>
            <a:r>
              <a:rPr lang="fr-FR" dirty="0" err="1" smtClean="0"/>
              <a:t>Empirical</a:t>
            </a:r>
            <a:r>
              <a:rPr lang="fr-FR" dirty="0" smtClean="0"/>
              <a:t>: </a:t>
            </a:r>
            <a:r>
              <a:rPr lang="fr-FR" dirty="0" err="1" smtClean="0"/>
              <a:t>with</a:t>
            </a:r>
            <a:r>
              <a:rPr lang="fr-FR" dirty="0" smtClean="0"/>
              <a:t> respect to </a:t>
            </a:r>
          </a:p>
          <a:p>
            <a:pPr marL="1188720" lvl="1" indent="-457200">
              <a:buFontTx/>
              <a:buChar char="-"/>
            </a:pPr>
            <a:r>
              <a:rPr lang="fr-FR" dirty="0" smtClean="0"/>
              <a:t>System Feeders: to </a:t>
            </a:r>
            <a:r>
              <a:rPr lang="fr-FR" dirty="0" err="1" smtClean="0"/>
              <a:t>what</a:t>
            </a:r>
            <a:r>
              <a:rPr lang="fr-FR" dirty="0" smtClean="0"/>
              <a:t> </a:t>
            </a:r>
            <a:r>
              <a:rPr lang="fr-FR" dirty="0" err="1" smtClean="0"/>
              <a:t>extent</a:t>
            </a:r>
            <a:r>
              <a:rPr lang="fr-FR" dirty="0" smtClean="0"/>
              <a:t> </a:t>
            </a:r>
            <a:r>
              <a:rPr lang="fr-FR" dirty="0" err="1" smtClean="0"/>
              <a:t>is</a:t>
            </a:r>
            <a:r>
              <a:rPr lang="fr-FR" dirty="0" smtClean="0"/>
              <a:t> </a:t>
            </a:r>
            <a:r>
              <a:rPr lang="fr-FR" dirty="0" err="1" smtClean="0"/>
              <a:t>it</a:t>
            </a:r>
            <a:r>
              <a:rPr lang="fr-FR" dirty="0" smtClean="0"/>
              <a:t> </a:t>
            </a:r>
            <a:r>
              <a:rPr lang="fr-FR" dirty="0" err="1" smtClean="0"/>
              <a:t>expensive</a:t>
            </a:r>
            <a:r>
              <a:rPr lang="fr-FR" dirty="0" smtClean="0"/>
              <a:t> to </a:t>
            </a:r>
            <a:r>
              <a:rPr lang="fr-FR" dirty="0" err="1" smtClean="0"/>
              <a:t>incorporate</a:t>
            </a:r>
            <a:r>
              <a:rPr lang="fr-FR" dirty="0" smtClean="0"/>
              <a:t> new </a:t>
            </a:r>
            <a:r>
              <a:rPr lang="fr-FR" dirty="0" err="1" smtClean="0"/>
              <a:t>knowledge</a:t>
            </a:r>
            <a:r>
              <a:rPr lang="fr-FR" dirty="0" smtClean="0"/>
              <a:t> in </a:t>
            </a:r>
            <a:r>
              <a:rPr lang="fr-FR" dirty="0" err="1" smtClean="0"/>
              <a:t>UsiGesture</a:t>
            </a:r>
            <a:endParaRPr lang="fr-FR" dirty="0" smtClean="0"/>
          </a:p>
          <a:p>
            <a:pPr marL="1453896" lvl="2" indent="-457200">
              <a:buFontTx/>
              <a:buChar char="-"/>
            </a:pPr>
            <a:r>
              <a:rPr lang="fr-FR" dirty="0" smtClean="0"/>
              <a:t>A new </a:t>
            </a:r>
            <a:r>
              <a:rPr lang="fr-FR" dirty="0" err="1" smtClean="0"/>
              <a:t>algorithm</a:t>
            </a:r>
            <a:r>
              <a:rPr lang="fr-FR" dirty="0" smtClean="0"/>
              <a:t> (</a:t>
            </a:r>
            <a:r>
              <a:rPr lang="fr-FR" dirty="0" err="1" smtClean="0"/>
              <a:t>recognizer</a:t>
            </a:r>
            <a:r>
              <a:rPr lang="fr-FR" dirty="0" smtClean="0"/>
              <a:t>)</a:t>
            </a:r>
          </a:p>
          <a:p>
            <a:pPr marL="1453896" lvl="2" indent="-457200">
              <a:buFontTx/>
              <a:buChar char="-"/>
            </a:pPr>
            <a:r>
              <a:rPr lang="fr-FR" dirty="0" smtClean="0"/>
              <a:t>A calibration of an </a:t>
            </a:r>
            <a:r>
              <a:rPr lang="fr-FR" dirty="0" err="1" smtClean="0"/>
              <a:t>algorithm</a:t>
            </a:r>
            <a:endParaRPr lang="fr-FR" dirty="0" smtClean="0"/>
          </a:p>
          <a:p>
            <a:pPr marL="1453896" lvl="2" indent="-457200">
              <a:buFontTx/>
              <a:buChar char="-"/>
            </a:pPr>
            <a:r>
              <a:rPr lang="fr-FR" dirty="0" smtClean="0"/>
              <a:t>A new variant of an </a:t>
            </a:r>
            <a:r>
              <a:rPr lang="fr-FR" dirty="0" err="1" smtClean="0"/>
              <a:t>existing</a:t>
            </a:r>
            <a:r>
              <a:rPr lang="fr-FR" dirty="0" smtClean="0"/>
              <a:t> </a:t>
            </a:r>
            <a:r>
              <a:rPr lang="fr-FR" dirty="0" err="1" smtClean="0"/>
              <a:t>algorithm</a:t>
            </a:r>
            <a:endParaRPr lang="fr-FR" dirty="0" smtClean="0"/>
          </a:p>
          <a:p>
            <a:pPr marL="1188720" lvl="1" indent="-457200">
              <a:buFontTx/>
              <a:buChar char="-"/>
            </a:pPr>
            <a:r>
              <a:rPr lang="fr-FR" dirty="0" smtClean="0"/>
              <a:t>System </a:t>
            </a:r>
            <a:r>
              <a:rPr lang="fr-FR" dirty="0" err="1" smtClean="0"/>
              <a:t>Users</a:t>
            </a:r>
            <a:r>
              <a:rPr lang="fr-FR" dirty="0" smtClean="0"/>
              <a:t>: to </a:t>
            </a:r>
            <a:r>
              <a:rPr lang="fr-FR" dirty="0" err="1" smtClean="0"/>
              <a:t>what</a:t>
            </a:r>
            <a:r>
              <a:rPr lang="fr-FR" dirty="0" smtClean="0"/>
              <a:t> </a:t>
            </a:r>
            <a:r>
              <a:rPr lang="fr-FR" dirty="0" err="1" smtClean="0"/>
              <a:t>extent</a:t>
            </a:r>
            <a:r>
              <a:rPr lang="fr-FR" dirty="0" smtClean="0"/>
              <a:t> </a:t>
            </a:r>
            <a:r>
              <a:rPr lang="fr-FR" dirty="0" err="1" smtClean="0"/>
              <a:t>is</a:t>
            </a:r>
            <a:r>
              <a:rPr lang="fr-FR" dirty="0" smtClean="0"/>
              <a:t> </a:t>
            </a:r>
            <a:r>
              <a:rPr lang="fr-FR" dirty="0" err="1" smtClean="0"/>
              <a:t>it</a:t>
            </a:r>
            <a:r>
              <a:rPr lang="fr-FR" dirty="0" smtClean="0"/>
              <a:t> </a:t>
            </a:r>
            <a:r>
              <a:rPr lang="fr-FR" dirty="0" err="1" smtClean="0"/>
              <a:t>straightforward</a:t>
            </a:r>
            <a:r>
              <a:rPr lang="fr-FR" dirty="0" smtClean="0"/>
              <a:t> to design a GUI </a:t>
            </a:r>
            <a:r>
              <a:rPr lang="fr-FR" dirty="0" err="1" smtClean="0"/>
              <a:t>based</a:t>
            </a:r>
            <a:r>
              <a:rPr lang="fr-FR" dirty="0" smtClean="0"/>
              <a:t> on </a:t>
            </a:r>
            <a:r>
              <a:rPr lang="fr-FR" dirty="0" err="1" smtClean="0"/>
              <a:t>UsiGesture</a:t>
            </a:r>
            <a:endParaRPr lang="fr-FR" dirty="0" smtClean="0"/>
          </a:p>
          <a:p>
            <a:pPr marL="1188720" lvl="1" indent="-457200">
              <a:buFontTx/>
              <a:buChar char="-"/>
            </a:pPr>
            <a:r>
              <a:rPr lang="fr-FR" dirty="0" smtClean="0"/>
              <a:t>Interface </a:t>
            </a:r>
            <a:r>
              <a:rPr lang="fr-FR" dirty="0" err="1" smtClean="0"/>
              <a:t>users</a:t>
            </a:r>
            <a:r>
              <a:rPr lang="fr-FR" dirty="0" smtClean="0"/>
              <a:t>: do </a:t>
            </a:r>
            <a:r>
              <a:rPr lang="fr-FR" dirty="0" err="1" smtClean="0"/>
              <a:t>they</a:t>
            </a:r>
            <a:r>
              <a:rPr lang="fr-FR" dirty="0" smtClean="0"/>
              <a:t> </a:t>
            </a:r>
            <a:r>
              <a:rPr lang="fr-FR" dirty="0" err="1" smtClean="0"/>
              <a:t>perceive</a:t>
            </a:r>
            <a:r>
              <a:rPr lang="fr-FR" dirty="0" smtClean="0"/>
              <a:t> a </a:t>
            </a:r>
            <a:r>
              <a:rPr lang="fr-FR" dirty="0" err="1" smtClean="0"/>
              <a:t>better</a:t>
            </a:r>
            <a:r>
              <a:rPr lang="fr-FR" dirty="0" smtClean="0"/>
              <a:t> recognition </a:t>
            </a:r>
            <a:r>
              <a:rPr lang="fr-FR" dirty="0" err="1" smtClean="0"/>
              <a:t>when</a:t>
            </a:r>
            <a:r>
              <a:rPr lang="fr-FR" dirty="0" smtClean="0"/>
              <a:t> the right </a:t>
            </a:r>
            <a:r>
              <a:rPr lang="fr-FR" dirty="0" err="1" smtClean="0"/>
              <a:t>algorithm</a:t>
            </a:r>
            <a:r>
              <a:rPr lang="fr-FR" dirty="0" smtClean="0"/>
              <a:t> </a:t>
            </a:r>
            <a:r>
              <a:rPr lang="fr-FR" dirty="0" err="1" smtClean="0"/>
              <a:t>is</a:t>
            </a:r>
            <a:r>
              <a:rPr lang="fr-FR" dirty="0" smtClean="0"/>
              <a:t> </a:t>
            </a:r>
            <a:r>
              <a:rPr lang="fr-FR" dirty="0" err="1" smtClean="0"/>
              <a:t>used</a:t>
            </a:r>
            <a:endParaRPr lang="fr-FR" dirty="0" smtClean="0"/>
          </a:p>
        </p:txBody>
      </p:sp>
      <p:sp>
        <p:nvSpPr>
          <p:cNvPr id="6" name="Slide Number Placeholder 5"/>
          <p:cNvSpPr>
            <a:spLocks noGrp="1"/>
          </p:cNvSpPr>
          <p:nvPr>
            <p:ph type="sldNum" sz="quarter" idx="12"/>
          </p:nvPr>
        </p:nvSpPr>
        <p:spPr/>
        <p:txBody>
          <a:bodyPr/>
          <a:lstStyle/>
          <a:p>
            <a:fld id="{EE42EDF3-271C-45D1-B115-F7D6946A5F9E}" type="slidenum">
              <a:rPr lang="fr-BE" smtClean="0"/>
              <a:pPr/>
              <a:t>26</a:t>
            </a:fld>
            <a:endParaRPr lang="fr-BE"/>
          </a:p>
        </p:txBody>
      </p:sp>
      <p:pic>
        <p:nvPicPr>
          <p:cNvPr id="7" name="Picture 6"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
        <p:nvSpPr>
          <p:cNvPr id="9"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spTree>
    <p:extLst>
      <p:ext uri="{BB962C8B-B14F-4D97-AF65-F5344CB8AC3E}">
        <p14:creationId xmlns:p14="http://schemas.microsoft.com/office/powerpoint/2010/main" val="1270338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42EDF3-271C-45D1-B115-F7D6946A5F9E}" type="slidenum">
              <a:rPr lang="fr-BE" smtClean="0"/>
              <a:pPr/>
              <a:t>27</a:t>
            </a:fld>
            <a:endParaRPr lang="fr-BE"/>
          </a:p>
        </p:txBody>
      </p:sp>
      <p:pic>
        <p:nvPicPr>
          <p:cNvPr id="7" name="Picture 6"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
        <p:nvSpPr>
          <p:cNvPr id="3" name="Title 2"/>
          <p:cNvSpPr>
            <a:spLocks noGrp="1"/>
          </p:cNvSpPr>
          <p:nvPr>
            <p:ph type="title"/>
          </p:nvPr>
        </p:nvSpPr>
        <p:spPr/>
        <p:txBody>
          <a:bodyPr/>
          <a:lstStyle/>
          <a:p>
            <a:endParaRPr lang="en-US"/>
          </a:p>
        </p:txBody>
      </p:sp>
      <p:sp>
        <p:nvSpPr>
          <p:cNvPr id="9" name="Content Placeholder 2"/>
          <p:cNvSpPr>
            <a:spLocks noGrp="1"/>
          </p:cNvSpPr>
          <p:nvPr>
            <p:ph idx="1"/>
          </p:nvPr>
        </p:nvSpPr>
        <p:spPr>
          <a:xfrm>
            <a:off x="457200" y="1844824"/>
            <a:ext cx="8229600" cy="4392488"/>
          </a:xfrm>
        </p:spPr>
        <p:txBody>
          <a:bodyPr/>
          <a:lstStyle/>
          <a:p>
            <a:pPr algn="ctr"/>
            <a:r>
              <a:rPr lang="fr-BE" dirty="0" err="1"/>
              <a:t>Thank</a:t>
            </a:r>
            <a:r>
              <a:rPr lang="fr-BE" dirty="0"/>
              <a:t> </a:t>
            </a:r>
            <a:r>
              <a:rPr lang="fr-BE" dirty="0" err="1"/>
              <a:t>you</a:t>
            </a:r>
            <a:r>
              <a:rPr lang="fr-BE" dirty="0"/>
              <a:t> </a:t>
            </a:r>
            <a:r>
              <a:rPr lang="fr-BE" dirty="0" err="1" smtClean="0"/>
              <a:t>very</a:t>
            </a:r>
            <a:r>
              <a:rPr lang="fr-BE" dirty="0" smtClean="0"/>
              <a:t> </a:t>
            </a:r>
            <a:r>
              <a:rPr lang="fr-BE" dirty="0" err="1" smtClean="0"/>
              <a:t>much</a:t>
            </a:r>
            <a:r>
              <a:rPr lang="fr-BE" dirty="0" smtClean="0"/>
              <a:t> for </a:t>
            </a:r>
            <a:r>
              <a:rPr lang="fr-BE" dirty="0" err="1"/>
              <a:t>your</a:t>
            </a:r>
            <a:r>
              <a:rPr lang="fr-BE" dirty="0"/>
              <a:t> attention</a:t>
            </a:r>
            <a:r>
              <a:rPr lang="fr-BE" dirty="0" smtClean="0"/>
              <a:t>!</a:t>
            </a:r>
          </a:p>
          <a:p>
            <a:pPr algn="ctr"/>
            <a:endParaRPr lang="fr-BE" dirty="0"/>
          </a:p>
          <a:p>
            <a:pPr algn="ctr"/>
            <a:r>
              <a:rPr lang="fr-BE" dirty="0" err="1" smtClean="0"/>
              <a:t>Any</a:t>
            </a:r>
            <a:r>
              <a:rPr lang="fr-BE" dirty="0" smtClean="0"/>
              <a:t> question?</a:t>
            </a:r>
          </a:p>
          <a:p>
            <a:pPr algn="ctr"/>
            <a:endParaRPr lang="fr-BE" dirty="0"/>
          </a:p>
          <a:p>
            <a:pPr algn="ctr"/>
            <a:r>
              <a:rPr lang="fr-BE" dirty="0" err="1" smtClean="0"/>
              <a:t>See</a:t>
            </a:r>
            <a:r>
              <a:rPr lang="fr-BE" dirty="0" smtClean="0"/>
              <a:t> more </a:t>
            </a:r>
            <a:r>
              <a:rPr lang="fr-BE" dirty="0" err="1" smtClean="0"/>
              <a:t>at</a:t>
            </a:r>
            <a:r>
              <a:rPr lang="fr-BE" dirty="0" smtClean="0"/>
              <a:t>:</a:t>
            </a:r>
          </a:p>
          <a:p>
            <a:pPr algn="ctr"/>
            <a:r>
              <a:rPr lang="fr-BE" dirty="0" smtClean="0">
                <a:hlinkClick r:id="rId3"/>
              </a:rPr>
              <a:t>www.usixml.org</a:t>
            </a:r>
            <a:r>
              <a:rPr lang="fr-BE" dirty="0" smtClean="0"/>
              <a:t>, </a:t>
            </a:r>
            <a:r>
              <a:rPr lang="fr-BE" dirty="0" smtClean="0">
                <a:hlinkClick r:id="rId4"/>
              </a:rPr>
              <a:t>www.usixml.eu</a:t>
            </a:r>
            <a:endParaRPr lang="fr-BE" dirty="0" smtClean="0"/>
          </a:p>
          <a:p>
            <a:pPr algn="ctr"/>
            <a:r>
              <a:rPr lang="fr-BE" dirty="0" smtClean="0">
                <a:hlinkClick r:id="rId5"/>
              </a:rPr>
              <a:t>www.lilab.eu</a:t>
            </a:r>
            <a:r>
              <a:rPr lang="fr-BE" dirty="0" smtClean="0"/>
              <a:t>, </a:t>
            </a:r>
            <a:r>
              <a:rPr lang="fr-BE" dirty="0" smtClean="0">
                <a:hlinkClick r:id="rId6"/>
              </a:rPr>
              <a:t>www.lilab.be</a:t>
            </a:r>
            <a:endParaRPr lang="fr-BE" dirty="0" smtClean="0"/>
          </a:p>
          <a:p>
            <a:pPr algn="ctr"/>
            <a:endParaRPr lang="fr-BE" dirty="0"/>
          </a:p>
          <a:p>
            <a:pPr algn="ctr"/>
            <a:endParaRPr lang="fr-BE" dirty="0"/>
          </a:p>
        </p:txBody>
      </p:sp>
      <p:sp>
        <p:nvSpPr>
          <p:cNvPr id="10"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spTree>
    <p:extLst>
      <p:ext uri="{BB962C8B-B14F-4D97-AF65-F5344CB8AC3E}">
        <p14:creationId xmlns:p14="http://schemas.microsoft.com/office/powerpoint/2010/main" val="209846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Roadmap</a:t>
            </a:r>
            <a:endParaRPr lang="fr-BE" dirty="0"/>
          </a:p>
        </p:txBody>
      </p:sp>
      <p:sp>
        <p:nvSpPr>
          <p:cNvPr id="3" name="Content Placeholder 2"/>
          <p:cNvSpPr>
            <a:spLocks noGrp="1"/>
          </p:cNvSpPr>
          <p:nvPr>
            <p:ph idx="1"/>
          </p:nvPr>
        </p:nvSpPr>
        <p:spPr/>
        <p:txBody>
          <a:bodyPr/>
          <a:lstStyle/>
          <a:p>
            <a:pPr marL="457200" indent="-457200">
              <a:buFontTx/>
              <a:buChar char="-"/>
            </a:pPr>
            <a:r>
              <a:rPr lang="fr-FR" b="1" dirty="0" err="1" smtClean="0"/>
              <a:t>Context</a:t>
            </a:r>
            <a:endParaRPr lang="fr-FR" b="1" dirty="0" smtClean="0"/>
          </a:p>
          <a:p>
            <a:pPr marL="457200" indent="-457200">
              <a:buFontTx/>
              <a:buChar char="-"/>
            </a:pPr>
            <a:r>
              <a:rPr lang="fr-FR" dirty="0" smtClean="0"/>
              <a:t>A </a:t>
            </a:r>
            <a:r>
              <a:rPr lang="fr-FR" dirty="0" err="1" smtClean="0"/>
              <a:t>method</a:t>
            </a:r>
            <a:r>
              <a:rPr lang="fr-FR" dirty="0" smtClean="0"/>
              <a:t> for </a:t>
            </a:r>
            <a:r>
              <a:rPr lang="fr-FR" dirty="0" err="1" smtClean="0"/>
              <a:t>designing</a:t>
            </a:r>
            <a:r>
              <a:rPr lang="fr-FR" dirty="0" smtClean="0"/>
              <a:t> </a:t>
            </a:r>
            <a:r>
              <a:rPr lang="fr-FR" dirty="0" err="1" smtClean="0"/>
              <a:t>graphical</a:t>
            </a:r>
            <a:r>
              <a:rPr lang="fr-FR" dirty="0" smtClean="0"/>
              <a:t> user interfaces </a:t>
            </a:r>
            <a:r>
              <a:rPr lang="fr-FR" dirty="0" err="1" smtClean="0"/>
              <a:t>integrating</a:t>
            </a:r>
            <a:r>
              <a:rPr lang="fr-FR" dirty="0" smtClean="0"/>
              <a:t> </a:t>
            </a:r>
            <a:r>
              <a:rPr lang="fr-FR" dirty="0" err="1" smtClean="0"/>
              <a:t>gestures</a:t>
            </a:r>
            <a:endParaRPr lang="fr-FR" dirty="0" smtClean="0"/>
          </a:p>
          <a:p>
            <a:pPr marL="457200" indent="-457200">
              <a:buFontTx/>
              <a:buChar char="-"/>
            </a:pPr>
            <a:r>
              <a:rPr lang="fr-FR" dirty="0" err="1" smtClean="0"/>
              <a:t>Underlying</a:t>
            </a:r>
            <a:r>
              <a:rPr lang="fr-FR" dirty="0" smtClean="0"/>
              <a:t> model</a:t>
            </a:r>
          </a:p>
          <a:p>
            <a:pPr marL="457200" indent="-457200">
              <a:buFontTx/>
              <a:buChar char="-"/>
            </a:pPr>
            <a:r>
              <a:rPr lang="fr-FR" dirty="0" err="1" smtClean="0"/>
              <a:t>Supporting</a:t>
            </a:r>
            <a:r>
              <a:rPr lang="fr-FR" dirty="0" smtClean="0"/>
              <a:t> </a:t>
            </a:r>
            <a:r>
              <a:rPr lang="fr-FR" dirty="0" err="1" smtClean="0"/>
              <a:t>tool</a:t>
            </a:r>
            <a:endParaRPr lang="fr-FR" dirty="0" smtClean="0"/>
          </a:p>
          <a:p>
            <a:pPr marL="457200" indent="-457200">
              <a:buFontTx/>
              <a:buChar char="-"/>
            </a:pPr>
            <a:r>
              <a:rPr lang="fr-FR" dirty="0" err="1"/>
              <a:t>Ongoing</a:t>
            </a:r>
            <a:r>
              <a:rPr lang="fr-FR" dirty="0"/>
              <a:t> and future </a:t>
            </a:r>
            <a:r>
              <a:rPr lang="fr-FR" dirty="0" err="1"/>
              <a:t>works</a:t>
            </a:r>
            <a:endParaRPr lang="fr-FR" dirty="0"/>
          </a:p>
          <a:p>
            <a:pPr marL="457200" indent="-457200">
              <a:buFontTx/>
              <a:buChar char="-"/>
            </a:pP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3</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129491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Motivations for </a:t>
            </a:r>
            <a:r>
              <a:rPr lang="fr-FR" dirty="0" err="1" smtClean="0"/>
              <a:t>pen-based</a:t>
            </a:r>
            <a:r>
              <a:rPr lang="fr-FR" dirty="0" smtClean="0"/>
              <a:t> </a:t>
            </a:r>
            <a:r>
              <a:rPr lang="fr-FR" dirty="0" err="1" smtClean="0"/>
              <a:t>gestures</a:t>
            </a:r>
            <a:endParaRPr lang="fr-BE" dirty="0"/>
          </a:p>
        </p:txBody>
      </p:sp>
      <p:sp>
        <p:nvSpPr>
          <p:cNvPr id="3" name="Content Placeholder 2"/>
          <p:cNvSpPr>
            <a:spLocks noGrp="1"/>
          </p:cNvSpPr>
          <p:nvPr>
            <p:ph idx="1"/>
          </p:nvPr>
        </p:nvSpPr>
        <p:spPr/>
        <p:txBody>
          <a:bodyPr/>
          <a:lstStyle/>
          <a:p>
            <a:pPr marL="457200" indent="-457200">
              <a:buFontTx/>
              <a:buChar char="-"/>
            </a:pPr>
            <a:r>
              <a:rPr lang="en-US" dirty="0" smtClean="0"/>
              <a:t>Gestures are q</a:t>
            </a:r>
            <a:r>
              <a:rPr lang="nl-BE" dirty="0" smtClean="0"/>
              <a:t>uick </a:t>
            </a:r>
            <a:r>
              <a:rPr lang="nl-BE" dirty="0"/>
              <a:t>to learn and easy to </a:t>
            </a:r>
            <a:r>
              <a:rPr lang="nl-BE" dirty="0" smtClean="0"/>
              <a:t>reproduce</a:t>
            </a:r>
          </a:p>
          <a:p>
            <a:pPr marL="457200" indent="-457200">
              <a:buFontTx/>
              <a:buChar char="-"/>
            </a:pPr>
            <a:r>
              <a:rPr lang="nl-BE" dirty="0" smtClean="0"/>
              <a:t>Stylus amplifies the hand movement and is comfortable to use</a:t>
            </a:r>
          </a:p>
          <a:p>
            <a:pPr marL="457200" indent="-457200">
              <a:buFontTx/>
              <a:buChar char="-"/>
            </a:pPr>
            <a:r>
              <a:rPr lang="nl-BE" dirty="0" smtClean="0"/>
              <a:t>Offers high precision</a:t>
            </a:r>
          </a:p>
          <a:p>
            <a:pPr marL="457200" indent="-457200">
              <a:buFontTx/>
              <a:buChar char="-"/>
            </a:pPr>
            <a:r>
              <a:rPr lang="nl-BE" dirty="0" smtClean="0"/>
              <a:t>Gives a direct output and visual feedback</a:t>
            </a:r>
          </a:p>
          <a:p>
            <a:pPr marL="457200" indent="-457200">
              <a:buFontTx/>
              <a:buChar char="-"/>
            </a:pPr>
            <a:r>
              <a:rPr lang="nl-BE" dirty="0" smtClean="0"/>
              <a:t>Allows recording meta-data</a:t>
            </a:r>
          </a:p>
          <a:p>
            <a:pPr marL="1188720" lvl="1" indent="-457200">
              <a:buFontTx/>
              <a:buChar char="-"/>
            </a:pPr>
            <a:r>
              <a:rPr lang="nl-BE" dirty="0" smtClean="0"/>
              <a:t>Pressure</a:t>
            </a:r>
          </a:p>
          <a:p>
            <a:pPr marL="1188720" lvl="1" indent="-457200">
              <a:buFontTx/>
              <a:buChar char="-"/>
            </a:pPr>
            <a:r>
              <a:rPr lang="nl-BE" dirty="0" smtClean="0"/>
              <a:t>Inclination</a:t>
            </a:r>
          </a:p>
          <a:p>
            <a:pPr marL="1188720" lvl="1" indent="-457200">
              <a:buFontTx/>
              <a:buChar char="-"/>
            </a:pPr>
            <a:r>
              <a:rPr lang="nl-BE" dirty="0" smtClean="0"/>
              <a:t>Orientation</a:t>
            </a:r>
          </a:p>
          <a:p>
            <a:pPr marL="1188720" lvl="1" indent="-457200">
              <a:buFontTx/>
              <a:buChar char="-"/>
            </a:pPr>
            <a:r>
              <a:rPr lang="nl-BE" dirty="0" smtClean="0"/>
              <a:t>...</a:t>
            </a:r>
          </a:p>
        </p:txBody>
      </p:sp>
      <p:sp>
        <p:nvSpPr>
          <p:cNvPr id="6" name="Slide Number Placeholder 5"/>
          <p:cNvSpPr>
            <a:spLocks noGrp="1"/>
          </p:cNvSpPr>
          <p:nvPr>
            <p:ph type="sldNum" sz="quarter" idx="12"/>
          </p:nvPr>
        </p:nvSpPr>
        <p:spPr/>
        <p:txBody>
          <a:bodyPr/>
          <a:lstStyle/>
          <a:p>
            <a:fld id="{EE42EDF3-271C-45D1-B115-F7D6946A5F9E}" type="slidenum">
              <a:rPr lang="fr-BE" smtClean="0"/>
              <a:pPr/>
              <a:t>4</a:t>
            </a:fld>
            <a:endParaRPr lang="fr-BE"/>
          </a:p>
        </p:txBody>
      </p:sp>
      <p:sp>
        <p:nvSpPr>
          <p:cNvPr id="9"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7" name="Picture 6"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8" name="Picture 7"/>
          <p:cNvPicPr/>
          <p:nvPr/>
        </p:nvPicPr>
        <p:blipFill rotWithShape="1">
          <a:blip r:embed="rId3">
            <a:extLst>
              <a:ext uri="{28A0092B-C50C-407E-A947-70E740481C1C}">
                <a14:useLocalDpi xmlns:a14="http://schemas.microsoft.com/office/drawing/2010/main" val="0"/>
              </a:ext>
            </a:extLst>
          </a:blip>
          <a:srcRect t="23189" b="-1"/>
          <a:stretch/>
        </p:blipFill>
        <p:spPr bwMode="auto">
          <a:xfrm>
            <a:off x="7884368" y="2564904"/>
            <a:ext cx="386080" cy="367030"/>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t="16806"/>
          <a:stretch/>
        </p:blipFill>
        <p:spPr bwMode="auto">
          <a:xfrm>
            <a:off x="7938725" y="2996952"/>
            <a:ext cx="328295" cy="341630"/>
          </a:xfrm>
          <a:prstGeom prst="rect">
            <a:avLst/>
          </a:prstGeom>
          <a:noFill/>
          <a:ln>
            <a:noFill/>
          </a:ln>
          <a:extLst>
            <a:ext uri="{53640926-AAD7-44D8-BBD7-CCE9431645EC}">
              <a14:shadowObscured xmlns:a14="http://schemas.microsoft.com/office/drawing/2010/main"/>
            </a:ext>
          </a:extLst>
        </p:spPr>
      </p:pic>
      <p:pic>
        <p:nvPicPr>
          <p:cNvPr id="11" name="Picture 10"/>
          <p:cNvPicPr/>
          <p:nvPr/>
        </p:nvPicPr>
        <p:blipFill rotWithShape="1">
          <a:blip r:embed="rId5">
            <a:extLst>
              <a:ext uri="{28A0092B-C50C-407E-A947-70E740481C1C}">
                <a14:useLocalDpi xmlns:a14="http://schemas.microsoft.com/office/drawing/2010/main" val="0"/>
              </a:ext>
            </a:extLst>
          </a:blip>
          <a:srcRect t="28571" r="22581"/>
          <a:stretch/>
        </p:blipFill>
        <p:spPr bwMode="auto">
          <a:xfrm>
            <a:off x="7938725" y="3432175"/>
            <a:ext cx="478790" cy="298450"/>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rotWithShape="1">
          <a:blip r:embed="rId6">
            <a:extLst>
              <a:ext uri="{28A0092B-C50C-407E-A947-70E740481C1C}">
                <a14:useLocalDpi xmlns:a14="http://schemas.microsoft.com/office/drawing/2010/main" val="0"/>
              </a:ext>
            </a:extLst>
          </a:blip>
          <a:srcRect t="29474" r="11168"/>
          <a:stretch/>
        </p:blipFill>
        <p:spPr bwMode="auto">
          <a:xfrm>
            <a:off x="7906464" y="3730625"/>
            <a:ext cx="596900" cy="320040"/>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a:blip r:embed="rId7"/>
          <a:stretch>
            <a:fillRect/>
          </a:stretch>
        </p:blipFill>
        <p:spPr>
          <a:xfrm>
            <a:off x="6228184" y="4509120"/>
            <a:ext cx="2661096" cy="1800512"/>
          </a:xfrm>
          <a:prstGeom prst="rect">
            <a:avLst/>
          </a:prstGeom>
        </p:spPr>
      </p:pic>
    </p:spTree>
    <p:extLst>
      <p:ext uri="{BB962C8B-B14F-4D97-AF65-F5344CB8AC3E}">
        <p14:creationId xmlns:p14="http://schemas.microsoft.com/office/powerpoint/2010/main" val="1248881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Motivations for </a:t>
            </a:r>
            <a:r>
              <a:rPr lang="fr-FR" dirty="0" err="1" smtClean="0"/>
              <a:t>gesture</a:t>
            </a:r>
            <a:r>
              <a:rPr lang="fr-FR" dirty="0" smtClean="0"/>
              <a:t> recognition </a:t>
            </a:r>
            <a:r>
              <a:rPr lang="fr-FR" dirty="0" err="1" smtClean="0"/>
              <a:t>integration</a:t>
            </a:r>
            <a:r>
              <a:rPr lang="fr-FR" dirty="0" smtClean="0"/>
              <a:t> in UI </a:t>
            </a:r>
            <a:r>
              <a:rPr lang="fr-FR" dirty="0" err="1" smtClean="0"/>
              <a:t>development</a:t>
            </a:r>
            <a:endParaRPr lang="fr-BE" dirty="0"/>
          </a:p>
        </p:txBody>
      </p:sp>
      <p:sp>
        <p:nvSpPr>
          <p:cNvPr id="3" name="Content Placeholder 2"/>
          <p:cNvSpPr>
            <a:spLocks noGrp="1"/>
          </p:cNvSpPr>
          <p:nvPr>
            <p:ph idx="1"/>
          </p:nvPr>
        </p:nvSpPr>
        <p:spPr/>
        <p:txBody>
          <a:bodyPr>
            <a:normAutofit/>
          </a:bodyPr>
          <a:lstStyle/>
          <a:p>
            <a:pPr marL="457200" indent="-457200">
              <a:buFontTx/>
              <a:buChar char="-"/>
            </a:pPr>
            <a:endParaRPr lang="nl-BE" dirty="0" smtClean="0"/>
          </a:p>
          <a:p>
            <a:pPr marL="457200" indent="-457200">
              <a:buFontTx/>
              <a:buChar char="-"/>
            </a:pPr>
            <a:r>
              <a:rPr lang="nl-BE" dirty="0" smtClean="0"/>
              <a:t>Many existing datasets and algorithms</a:t>
            </a:r>
          </a:p>
          <a:p>
            <a:pPr marL="1188720" lvl="1" indent="-457200">
              <a:buFontTx/>
              <a:buChar char="-"/>
            </a:pPr>
            <a:r>
              <a:rPr lang="nl-BE" dirty="0" smtClean="0"/>
              <a:t>Developers have little or no time to investigate all these different algorithms, datasets and variations</a:t>
            </a:r>
          </a:p>
          <a:p>
            <a:pPr marL="457200" indent="-457200">
              <a:buFontTx/>
              <a:buChar char="-"/>
            </a:pPr>
            <a:r>
              <a:rPr lang="nl-BE" dirty="0" smtClean="0"/>
              <a:t>Some platforms for gesture recognition are helpful, yet hard for algorithm selection</a:t>
            </a:r>
          </a:p>
          <a:p>
            <a:pPr marL="457200" indent="-457200">
              <a:buFontTx/>
              <a:buChar char="-"/>
            </a:pPr>
            <a:r>
              <a:rPr lang="nl-BE" dirty="0" smtClean="0"/>
              <a:t>Lack of availability</a:t>
            </a:r>
          </a:p>
          <a:p>
            <a:pPr marL="457200" indent="-457200">
              <a:buFontTx/>
              <a:buChar char="-"/>
            </a:pPr>
            <a:r>
              <a:rPr lang="nl-BE" dirty="0" smtClean="0"/>
              <a:t>Lack of extensibility and flexibility</a:t>
            </a:r>
          </a:p>
        </p:txBody>
      </p:sp>
      <p:sp>
        <p:nvSpPr>
          <p:cNvPr id="6" name="Slide Number Placeholder 5"/>
          <p:cNvSpPr>
            <a:spLocks noGrp="1"/>
          </p:cNvSpPr>
          <p:nvPr>
            <p:ph type="sldNum" sz="quarter" idx="12"/>
          </p:nvPr>
        </p:nvSpPr>
        <p:spPr/>
        <p:txBody>
          <a:bodyPr/>
          <a:lstStyle/>
          <a:p>
            <a:fld id="{EE42EDF3-271C-45D1-B115-F7D6946A5F9E}" type="slidenum">
              <a:rPr lang="fr-BE" smtClean="0"/>
              <a:pPr/>
              <a:t>5</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sp>
        <p:nvSpPr>
          <p:cNvPr id="8" name="Espace réservé du pied de page 4"/>
          <p:cNvSpPr txBox="1">
            <a:spLocks/>
          </p:cNvSpPr>
          <p:nvPr/>
        </p:nvSpPr>
        <p:spPr>
          <a:xfrm>
            <a:off x="1436117" y="6629399"/>
            <a:ext cx="7752779" cy="274320"/>
          </a:xfrm>
          <a:prstGeom prst="rect">
            <a:avLst/>
          </a:prstGeom>
        </p:spPr>
        <p:txBody>
          <a:bodyPr vert="horz" lIns="45720" rIns="45720" bIns="0" rtlCol="0" anchor="b"/>
          <a:lstStyle>
            <a:defPPr>
              <a:defRPr lang="fr-FR"/>
            </a:defPPr>
            <a:lvl1pPr marL="0" algn="l" defTabSz="914400" rtl="0" eaLnBrk="1" latinLnBrk="0" hangingPunct="1">
              <a:defRPr kumimoji="0" sz="11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BE" dirty="0"/>
          </a:p>
        </p:txBody>
      </p:sp>
      <p:pic>
        <p:nvPicPr>
          <p:cNvPr id="9" name="Picture 8"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1633378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Roadmap</a:t>
            </a:r>
            <a:endParaRPr lang="fr-BE" dirty="0"/>
          </a:p>
        </p:txBody>
      </p:sp>
      <p:sp>
        <p:nvSpPr>
          <p:cNvPr id="3" name="Content Placeholder 2"/>
          <p:cNvSpPr>
            <a:spLocks noGrp="1"/>
          </p:cNvSpPr>
          <p:nvPr>
            <p:ph idx="1"/>
          </p:nvPr>
        </p:nvSpPr>
        <p:spPr/>
        <p:txBody>
          <a:bodyPr/>
          <a:lstStyle/>
          <a:p>
            <a:pPr marL="457200" indent="-457200">
              <a:buFontTx/>
              <a:buChar char="-"/>
            </a:pPr>
            <a:r>
              <a:rPr lang="fr-FR" dirty="0" err="1" smtClean="0"/>
              <a:t>Context</a:t>
            </a:r>
            <a:endParaRPr lang="fr-FR" dirty="0" smtClean="0"/>
          </a:p>
          <a:p>
            <a:pPr marL="457200" indent="-457200">
              <a:buFontTx/>
              <a:buChar char="-"/>
            </a:pPr>
            <a:r>
              <a:rPr lang="fr-FR" b="1" dirty="0" smtClean="0"/>
              <a:t>A </a:t>
            </a:r>
            <a:r>
              <a:rPr lang="fr-FR" b="1" dirty="0" err="1" smtClean="0"/>
              <a:t>method</a:t>
            </a:r>
            <a:r>
              <a:rPr lang="fr-FR" b="1" dirty="0" smtClean="0"/>
              <a:t> for </a:t>
            </a:r>
            <a:r>
              <a:rPr lang="fr-FR" b="1" dirty="0" err="1" smtClean="0"/>
              <a:t>designing</a:t>
            </a:r>
            <a:r>
              <a:rPr lang="fr-FR" b="1" dirty="0" smtClean="0"/>
              <a:t> </a:t>
            </a:r>
            <a:r>
              <a:rPr lang="fr-FR" b="1" dirty="0" err="1" smtClean="0"/>
              <a:t>graphical</a:t>
            </a:r>
            <a:r>
              <a:rPr lang="fr-FR" b="1" dirty="0" smtClean="0"/>
              <a:t> user interfaces </a:t>
            </a:r>
            <a:r>
              <a:rPr lang="fr-FR" b="1" dirty="0" err="1" smtClean="0"/>
              <a:t>integrating</a:t>
            </a:r>
            <a:r>
              <a:rPr lang="fr-FR" b="1" dirty="0" smtClean="0"/>
              <a:t> </a:t>
            </a:r>
            <a:r>
              <a:rPr lang="fr-FR" b="1" dirty="0" err="1" smtClean="0"/>
              <a:t>gestures</a:t>
            </a:r>
            <a:endParaRPr lang="fr-FR" b="1" dirty="0" smtClean="0"/>
          </a:p>
          <a:p>
            <a:pPr marL="457200" indent="-457200">
              <a:buFontTx/>
              <a:buChar char="-"/>
            </a:pPr>
            <a:r>
              <a:rPr lang="fr-FR" dirty="0" err="1" smtClean="0"/>
              <a:t>Underlying</a:t>
            </a:r>
            <a:r>
              <a:rPr lang="fr-FR" dirty="0" smtClean="0"/>
              <a:t> model</a:t>
            </a:r>
          </a:p>
          <a:p>
            <a:pPr marL="457200" indent="-457200">
              <a:buFontTx/>
              <a:buChar char="-"/>
            </a:pPr>
            <a:r>
              <a:rPr lang="fr-FR" dirty="0" err="1" smtClean="0"/>
              <a:t>Supporting</a:t>
            </a:r>
            <a:r>
              <a:rPr lang="fr-FR" dirty="0" smtClean="0"/>
              <a:t> </a:t>
            </a:r>
            <a:r>
              <a:rPr lang="fr-FR" dirty="0" err="1" smtClean="0"/>
              <a:t>tool</a:t>
            </a:r>
            <a:endParaRPr lang="fr-FR" dirty="0" smtClean="0"/>
          </a:p>
          <a:p>
            <a:pPr marL="457200" indent="-457200">
              <a:buFontTx/>
              <a:buChar char="-"/>
            </a:pPr>
            <a:r>
              <a:rPr lang="fr-FR" dirty="0" err="1"/>
              <a:t>Ongoing</a:t>
            </a:r>
            <a:r>
              <a:rPr lang="fr-FR" dirty="0"/>
              <a:t> and future </a:t>
            </a:r>
            <a:r>
              <a:rPr lang="fr-FR" dirty="0" err="1"/>
              <a:t>works</a:t>
            </a:r>
            <a:endParaRPr lang="fr-FR" dirty="0"/>
          </a:p>
          <a:p>
            <a:pPr marL="457200" indent="-457200">
              <a:buFontTx/>
              <a:buChar char="-"/>
            </a:pPr>
            <a:endParaRPr lang="fr-BE" b="1"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6</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129491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500" dirty="0" smtClean="0"/>
              <a:t>UI </a:t>
            </a:r>
            <a:r>
              <a:rPr lang="fr-FR" sz="2500" dirty="0" err="1" smtClean="0"/>
              <a:t>creation</a:t>
            </a:r>
            <a:r>
              <a:rPr lang="fr-FR" sz="2500" dirty="0" smtClean="0"/>
              <a:t> </a:t>
            </a:r>
            <a:r>
              <a:rPr lang="fr-FR" sz="2500" dirty="0" err="1" smtClean="0"/>
              <a:t>process</a:t>
            </a:r>
            <a:endParaRPr lang="fr-BE" sz="2500" dirty="0"/>
          </a:p>
        </p:txBody>
      </p:sp>
      <p:sp>
        <p:nvSpPr>
          <p:cNvPr id="3" name="Content Placeholder 2"/>
          <p:cNvSpPr>
            <a:spLocks noGrp="1"/>
          </p:cNvSpPr>
          <p:nvPr>
            <p:ph idx="1"/>
          </p:nvPr>
        </p:nvSpPr>
        <p:spPr/>
        <p:txBody>
          <a:bodyPr/>
          <a:lstStyle/>
          <a:p>
            <a:pPr marL="457200" indent="-457200">
              <a:buFontTx/>
              <a:buChar char="-"/>
            </a:pPr>
            <a:endParaRPr lang="nl-BE" dirty="0" smtClean="0"/>
          </a:p>
          <a:p>
            <a:pPr marL="457200" indent="-457200">
              <a:buFontTx/>
              <a:buChar char="-"/>
            </a:pPr>
            <a:r>
              <a:rPr lang="fr-FR" sz="2800" dirty="0"/>
              <a:t>4 </a:t>
            </a:r>
            <a:r>
              <a:rPr lang="fr-FR" sz="2800" dirty="0" err="1"/>
              <a:t>categories</a:t>
            </a:r>
            <a:r>
              <a:rPr lang="fr-FR" sz="2800" dirty="0"/>
              <a:t> of </a:t>
            </a:r>
            <a:r>
              <a:rPr lang="fr-FR" sz="2800" dirty="0" err="1"/>
              <a:t>contributors</a:t>
            </a:r>
            <a:endParaRPr lang="nl-BE" dirty="0" smtClean="0"/>
          </a:p>
          <a:p>
            <a:pPr marL="1188720" lvl="1" indent="-457200">
              <a:buFontTx/>
              <a:buChar char="-"/>
            </a:pPr>
            <a:r>
              <a:rPr lang="nl-BE" b="1" dirty="0" smtClean="0"/>
              <a:t>Engineer/architect</a:t>
            </a:r>
            <a:r>
              <a:rPr lang="nl-BE" dirty="0" smtClean="0"/>
              <a:t>: requirements analyser</a:t>
            </a:r>
          </a:p>
          <a:p>
            <a:pPr marL="1188720" lvl="1" indent="-457200">
              <a:buFontTx/>
              <a:buChar char="-"/>
            </a:pPr>
            <a:r>
              <a:rPr lang="nl-BE" b="1" dirty="0" smtClean="0"/>
              <a:t>Designer</a:t>
            </a:r>
            <a:r>
              <a:rPr lang="nl-BE" dirty="0" smtClean="0"/>
              <a:t>: in charge of aesthetics</a:t>
            </a:r>
          </a:p>
          <a:p>
            <a:pPr marL="1188720" lvl="1" indent="-457200">
              <a:buFontTx/>
              <a:buChar char="-"/>
            </a:pPr>
            <a:r>
              <a:rPr lang="nl-BE" b="1" dirty="0" smtClean="0"/>
              <a:t>Gesture</a:t>
            </a:r>
            <a:r>
              <a:rPr lang="nl-BE" dirty="0" smtClean="0"/>
              <a:t> </a:t>
            </a:r>
            <a:r>
              <a:rPr lang="nl-BE" b="1" dirty="0" smtClean="0"/>
              <a:t>specialist</a:t>
            </a:r>
            <a:r>
              <a:rPr lang="nl-BE" dirty="0" smtClean="0"/>
              <a:t>: devoted to recognition mechanisms</a:t>
            </a:r>
          </a:p>
          <a:p>
            <a:pPr marL="1188720" lvl="1" indent="-457200">
              <a:buFontTx/>
              <a:buChar char="-"/>
            </a:pPr>
            <a:r>
              <a:rPr lang="nl-BE" b="1" dirty="0" smtClean="0"/>
              <a:t>Programmer</a:t>
            </a:r>
            <a:r>
              <a:rPr lang="nl-BE" dirty="0" smtClean="0"/>
              <a:t>: coder of the UI</a:t>
            </a:r>
          </a:p>
          <a:p>
            <a:pPr marL="1188720" lvl="1" indent="-457200">
              <a:buFontTx/>
              <a:buChar char="-"/>
            </a:pPr>
            <a:endParaRPr lang="nl-BE" dirty="0" smtClean="0"/>
          </a:p>
          <a:p>
            <a:pPr marL="457200" indent="-457200">
              <a:buFontTx/>
              <a:buChar char="-"/>
            </a:pPr>
            <a:r>
              <a:rPr lang="nl-BE" dirty="0" smtClean="0"/>
              <a:t>Work </a:t>
            </a:r>
            <a:r>
              <a:rPr lang="nl-BE" b="1" dirty="0" smtClean="0"/>
              <a:t>together</a:t>
            </a:r>
            <a:r>
              <a:rPr lang="nl-BE" dirty="0" smtClean="0"/>
              <a:t> around a </a:t>
            </a:r>
            <a:r>
              <a:rPr lang="nl-BE" b="1" dirty="0" smtClean="0"/>
              <a:t>tool/system</a:t>
            </a:r>
          </a:p>
        </p:txBody>
      </p:sp>
      <p:sp>
        <p:nvSpPr>
          <p:cNvPr id="6" name="Slide Number Placeholder 5"/>
          <p:cNvSpPr>
            <a:spLocks noGrp="1"/>
          </p:cNvSpPr>
          <p:nvPr>
            <p:ph type="sldNum" sz="quarter" idx="12"/>
          </p:nvPr>
        </p:nvSpPr>
        <p:spPr/>
        <p:txBody>
          <a:bodyPr/>
          <a:lstStyle/>
          <a:p>
            <a:fld id="{EE42EDF3-271C-45D1-B115-F7D6946A5F9E}" type="slidenum">
              <a:rPr lang="fr-BE" smtClean="0"/>
              <a:pPr/>
              <a:t>7</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1142068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Method</a:t>
            </a:r>
            <a:r>
              <a:rPr lang="fr-FR" dirty="0" smtClean="0"/>
              <a:t>: </a:t>
            </a:r>
            <a:r>
              <a:rPr lang="fr-FR" dirty="0" err="1" smtClean="0"/>
              <a:t>definition</a:t>
            </a:r>
            <a:r>
              <a:rPr lang="fr-FR" dirty="0" smtClean="0"/>
              <a:t> of 3 </a:t>
            </a:r>
            <a:r>
              <a:rPr lang="fr-FR" dirty="0" err="1" smtClean="0"/>
              <a:t>roles</a:t>
            </a:r>
            <a:endParaRPr lang="fr-BE" dirty="0"/>
          </a:p>
        </p:txBody>
      </p:sp>
      <p:sp>
        <p:nvSpPr>
          <p:cNvPr id="3" name="Content Placeholder 2"/>
          <p:cNvSpPr>
            <a:spLocks noGrp="1"/>
          </p:cNvSpPr>
          <p:nvPr>
            <p:ph idx="1"/>
          </p:nvPr>
        </p:nvSpPr>
        <p:spPr/>
        <p:txBody>
          <a:bodyPr/>
          <a:lstStyle/>
          <a:p>
            <a:pPr marL="457200" indent="-457200">
              <a:buFontTx/>
              <a:buChar char="-"/>
            </a:pPr>
            <a:endParaRPr lang="nl-BE" dirty="0" smtClean="0"/>
          </a:p>
          <a:p>
            <a:pPr marL="457200" indent="-457200">
              <a:buFontTx/>
              <a:buChar char="-"/>
            </a:pPr>
            <a:r>
              <a:rPr lang="nl-BE" b="1" dirty="0" smtClean="0"/>
              <a:t>Interface Users (IU)</a:t>
            </a:r>
            <a:endParaRPr lang="nl-BE" dirty="0" smtClean="0"/>
          </a:p>
          <a:p>
            <a:pPr marL="1188720" lvl="1" indent="-457200">
              <a:buFontTx/>
              <a:buChar char="-"/>
            </a:pPr>
            <a:r>
              <a:rPr lang="nl-BE" dirty="0" smtClean="0"/>
              <a:t>End users of the interface</a:t>
            </a:r>
          </a:p>
          <a:p>
            <a:pPr marL="1188720" lvl="1" indent="-457200">
              <a:buFontTx/>
              <a:buChar char="-"/>
            </a:pPr>
            <a:endParaRPr lang="nl-BE" dirty="0" smtClean="0"/>
          </a:p>
          <a:p>
            <a:pPr marL="457200" indent="-457200">
              <a:buFontTx/>
              <a:buChar char="-"/>
            </a:pPr>
            <a:r>
              <a:rPr lang="nl-BE" b="1" dirty="0" smtClean="0"/>
              <a:t>System Users (SU)</a:t>
            </a:r>
          </a:p>
          <a:p>
            <a:pPr marL="1188720" lvl="1" indent="-457200">
              <a:buFontTx/>
              <a:buChar char="-"/>
            </a:pPr>
            <a:r>
              <a:rPr lang="nl-BE" dirty="0" smtClean="0"/>
              <a:t>Use the system to produce the user interface</a:t>
            </a:r>
          </a:p>
          <a:p>
            <a:pPr marL="1188720" lvl="1" indent="-457200">
              <a:buFontTx/>
              <a:buChar char="-"/>
            </a:pPr>
            <a:endParaRPr lang="nl-BE" dirty="0" smtClean="0"/>
          </a:p>
          <a:p>
            <a:pPr marL="457200" indent="-457200">
              <a:buFontTx/>
              <a:buChar char="-"/>
            </a:pPr>
            <a:r>
              <a:rPr lang="nl-BE" b="1" dirty="0" smtClean="0"/>
              <a:t>System Feeders (SF)</a:t>
            </a:r>
          </a:p>
          <a:p>
            <a:pPr marL="1188720" lvl="1" indent="-457200">
              <a:buFontTx/>
              <a:buChar char="-"/>
            </a:pPr>
            <a:r>
              <a:rPr lang="nl-BE" dirty="0" smtClean="0"/>
              <a:t>Feed the system with knowledge</a:t>
            </a:r>
          </a:p>
        </p:txBody>
      </p:sp>
      <p:sp>
        <p:nvSpPr>
          <p:cNvPr id="6" name="Slide Number Placeholder 5"/>
          <p:cNvSpPr>
            <a:spLocks noGrp="1"/>
          </p:cNvSpPr>
          <p:nvPr>
            <p:ph type="sldNum" sz="quarter" idx="12"/>
          </p:nvPr>
        </p:nvSpPr>
        <p:spPr/>
        <p:txBody>
          <a:bodyPr/>
          <a:lstStyle/>
          <a:p>
            <a:fld id="{EE42EDF3-271C-45D1-B115-F7D6946A5F9E}" type="slidenum">
              <a:rPr lang="fr-BE" smtClean="0"/>
              <a:pPr/>
              <a:t>8</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spTree>
    <p:extLst>
      <p:ext uri="{BB962C8B-B14F-4D97-AF65-F5344CB8AC3E}">
        <p14:creationId xmlns:p14="http://schemas.microsoft.com/office/powerpoint/2010/main" val="4291073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Method</a:t>
            </a:r>
            <a:endParaRPr lang="fr-BE" dirty="0"/>
          </a:p>
        </p:txBody>
      </p:sp>
      <p:sp>
        <p:nvSpPr>
          <p:cNvPr id="6" name="Slide Number Placeholder 5"/>
          <p:cNvSpPr>
            <a:spLocks noGrp="1"/>
          </p:cNvSpPr>
          <p:nvPr>
            <p:ph type="sldNum" sz="quarter" idx="12"/>
          </p:nvPr>
        </p:nvSpPr>
        <p:spPr/>
        <p:txBody>
          <a:bodyPr/>
          <a:lstStyle/>
          <a:p>
            <a:fld id="{EE42EDF3-271C-45D1-B115-F7D6946A5F9E}" type="slidenum">
              <a:rPr lang="fr-BE" smtClean="0"/>
              <a:pPr/>
              <a:t>9</a:t>
            </a:fld>
            <a:endParaRPr lang="fr-BE"/>
          </a:p>
        </p:txBody>
      </p:sp>
      <p:sp>
        <p:nvSpPr>
          <p:cNvPr id="7" name="Espace réservé du pied de page 4"/>
          <p:cNvSpPr>
            <a:spLocks noGrp="1"/>
          </p:cNvSpPr>
          <p:nvPr>
            <p:ph type="ftr" sz="quarter" idx="11"/>
          </p:nvPr>
        </p:nvSpPr>
        <p:spPr>
          <a:xfrm>
            <a:off x="1283717" y="6476999"/>
            <a:ext cx="7752779" cy="274320"/>
          </a:xfrm>
        </p:spPr>
        <p:txBody>
          <a:bodyPr/>
          <a:lstStyle/>
          <a:p>
            <a:r>
              <a:rPr lang="en-US" smtClean="0"/>
              <a:t>ACM Int. Conf. on Design of Communication SIGDOC'2012 (Seattle, October 3-5, 2012)</a:t>
            </a:r>
            <a:endParaRPr lang="fr-BE" dirty="0"/>
          </a:p>
        </p:txBody>
      </p:sp>
      <p:pic>
        <p:nvPicPr>
          <p:cNvPr id="8" name="Picture 7" descr="ici.tif"/>
          <p:cNvPicPr>
            <a:picLocks noChangeAspect="1"/>
          </p:cNvPicPr>
          <p:nvPr/>
        </p:nvPicPr>
        <p:blipFill rotWithShape="1">
          <a:blip r:embed="rId2" cstate="print">
            <a:extLst>
              <a:ext uri="{28A0092B-C50C-407E-A947-70E740481C1C}">
                <a14:useLocalDpi xmlns:a14="http://schemas.microsoft.com/office/drawing/2010/main" val="0"/>
              </a:ext>
            </a:extLst>
          </a:blip>
          <a:srcRect l="5917" t="15314" r="58606" b="10066"/>
          <a:stretch/>
        </p:blipFill>
        <p:spPr>
          <a:xfrm>
            <a:off x="0" y="6461000"/>
            <a:ext cx="899592" cy="397000"/>
          </a:xfrm>
          <a:prstGeom prst="rect">
            <a:avLst/>
          </a:prstGeom>
        </p:spPr>
      </p:pic>
      <p:pic>
        <p:nvPicPr>
          <p:cNvPr id="5" name="Picture 4"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6851"/>
            <a:ext cx="1584176" cy="801555"/>
          </a:xfrm>
          <a:prstGeom prst="rect">
            <a:avLst/>
          </a:prstGeom>
        </p:spPr>
      </p:pic>
      <p:sp>
        <p:nvSpPr>
          <p:cNvPr id="12" name="Content Placeholder 2"/>
          <p:cNvSpPr>
            <a:spLocks noGrp="1"/>
          </p:cNvSpPr>
          <p:nvPr>
            <p:ph idx="1"/>
          </p:nvPr>
        </p:nvSpPr>
        <p:spPr>
          <a:xfrm>
            <a:off x="457200" y="1844824"/>
            <a:ext cx="4834880" cy="4392488"/>
          </a:xfrm>
        </p:spPr>
        <p:txBody>
          <a:bodyPr>
            <a:normAutofit/>
          </a:bodyPr>
          <a:lstStyle/>
          <a:p>
            <a:r>
              <a:rPr lang="en-US" dirty="0" smtClean="0"/>
              <a:t>Interface </a:t>
            </a:r>
            <a:r>
              <a:rPr lang="en-US" dirty="0"/>
              <a:t>Users define user interface requirements. </a:t>
            </a:r>
            <a:endParaRPr lang="en-US" dirty="0" smtClean="0"/>
          </a:p>
        </p:txBody>
      </p:sp>
    </p:spTree>
    <p:extLst>
      <p:ext uri="{BB962C8B-B14F-4D97-AF65-F5344CB8AC3E}">
        <p14:creationId xmlns:p14="http://schemas.microsoft.com/office/powerpoint/2010/main" val="14031226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10647</TotalTime>
  <Words>1079</Words>
  <Application>Microsoft Office PowerPoint</Application>
  <PresentationFormat>On-screen Show (4:3)</PresentationFormat>
  <Paragraphs>173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Module</vt:lpstr>
      <vt:lpstr>Designing Graphical User Interfaces  Integrating Gestures     </vt:lpstr>
      <vt:lpstr>Roadmap</vt:lpstr>
      <vt:lpstr>Roadmap</vt:lpstr>
      <vt:lpstr>Motivations for pen-based gestures</vt:lpstr>
      <vt:lpstr>Motivations for gesture recognition integration in UI development</vt:lpstr>
      <vt:lpstr>Roadmap</vt:lpstr>
      <vt:lpstr>UI creation process</vt:lpstr>
      <vt:lpstr>Method: definition of 3 roles</vt:lpstr>
      <vt:lpstr>Method</vt:lpstr>
      <vt:lpstr>Method</vt:lpstr>
      <vt:lpstr>Method</vt:lpstr>
      <vt:lpstr>Method</vt:lpstr>
      <vt:lpstr>Method</vt:lpstr>
      <vt:lpstr>Method</vt:lpstr>
      <vt:lpstr>Method</vt:lpstr>
      <vt:lpstr>Roadmap</vt:lpstr>
      <vt:lpstr>Model</vt:lpstr>
      <vt:lpstr>Model</vt:lpstr>
      <vt:lpstr>Model</vt:lpstr>
      <vt:lpstr>Model</vt:lpstr>
      <vt:lpstr>Model</vt:lpstr>
      <vt:lpstr>Model</vt:lpstr>
      <vt:lpstr>Roadmap</vt:lpstr>
      <vt:lpstr>UsiGesture demo: https://vimeo.com/49746767 or http://youtu.be/CZGPbUA8rgs  </vt:lpstr>
      <vt:lpstr>Contributions</vt:lpstr>
      <vt:lpstr>Future work</vt:lpstr>
      <vt:lpstr>PowerPoint Presentation</vt:lpstr>
    </vt:vector>
  </TitlesOfParts>
  <Manager/>
  <Company>Université catholique de Louvain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Graphical User Interfaces Integrating Gestures</dc:title>
  <dc:subject/>
  <dc:creator>François Beuvens;jean.vanderdonckt@uclouvain.be</dc:creator>
  <cp:keywords>Gesture recognition, pen-based interaction, user interface modeling Introduction</cp:keywords>
  <dc:description>The world of today and its new technologies like smartphones,  tablets, or any flat interaction surface has increasing the need for graphical user interfaces integrating gestural interaction in which 2D pen-based gestures are properly used. Integrating this interaction modality in streamlined software development represents a significant challenge for designers or developers: it requires important knowledge in gestures management, in deciding which gesture recognition algorithm should be used or refined for which types of gestures, or which usability knowledge should be used for supporting the development. These skills usually belong to experts for gesture interaction and not actors usually involved in user interface design process. In this paper, we present a structured method for facilitating the integration of gestures in graphical user interfaces by describing the roles of the gesture specialist and other stakeholders involved in the development life cycle, and the process of cooperation leading to the creation of a gesture-based user interface. The method consists of three pillars: a conceptual model for describing gestures on top of graphical user interfaces and its associated language, a step-wise approach for defining gestures depending on the end user’s task, and a software that supports this approach. This method is exemplified with a running example in the area of document navigation.</dc:description>
  <cp:lastModifiedBy>Jean Vanderdonckt</cp:lastModifiedBy>
  <cp:revision>328</cp:revision>
  <dcterms:created xsi:type="dcterms:W3CDTF">2011-09-19T07:01:26Z</dcterms:created>
  <dcterms:modified xsi:type="dcterms:W3CDTF">2012-10-02T22:21:37Z</dcterms:modified>
  <cp:category>Human Computer Interaction</cp:category>
</cp:coreProperties>
</file>