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87" r:id="rId2"/>
    <p:sldId id="310" r:id="rId3"/>
    <p:sldId id="335" r:id="rId4"/>
    <p:sldId id="314" r:id="rId5"/>
    <p:sldId id="315" r:id="rId6"/>
    <p:sldId id="336" r:id="rId7"/>
    <p:sldId id="344" r:id="rId8"/>
    <p:sldId id="345" r:id="rId9"/>
    <p:sldId id="321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46" r:id="rId18"/>
    <p:sldId id="325" r:id="rId19"/>
    <p:sldId id="326" r:id="rId20"/>
    <p:sldId id="327" r:id="rId21"/>
    <p:sldId id="328" r:id="rId22"/>
    <p:sldId id="329" r:id="rId23"/>
    <p:sldId id="347" r:id="rId24"/>
    <p:sldId id="337" r:id="rId25"/>
    <p:sldId id="340" r:id="rId26"/>
    <p:sldId id="339" r:id="rId27"/>
    <p:sldId id="342" r:id="rId28"/>
    <p:sldId id="338" r:id="rId29"/>
    <p:sldId id="348" r:id="rId30"/>
    <p:sldId id="34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AD00"/>
    <a:srgbClr val="FFFFFF"/>
    <a:srgbClr val="E3E2D7"/>
    <a:srgbClr val="E5DAA3"/>
    <a:srgbClr val="FBFBFB"/>
    <a:srgbClr val="5797A5"/>
    <a:srgbClr val="234A4C"/>
    <a:srgbClr val="49818B"/>
    <a:srgbClr val="3E6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188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23A4-E920-4955-B54B-4E697E70B372}" type="datetimeFigureOut">
              <a:rPr lang="fr-BE" smtClean="0"/>
              <a:pPr/>
              <a:t>17/05/12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F2CE-933B-40A6-8D42-32E64C6C47F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520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EADB4-5F56-4D43-8B0D-0310B661FBF8}" type="datetimeFigureOut">
              <a:rPr lang="fr-BE" smtClean="0"/>
              <a:pPr/>
              <a:t>17/05/12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D7DB-EE21-40C1-B6BF-08F16DBE3EE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346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modè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207438"/>
          </a:xfrm>
          <a:prstGeom prst="rect">
            <a:avLst/>
          </a:prstGeom>
          <a:gradFill>
            <a:gsLst>
              <a:gs pos="100000">
                <a:srgbClr val="E3E2D7"/>
              </a:gs>
              <a:gs pos="100000">
                <a:srgbClr val="E3E2D7"/>
              </a:gs>
              <a:gs pos="5000">
                <a:schemeClr val="tx1"/>
              </a:gs>
            </a:gsLst>
            <a:lin ang="5400000" scaled="0"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0" name="Image 9" descr="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451714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ltGray">
          <a:xfrm>
            <a:off x="1" y="5157192"/>
            <a:ext cx="9143999" cy="1700808"/>
          </a:xfrm>
          <a:prstGeom prst="rect">
            <a:avLst/>
          </a:prstGeom>
          <a:gradFill>
            <a:gsLst>
              <a:gs pos="100000">
                <a:srgbClr val="5797A5"/>
              </a:gs>
              <a:gs pos="100000">
                <a:srgbClr val="5797A5"/>
              </a:gs>
              <a:gs pos="21000">
                <a:srgbClr val="3E6B75"/>
              </a:gs>
            </a:gsLst>
            <a:lin ang="5400000" scaled="0"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9552" y="2420888"/>
            <a:ext cx="7632848" cy="1152128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r">
              <a:defRPr sz="3000" b="1">
                <a:solidFill>
                  <a:srgbClr val="B0992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A Foundation for a Standard</a:t>
            </a:r>
            <a:br>
              <a:rPr lang="en-US" dirty="0" smtClean="0"/>
            </a:br>
            <a:r>
              <a:rPr lang="en-US" dirty="0" smtClean="0"/>
              <a:t>User Interface Description Language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3184" y="6476999"/>
            <a:ext cx="1018456" cy="274320"/>
          </a:xfrm>
        </p:spPr>
        <p:txBody>
          <a:bodyPr/>
          <a:lstStyle>
            <a:lvl1pPr>
              <a:defRPr sz="1100" b="1">
                <a:solidFill>
                  <a:srgbClr val="AFD4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6E0D78-A596-49FE-A8D9-33FBDC128E7F}" type="datetime1">
              <a:rPr lang="fr-BE" smtClean="0"/>
              <a:pPr/>
              <a:t>17/05/12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83717" y="6476999"/>
            <a:ext cx="7752779" cy="2743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476999"/>
            <a:ext cx="549836" cy="274320"/>
          </a:xfrm>
        </p:spPr>
        <p:txBody>
          <a:bodyPr/>
          <a:lstStyle>
            <a:lvl1pPr>
              <a:defRPr sz="1100" b="1">
                <a:solidFill>
                  <a:srgbClr val="AFD4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42EDF3-271C-45D1-B115-F7D6946A5F9E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12" name="Image 11" descr="usiFUNDA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6666558" cy="13392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28000"/>
          </a:xfrm>
        </p:spPr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  <a:ln>
            <a:noFill/>
          </a:ln>
        </p:spPr>
        <p:txBody>
          <a:bodyPr wrap="square" lIns="0" tIns="0" rIns="396000" bIns="0"/>
          <a:lstStyle>
            <a:lvl1pPr eaLnBrk="1" latinLnBrk="0" hangingPunct="1">
              <a:buSzPct val="100000"/>
              <a:buFont typeface="Arial" pitchFamily="34" charset="0"/>
              <a:buNone/>
              <a:defRPr sz="2600" b="0"/>
            </a:lvl1pPr>
            <a:lvl2pPr eaLnBrk="1" latinLnBrk="0" hangingPunct="1">
              <a:buClrTx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eaLnBrk="1" latinLnBrk="0" hangingPunct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eaLnBrk="1" latinLnBrk="0" hangingPunct="1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248472"/>
          </a:xfrm>
          <a:ln>
            <a:noFill/>
          </a:ln>
        </p:spPr>
        <p:txBody>
          <a:bodyPr lIns="91440"/>
          <a:lstStyle>
            <a:lvl1pPr>
              <a:buSzPct val="100000"/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248472"/>
          </a:xfrm>
          <a:ln>
            <a:noFill/>
          </a:ln>
        </p:spPr>
        <p:txBody>
          <a:bodyPr/>
          <a:lstStyle>
            <a:lvl1pPr>
              <a:buSzPct val="100000"/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680-D5DF-407D-8E72-68BFBAC74E59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avec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54352" y="1988840"/>
            <a:ext cx="4032448" cy="4248472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1988840"/>
            <a:ext cx="4032448" cy="4248472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2060848"/>
            <a:ext cx="3744416" cy="4176464"/>
          </a:xfrm>
          <a:ln>
            <a:noFill/>
          </a:ln>
        </p:spPr>
        <p:txBody>
          <a:bodyPr lIns="91440"/>
          <a:lstStyle>
            <a:lvl1pPr>
              <a:buSzPct val="100000"/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8024" y="2060848"/>
            <a:ext cx="3816424" cy="4176464"/>
          </a:xfrm>
          <a:ln>
            <a:noFill/>
          </a:ln>
        </p:spPr>
        <p:txBody>
          <a:bodyPr/>
          <a:lstStyle>
            <a:lvl1pPr>
              <a:buSzPct val="100000"/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680-D5DF-407D-8E72-68BFBAC74E59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-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1988840"/>
            <a:ext cx="4032448" cy="4248472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4293096"/>
            <a:ext cx="3600400" cy="1800200"/>
          </a:xfrm>
          <a:ln>
            <a:noFill/>
          </a:ln>
        </p:spPr>
        <p:txBody>
          <a:bodyPr lIns="91440"/>
          <a:lstStyle>
            <a:lvl1pPr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680-D5DF-407D-8E72-68BFBAC74E59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4654352" y="1988840"/>
            <a:ext cx="4032448" cy="4248472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60032" y="4293096"/>
            <a:ext cx="3672408" cy="1728192"/>
          </a:xfrm>
          <a:ln>
            <a:noFill/>
          </a:ln>
        </p:spPr>
        <p:txBody>
          <a:bodyPr lIns="91440"/>
          <a:lstStyle>
            <a:lvl1pPr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683568" y="2132856"/>
            <a:ext cx="3600400" cy="2088232"/>
          </a:xfrm>
          <a:ln>
            <a:noFill/>
          </a:ln>
        </p:spPr>
        <p:txBody>
          <a:bodyPr lIns="91440"/>
          <a:lstStyle>
            <a:lvl1pPr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5"/>
          </p:nvPr>
        </p:nvSpPr>
        <p:spPr>
          <a:xfrm>
            <a:off x="4860032" y="2132855"/>
            <a:ext cx="3672408" cy="2088233"/>
          </a:xfrm>
          <a:ln>
            <a:noFill/>
          </a:ln>
        </p:spPr>
        <p:txBody>
          <a:bodyPr lIns="91440"/>
          <a:lstStyle>
            <a:lvl1pPr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contenu en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2088232" cy="3456384"/>
          </a:xfrm>
          <a:ln>
            <a:noFill/>
          </a:ln>
        </p:spPr>
        <p:txBody>
          <a:bodyPr lIns="91440">
            <a:normAutofit/>
          </a:bodyPr>
          <a:lstStyle>
            <a:lvl1pPr>
              <a:buSzPct val="100000"/>
              <a:defRPr sz="1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680-D5DF-407D-8E72-68BFBAC74E59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2771800" y="2132856"/>
            <a:ext cx="5915000" cy="4104456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2771800" y="2132856"/>
            <a:ext cx="5904656" cy="4104456"/>
          </a:xfrm>
          <a:ln>
            <a:noFill/>
          </a:ln>
        </p:spPr>
        <p:txBody>
          <a:bodyPr lIns="91440"/>
          <a:lstStyle>
            <a:lvl1pPr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467544" y="2132856"/>
            <a:ext cx="2088232" cy="648072"/>
          </a:xfrm>
          <a:ln>
            <a:noFill/>
          </a:ln>
        </p:spPr>
        <p:txBody>
          <a:bodyPr lIns="91440">
            <a:normAutofit/>
          </a:bodyPr>
          <a:lstStyle>
            <a:lvl1pPr>
              <a:buSzPct val="100000"/>
              <a:defRPr sz="1800">
                <a:solidFill>
                  <a:srgbClr val="5797A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dirty="0" smtClean="0"/>
              <a:t>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67544" y="2060848"/>
            <a:ext cx="216024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2068150"/>
            <a:ext cx="5657079" cy="4169162"/>
          </a:xfrm>
          <a:ln>
            <a:noFill/>
          </a:ln>
        </p:spPr>
        <p:txBody>
          <a:bodyPr/>
          <a:lstStyle>
            <a:lvl1pPr>
              <a:buSzPct val="60000"/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2132856"/>
            <a:ext cx="2016224" cy="4032448"/>
          </a:xfr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B0992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4B6-C054-4AE8-A41E-8F9D9D6FE401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088832"/>
            <a:ext cx="8229600" cy="828000"/>
          </a:xfrm>
        </p:spPr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-  horizontal - 1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680-D5DF-407D-8E72-68BFBAC74E59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Coordonnées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16224"/>
          </a:xfrm>
          <a:ln>
            <a:noFill/>
          </a:ln>
        </p:spPr>
        <p:txBody>
          <a:bodyPr wrap="square" lIns="0" tIns="0" rIns="396000" bIns="0"/>
          <a:lstStyle>
            <a:lvl1pPr eaLnBrk="1" latinLnBrk="0" hangingPunct="1">
              <a:buSzPct val="100000"/>
              <a:buFont typeface="Arial" pitchFamily="34" charset="0"/>
              <a:buNone/>
              <a:defRPr sz="2600" b="0"/>
            </a:lvl1pPr>
            <a:lvl2pPr eaLnBrk="1" latinLnBrk="0" hangingPunct="1">
              <a:buClrTx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eaLnBrk="1" latinLnBrk="0" hangingPunct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eaLnBrk="1" latinLnBrk="0" hangingPunct="1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7544" y="3861048"/>
            <a:ext cx="8208912" cy="2232248"/>
          </a:xfrm>
          <a:prstGeom prst="rect">
            <a:avLst/>
          </a:prstGeom>
          <a:solidFill>
            <a:schemeClr val="bg1"/>
          </a:solidFill>
          <a:ln w="19050">
            <a:solidFill>
              <a:srgbClr val="E0D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contenu 2"/>
          <p:cNvSpPr>
            <a:spLocks noGrp="1"/>
          </p:cNvSpPr>
          <p:nvPr>
            <p:ph idx="13"/>
          </p:nvPr>
        </p:nvSpPr>
        <p:spPr>
          <a:xfrm>
            <a:off x="611560" y="4005064"/>
            <a:ext cx="7920880" cy="2016224"/>
          </a:xfrm>
          <a:ln>
            <a:noFill/>
          </a:ln>
        </p:spPr>
        <p:txBody>
          <a:bodyPr wrap="square" lIns="0" tIns="0" rIns="396000" bIns="0"/>
          <a:lstStyle>
            <a:lvl1pPr eaLnBrk="1" latinLnBrk="0" hangingPunct="1">
              <a:buSzPct val="100000"/>
              <a:buFont typeface="Arial" pitchFamily="34" charset="0"/>
              <a:buNone/>
              <a:defRPr sz="2600" b="0"/>
            </a:lvl1pPr>
            <a:lvl2pPr eaLnBrk="1" latinLnBrk="0" hangingPunct="1">
              <a:buClrTx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eaLnBrk="1" latinLnBrk="0" hangingPunct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eaLnBrk="1" latinLnBrk="0" hangingPunct="1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E3E2D7"/>
            </a:gs>
            <a:gs pos="100000">
              <a:srgbClr val="E7E7DD"/>
            </a:gs>
            <a:gs pos="3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ltGray">
          <a:xfrm>
            <a:off x="1" y="6453336"/>
            <a:ext cx="9143999" cy="404664"/>
          </a:xfrm>
          <a:prstGeom prst="rect">
            <a:avLst/>
          </a:prstGeom>
          <a:gradFill flip="none" rotWithShape="1">
            <a:gsLst>
              <a:gs pos="59000">
                <a:srgbClr val="5797A5"/>
              </a:gs>
              <a:gs pos="100000">
                <a:srgbClr val="5797A5"/>
              </a:gs>
              <a:gs pos="27000">
                <a:srgbClr val="49818B"/>
              </a:gs>
            </a:gsLst>
            <a:lin ang="5400000" scaled="1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248472"/>
          </a:xfrm>
          <a:prstGeom prst="rect">
            <a:avLst/>
          </a:prstGeom>
          <a:ln>
            <a:solidFill>
              <a:srgbClr val="6E6A6A"/>
            </a:solidFill>
          </a:ln>
        </p:spPr>
        <p:txBody>
          <a:bodyPr vert="horz" wrap="square" lIns="90000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476999"/>
            <a:ext cx="936104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100" b="1">
                <a:solidFill>
                  <a:srgbClr val="234A4C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7CAEFB7C-04F4-4250-9505-AC92A33CAE50}" type="datetime1">
              <a:rPr lang="fr-BE" smtClean="0"/>
              <a:pPr/>
              <a:t>17/05/12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476999"/>
            <a:ext cx="549836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 b="1">
                <a:solidFill>
                  <a:srgbClr val="234A4C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E42EDF3-271C-45D1-B115-F7D6946A5F9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476999"/>
            <a:ext cx="7200800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fr-BE" dirty="0" smtClean="0"/>
              <a:t>Coordonnées</a:t>
            </a:r>
            <a:endParaRPr lang="fr-BE" dirty="0"/>
          </a:p>
        </p:txBody>
      </p:sp>
      <p:pic>
        <p:nvPicPr>
          <p:cNvPr id="23" name="Image 22" descr="masque2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792000"/>
            <a:ext cx="9144000" cy="5334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28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pic>
        <p:nvPicPr>
          <p:cNvPr id="15" name="Image 14" descr="top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-27384"/>
            <a:ext cx="9144000" cy="1124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4" r:id="rId2"/>
    <p:sldLayoutId id="2147483796" r:id="rId3"/>
    <p:sldLayoutId id="2147483805" r:id="rId4"/>
    <p:sldLayoutId id="2147483802" r:id="rId5"/>
    <p:sldLayoutId id="2147483804" r:id="rId6"/>
    <p:sldLayoutId id="2147483800" r:id="rId7"/>
    <p:sldLayoutId id="2147483803" r:id="rId8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300" b="1" kern="1200">
          <a:solidFill>
            <a:srgbClr val="B09921"/>
          </a:solidFill>
          <a:effectLst/>
          <a:latin typeface="Georgia" pitchFamily="18" charset="0"/>
          <a:ea typeface="+mj-ea"/>
          <a:cs typeface="Arial" pitchFamily="34" charset="0"/>
        </a:defRPr>
      </a:lvl1pPr>
      <a:extLst/>
    </p:titleStyle>
    <p:bodyStyle>
      <a:lvl1pPr marL="0" indent="0" algn="l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9818B"/>
        </a:buClr>
        <a:buSzPct val="100000"/>
        <a:buFontTx/>
        <a:buNone/>
        <a:defRPr kumimoji="0" sz="2600" kern="1200">
          <a:solidFill>
            <a:srgbClr val="5797A5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tx1"/>
        </a:buClr>
        <a:buSzPct val="95000"/>
        <a:buFont typeface="Arial" pitchFamily="34" charset="0"/>
        <a:buChar char="•"/>
        <a:defRPr kumimoji="0"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▪"/>
        <a:defRPr kumimoji="0" sz="1600" kern="1200">
          <a:solidFill>
            <a:schemeClr val="bg2">
              <a:lumMod val="50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 3"/>
        <a:buChar char=""/>
        <a:defRPr kumimoji="0" lang="en-US" sz="1400" kern="1200" smtClean="0">
          <a:solidFill>
            <a:schemeClr val="bg2">
              <a:lumMod val="50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omparativeevaluation/results" TargetMode="External"/><Relationship Id="rId4" Type="http://schemas.openxmlformats.org/officeDocument/2006/relationships/oleObject" Target="file:///\\localhost\Users\fbeuvens\Thesis\RCIS2012\Macintosh%20HD:Users:fbeuvens:Thesis:RCIS2012:Final%20submission:Beuvens-RCIS2012.doc!OLE_LINK1" TargetMode="External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omparativeevaluation/results" TargetMode="External"/><Relationship Id="rId4" Type="http://schemas.openxmlformats.org/officeDocument/2006/relationships/oleObject" Target="file:///\\localhost\Users\fbeuvens\Thesis\RCIS2012\Macintosh%20HD:Users:fbeuvens:Thesis:RCIS2012:Final%20submission:Beuvens-RCIS2012.doc!OLE_LINK2" TargetMode="External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comparativeevaluation/data-collec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632848" cy="1152128"/>
          </a:xfrm>
        </p:spPr>
        <p:txBody>
          <a:bodyPr/>
          <a:lstStyle/>
          <a:p>
            <a:pPr algn="ctr"/>
            <a:r>
              <a:rPr lang="en-US" dirty="0" err="1"/>
              <a:t>UsiGesture</a:t>
            </a:r>
            <a:r>
              <a:rPr lang="en-US" dirty="0"/>
              <a:t>: an Environment </a:t>
            </a:r>
            <a:r>
              <a:rPr lang="en-US" dirty="0" smtClean="0"/>
              <a:t>for Integrating</a:t>
            </a:r>
            <a:r>
              <a:rPr lang="en-US" dirty="0"/>
              <a:t> </a:t>
            </a:r>
            <a:r>
              <a:rPr lang="en-US" dirty="0" smtClean="0"/>
              <a:t>Pen</a:t>
            </a:r>
            <a:r>
              <a:rPr lang="en-US" dirty="0"/>
              <a:t>-based Interaction in User </a:t>
            </a:r>
            <a:r>
              <a:rPr lang="en-US" dirty="0" smtClean="0"/>
              <a:t>Interfaces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910367" y="908720"/>
            <a:ext cx="7560840" cy="9361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 descr="Capture d’écran 2012-05-11 à 16.5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024758" cy="1271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5157192"/>
            <a:ext cx="869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b="1" u="sng" dirty="0" smtClean="0"/>
              <a:t>François Beuvens</a:t>
            </a:r>
            <a:r>
              <a:rPr lang="fr-BE" dirty="0"/>
              <a:t> </a:t>
            </a:r>
            <a:r>
              <a:rPr lang="fr-BE" dirty="0" smtClean="0"/>
              <a:t>and Jean Vanderdonckt</a:t>
            </a:r>
            <a:r>
              <a:rPr lang="fr-BE" dirty="0"/>
              <a:t> </a:t>
            </a:r>
            <a:endParaRPr lang="fr-BE" dirty="0" smtClean="0"/>
          </a:p>
          <a:p>
            <a:pPr algn="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</a:t>
            </a:r>
            <a:r>
              <a:rPr lang="fr-BE" dirty="0" smtClean="0">
                <a:solidFill>
                  <a:schemeClr val="tx1">
                    <a:lumMod val="65000"/>
                  </a:schemeClr>
                </a:solidFill>
              </a:rPr>
              <a:t>rancois.beuvens</a:t>
            </a:r>
            <a:r>
              <a:rPr lang="fr-BE" dirty="0" smtClean="0">
                <a:solidFill>
                  <a:schemeClr val="tx1">
                    <a:lumMod val="65000"/>
                  </a:schemeClr>
                </a:solidFill>
              </a:rPr>
              <a:t>@</a:t>
            </a:r>
            <a:r>
              <a:rPr lang="fr-BE" dirty="0">
                <a:solidFill>
                  <a:schemeClr val="tx1">
                    <a:lumMod val="65000"/>
                  </a:schemeClr>
                </a:solidFill>
              </a:rPr>
              <a:t>uclouvain.be</a:t>
            </a:r>
          </a:p>
          <a:p>
            <a:pPr algn="r"/>
            <a:r>
              <a:rPr lang="fr-BE" dirty="0" err="1" smtClean="0"/>
              <a:t>Researcher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err="1" smtClean="0"/>
              <a:t>LiLab</a:t>
            </a:r>
            <a:r>
              <a:rPr lang="fr-BE" dirty="0" smtClean="0"/>
              <a:t>, </a:t>
            </a:r>
            <a:r>
              <a:rPr lang="fr-BE" dirty="0" smtClean="0">
                <a:solidFill>
                  <a:schemeClr val="tx1">
                    <a:lumMod val="65000"/>
                  </a:schemeClr>
                </a:solidFill>
              </a:rPr>
              <a:t>http://www.lilab.be</a:t>
            </a:r>
          </a:p>
          <a:p>
            <a:pPr algn="r"/>
            <a:r>
              <a:rPr lang="fr-BE" dirty="0" smtClean="0"/>
              <a:t>Université catholique de Louvain (</a:t>
            </a:r>
            <a:r>
              <a:rPr lang="fr-BE" dirty="0" smtClean="0"/>
              <a:t>Belgium)</a:t>
            </a:r>
            <a:endParaRPr lang="fr-BE" dirty="0" smtClean="0"/>
          </a:p>
        </p:txBody>
      </p:sp>
      <p:pic>
        <p:nvPicPr>
          <p:cNvPr id="8" name="Picture 7" descr="ici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5480304" cy="139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Rubine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of </a:t>
            </a:r>
            <a:r>
              <a:rPr lang="fr-FR" dirty="0" err="1" smtClean="0"/>
              <a:t>features</a:t>
            </a:r>
            <a:r>
              <a:rPr lang="fr-FR" dirty="0" smtClean="0"/>
              <a:t> and </a:t>
            </a:r>
            <a:r>
              <a:rPr lang="fr-FR" dirty="0" err="1" smtClean="0"/>
              <a:t>weights</a:t>
            </a:r>
            <a:r>
              <a:rPr lang="fr-FR" dirty="0" smtClean="0"/>
              <a:t> for </a:t>
            </a:r>
            <a:r>
              <a:rPr lang="fr-FR" dirty="0" err="1" smtClean="0"/>
              <a:t>learning</a:t>
            </a:r>
            <a:r>
              <a:rPr lang="fr-FR" dirty="0" smtClean="0"/>
              <a:t> classes</a:t>
            </a:r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Recognition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of </a:t>
            </a:r>
            <a:r>
              <a:rPr lang="fr-FR" dirty="0" err="1" smtClean="0"/>
              <a:t>features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Scalar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of </a:t>
            </a:r>
            <a:r>
              <a:rPr lang="fr-FR" dirty="0" err="1" smtClean="0"/>
              <a:t>weights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vector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smtClean="0"/>
              <a:t>Best score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chosen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80928"/>
            <a:ext cx="4075100" cy="32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Dollar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Preprocessing</a:t>
            </a:r>
            <a:r>
              <a:rPr lang="fr-FR" dirty="0" smtClean="0"/>
              <a:t>: </a:t>
            </a:r>
            <a:r>
              <a:rPr lang="fr-FR" dirty="0" err="1" smtClean="0"/>
              <a:t>resampling</a:t>
            </a:r>
            <a:r>
              <a:rPr lang="fr-FR" dirty="0" smtClean="0"/>
              <a:t>, rotation, </a:t>
            </a:r>
            <a:r>
              <a:rPr lang="fr-FR" dirty="0" err="1" smtClean="0"/>
              <a:t>rescaling</a:t>
            </a:r>
            <a:r>
              <a:rPr lang="fr-FR" dirty="0" smtClean="0"/>
              <a:t>, translation</a:t>
            </a:r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Recognition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Preprocessing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Comparison</a:t>
            </a:r>
            <a:r>
              <a:rPr lang="fr-FR" dirty="0" smtClean="0"/>
              <a:t> to all training </a:t>
            </a:r>
            <a:r>
              <a:rPr lang="fr-FR" dirty="0" err="1" smtClean="0"/>
              <a:t>examples</a:t>
            </a:r>
            <a:endParaRPr lang="fr-FR" dirty="0" smtClean="0"/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Finding</a:t>
            </a:r>
            <a:r>
              <a:rPr lang="fr-FR" dirty="0" smtClean="0"/>
              <a:t> optimal angle</a:t>
            </a:r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Evaluating</a:t>
            </a:r>
            <a:r>
              <a:rPr lang="fr-FR" dirty="0" smtClean="0"/>
              <a:t> point-to-point </a:t>
            </a:r>
            <a:r>
              <a:rPr lang="fr-FR" dirty="0" err="1" smtClean="0"/>
              <a:t>Euclidean</a:t>
            </a:r>
            <a:r>
              <a:rPr lang="fr-FR" dirty="0" smtClean="0"/>
              <a:t> distance</a:t>
            </a:r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Smaller</a:t>
            </a:r>
            <a:r>
              <a:rPr lang="fr-FR" dirty="0" smtClean="0"/>
              <a:t> distance </a:t>
            </a:r>
            <a:r>
              <a:rPr lang="fr-FR" dirty="0" err="1" smtClean="0"/>
              <a:t>chosen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83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Levenshtein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Transformation </a:t>
            </a:r>
            <a:r>
              <a:rPr lang="fr-FR" dirty="0" err="1" smtClean="0"/>
              <a:t>into</a:t>
            </a:r>
            <a:r>
              <a:rPr lang="fr-FR" dirty="0" smtClean="0"/>
              <a:t> strings</a:t>
            </a:r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Recognition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Comparison</a:t>
            </a:r>
            <a:r>
              <a:rPr lang="fr-FR" dirty="0" smtClean="0"/>
              <a:t> to all training </a:t>
            </a:r>
            <a:r>
              <a:rPr lang="fr-FR" dirty="0" err="1" smtClean="0"/>
              <a:t>examples</a:t>
            </a:r>
            <a:endParaRPr lang="fr-FR" dirty="0" smtClean="0"/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Computing</a:t>
            </a:r>
            <a:r>
              <a:rPr lang="fr-FR" dirty="0" smtClean="0"/>
              <a:t> </a:t>
            </a:r>
            <a:r>
              <a:rPr lang="fr-FR" dirty="0" err="1" smtClean="0"/>
              <a:t>Levenshtein</a:t>
            </a:r>
            <a:r>
              <a:rPr lang="fr-FR" dirty="0" smtClean="0"/>
              <a:t> distance</a:t>
            </a:r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Smaller</a:t>
            </a:r>
            <a:r>
              <a:rPr lang="fr-FR" dirty="0" smtClean="0"/>
              <a:t> distance </a:t>
            </a:r>
            <a:r>
              <a:rPr lang="fr-FR" dirty="0" err="1" smtClean="0"/>
              <a:t>chosen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4664"/>
            <a:ext cx="2808312" cy="2920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42900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Levenshtein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Transformation </a:t>
            </a:r>
            <a:r>
              <a:rPr lang="fr-FR" dirty="0" err="1" smtClean="0"/>
              <a:t>into</a:t>
            </a:r>
            <a:r>
              <a:rPr lang="fr-FR" dirty="0" smtClean="0"/>
              <a:t> strings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Creation</a:t>
            </a:r>
            <a:r>
              <a:rPr lang="fr-FR" dirty="0" smtClean="0"/>
              <a:t> of a string pairs set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Optimization</a:t>
            </a:r>
            <a:r>
              <a:rPr lang="fr-FR" dirty="0" smtClean="0"/>
              <a:t> of the primitive </a:t>
            </a:r>
            <a:r>
              <a:rPr lang="fr-FR" dirty="0" err="1" smtClean="0"/>
              <a:t>edition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endParaRPr lang="fr-FR" dirty="0" smtClean="0"/>
          </a:p>
          <a:p>
            <a:pPr marL="1453896" lvl="2" indent="-457200">
              <a:buFontTx/>
              <a:buChar char="-"/>
            </a:pPr>
            <a:r>
              <a:rPr lang="fr-FR" i="1" dirty="0" smtClean="0"/>
              <a:t>Expectation-</a:t>
            </a:r>
            <a:r>
              <a:rPr lang="fr-FR" i="1" dirty="0" err="1" smtClean="0"/>
              <a:t>maximization</a:t>
            </a:r>
            <a:r>
              <a:rPr lang="fr-FR" dirty="0"/>
              <a:t> </a:t>
            </a:r>
            <a:r>
              <a:rPr lang="fr-FR" dirty="0" err="1" smtClean="0"/>
              <a:t>algorithm</a:t>
            </a:r>
            <a:endParaRPr lang="fr-FR" i="1" dirty="0" smtClean="0"/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Recognition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Comparison</a:t>
            </a:r>
            <a:r>
              <a:rPr lang="fr-FR" dirty="0" smtClean="0"/>
              <a:t> to all training </a:t>
            </a:r>
            <a:r>
              <a:rPr lang="fr-FR" dirty="0" err="1" smtClean="0"/>
              <a:t>examples</a:t>
            </a:r>
            <a:endParaRPr lang="fr-FR" dirty="0" smtClean="0"/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Evaluating</a:t>
            </a:r>
            <a:r>
              <a:rPr lang="fr-FR" dirty="0" smtClean="0"/>
              <a:t> distance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probabilities</a:t>
            </a:r>
            <a:endParaRPr lang="fr-FR" dirty="0" smtClean="0"/>
          </a:p>
          <a:p>
            <a:pPr marL="1453896" lvl="2" indent="-457200">
              <a:buFontTx/>
              <a:buChar char="-"/>
            </a:pPr>
            <a:r>
              <a:rPr lang="fr-FR" dirty="0" err="1" smtClean="0"/>
              <a:t>Smaller</a:t>
            </a:r>
            <a:r>
              <a:rPr lang="fr-FR" dirty="0" smtClean="0"/>
              <a:t> distance </a:t>
            </a:r>
            <a:r>
              <a:rPr lang="fr-FR" dirty="0" err="1" smtClean="0"/>
              <a:t>chosen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067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en-US" dirty="0" smtClean="0"/>
              <a:t>–</a:t>
            </a:r>
            <a:r>
              <a:rPr lang="fr-FR" dirty="0" smtClean="0"/>
              <a:t> initial version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 types for </a:t>
            </a:r>
            <a:r>
              <a:rPr lang="fr-FR" dirty="0" err="1" smtClean="0"/>
              <a:t>Levenshtein</a:t>
            </a:r>
            <a:r>
              <a:rPr lang="fr-FR" dirty="0" smtClean="0"/>
              <a:t> on digits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8" name="Picture 7" descr="DigitsLevenshte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688632" cy="39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en-US" dirty="0"/>
              <a:t>–</a:t>
            </a:r>
            <a:r>
              <a:rPr lang="fr-FR" dirty="0"/>
              <a:t> initial version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Gesture</a:t>
            </a:r>
            <a:r>
              <a:rPr lang="fr-FR" dirty="0" smtClean="0"/>
              <a:t> types for </a:t>
            </a:r>
            <a:r>
              <a:rPr lang="fr-FR" dirty="0" err="1" smtClean="0"/>
              <a:t>Rubine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user </a:t>
            </a:r>
            <a:r>
              <a:rPr lang="fr-FR" dirty="0" err="1" smtClean="0"/>
              <a:t>dependent</a:t>
            </a:r>
            <a:r>
              <a:rPr lang="fr-FR" dirty="0" smtClean="0"/>
              <a:t> training and user </a:t>
            </a:r>
            <a:r>
              <a:rPr lang="fr-FR" dirty="0" err="1" smtClean="0"/>
              <a:t>independent</a:t>
            </a:r>
            <a:r>
              <a:rPr lang="fr-FR" dirty="0" smtClean="0"/>
              <a:t> training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7" name="Picture 6" descr="UIRub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536504" cy="3175552"/>
          </a:xfrm>
          <a:prstGeom prst="rect">
            <a:avLst/>
          </a:prstGeom>
        </p:spPr>
      </p:pic>
      <p:pic>
        <p:nvPicPr>
          <p:cNvPr id="10" name="Picture 9" descr="UDRub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6" y="2924944"/>
            <a:ext cx="4551426" cy="31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en-US" dirty="0"/>
              <a:t>–</a:t>
            </a:r>
            <a:r>
              <a:rPr lang="fr-FR" dirty="0"/>
              <a:t> initial version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Algorithms</a:t>
            </a:r>
            <a:r>
              <a:rPr lang="fr-FR" dirty="0" smtClean="0"/>
              <a:t> on digits and actions </a:t>
            </a:r>
            <a:r>
              <a:rPr lang="fr-FR" dirty="0" err="1" smtClean="0"/>
              <a:t>with</a:t>
            </a:r>
            <a:r>
              <a:rPr lang="fr-FR" dirty="0" smtClean="0"/>
              <a:t> user </a:t>
            </a:r>
            <a:r>
              <a:rPr lang="fr-FR" dirty="0" err="1" smtClean="0"/>
              <a:t>independent</a:t>
            </a:r>
            <a:r>
              <a:rPr lang="fr-FR" dirty="0" smtClean="0"/>
              <a:t>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8" name="Picture 7" descr="UI2Dig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296"/>
            <a:ext cx="4628572" cy="3240000"/>
          </a:xfrm>
          <a:prstGeom prst="rect">
            <a:avLst/>
          </a:prstGeom>
        </p:spPr>
      </p:pic>
      <p:pic>
        <p:nvPicPr>
          <p:cNvPr id="9" name="Picture 8" descr="UI2Gest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28" y="2853296"/>
            <a:ext cx="462857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 err="1" smtClean="0"/>
              <a:t>Results</a:t>
            </a:r>
            <a:r>
              <a:rPr lang="fr-FR" sz="2900" dirty="0" smtClean="0"/>
              <a:t> </a:t>
            </a:r>
            <a:r>
              <a:rPr lang="en-US" sz="2900" dirty="0" smtClean="0"/>
              <a:t>–</a:t>
            </a:r>
            <a:r>
              <a:rPr lang="fr-FR" sz="2900" dirty="0" smtClean="0"/>
              <a:t> initial version</a:t>
            </a:r>
            <a:endParaRPr lang="fr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sz="2200" dirty="0" err="1" smtClean="0"/>
              <a:t>Summary</a:t>
            </a: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r>
              <a:rPr lang="fr-FR" sz="2200" dirty="0" smtClean="0"/>
              <a:t>More Information: </a:t>
            </a:r>
            <a:r>
              <a:rPr lang="nl-NL" sz="2200" dirty="0" smtClean="0">
                <a:hlinkClick r:id="rId3"/>
              </a:rPr>
              <a:t>https://sites.google.com/site/comparativeevaluation/results</a:t>
            </a: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17</a:t>
            </a:fld>
            <a:endParaRPr lang="fr-B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77403"/>
              </p:ext>
            </p:extLst>
          </p:nvPr>
        </p:nvGraphicFramePr>
        <p:xfrm>
          <a:off x="899592" y="2348880"/>
          <a:ext cx="97930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4" imgW="5626100" imgH="1028700" progId="Word.Document.12">
                  <p:link updateAutomatic="1"/>
                </p:oleObj>
              </mc:Choice>
              <mc:Fallback>
                <p:oleObj name="Document" r:id="rId4" imgW="5626100" imgH="1028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348880"/>
                        <a:ext cx="9793088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Rubine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Preprocessings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One Dollar</a:t>
            </a:r>
          </a:p>
          <a:p>
            <a:pPr marL="1188720" lvl="1" indent="-457200">
              <a:buFontTx/>
              <a:buChar char="-"/>
            </a:pPr>
            <a:r>
              <a:rPr lang="fr-FR" i="1" dirty="0" err="1" smtClean="0"/>
              <a:t>k</a:t>
            </a:r>
            <a:r>
              <a:rPr lang="fr-FR" dirty="0" err="1" smtClean="0"/>
              <a:t>NN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Levenshtein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Preprocessings</a:t>
            </a:r>
            <a:r>
              <a:rPr lang="fr-FR" dirty="0" smtClean="0"/>
              <a:t>, </a:t>
            </a:r>
            <a:r>
              <a:rPr lang="fr-FR" i="1" dirty="0" err="1" smtClean="0"/>
              <a:t>k</a:t>
            </a:r>
            <a:r>
              <a:rPr lang="fr-FR" dirty="0" err="1" smtClean="0"/>
              <a:t>NN</a:t>
            </a:r>
            <a:r>
              <a:rPr lang="fr-FR" dirty="0" smtClean="0"/>
              <a:t>, normalisations, multi-</a:t>
            </a:r>
            <a:r>
              <a:rPr lang="fr-FR" dirty="0" err="1" smtClean="0"/>
              <a:t>strokes</a:t>
            </a:r>
            <a:r>
              <a:rPr lang="fr-FR" dirty="0"/>
              <a:t> </a:t>
            </a:r>
            <a:r>
              <a:rPr lang="fr-FR" dirty="0" err="1" smtClean="0"/>
              <a:t>gestures</a:t>
            </a:r>
            <a:r>
              <a:rPr lang="fr-FR" dirty="0" smtClean="0"/>
              <a:t>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dirty="0" err="1" smtClean="0"/>
              <a:t>handling</a:t>
            </a:r>
            <a:r>
              <a:rPr lang="fr-FR" dirty="0" smtClean="0"/>
              <a:t>, </a:t>
            </a:r>
            <a:r>
              <a:rPr lang="fr-FR" dirty="0" err="1" smtClean="0"/>
              <a:t>costs</a:t>
            </a:r>
            <a:r>
              <a:rPr lang="fr-FR" dirty="0" smtClean="0"/>
              <a:t> matrix</a:t>
            </a:r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Levenshtein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smtClean="0"/>
              <a:t>Idem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matrix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4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</a:t>
            </a:r>
            <a:r>
              <a:rPr lang="fr-FR" dirty="0" err="1" smtClean="0"/>
              <a:t>Rubine’s</a:t>
            </a:r>
            <a:r>
              <a:rPr lang="fr-FR" dirty="0" smtClean="0"/>
              <a:t> extensions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Preprocessings</a:t>
            </a:r>
            <a:r>
              <a:rPr lang="fr-FR" dirty="0" smtClean="0"/>
              <a:t>: </a:t>
            </a:r>
            <a:r>
              <a:rPr lang="fr-FR" dirty="0" err="1" smtClean="0"/>
              <a:t>resampling</a:t>
            </a:r>
            <a:r>
              <a:rPr lang="fr-FR" dirty="0" smtClean="0"/>
              <a:t>, rotation, </a:t>
            </a:r>
            <a:r>
              <a:rPr lang="fr-FR" dirty="0" err="1" smtClean="0"/>
              <a:t>rescaling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8" name="Picture 7" descr="UI2RubineExten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888583" cy="41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Context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An open </a:t>
            </a:r>
            <a:r>
              <a:rPr lang="fr-FR" dirty="0" err="1" smtClean="0"/>
              <a:t>platform</a:t>
            </a:r>
            <a:r>
              <a:rPr lang="fr-FR" dirty="0" smtClean="0"/>
              <a:t> for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recognition </a:t>
            </a:r>
            <a:r>
              <a:rPr lang="fr-FR" dirty="0" err="1" smtClean="0"/>
              <a:t>algorithms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in user interfaces</a:t>
            </a:r>
          </a:p>
          <a:p>
            <a:pPr marL="457200" indent="-457200">
              <a:buFontTx/>
              <a:buChar char="-"/>
            </a:pPr>
            <a:r>
              <a:rPr lang="fr-FR" dirty="0" err="1" smtClean="0"/>
              <a:t>Ongoing</a:t>
            </a:r>
            <a:r>
              <a:rPr lang="fr-FR" dirty="0" smtClean="0"/>
              <a:t> and future </a:t>
            </a:r>
            <a:r>
              <a:rPr lang="fr-FR" dirty="0" err="1" smtClean="0"/>
              <a:t>works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</a:t>
            </a:r>
            <a:r>
              <a:rPr lang="en-US" dirty="0" smtClean="0"/>
              <a:t>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40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One </a:t>
            </a:r>
            <a:r>
              <a:rPr lang="fr-FR" dirty="0" err="1" smtClean="0"/>
              <a:t>Dollar’s</a:t>
            </a:r>
            <a:r>
              <a:rPr lang="fr-FR" dirty="0" smtClean="0"/>
              <a:t> extensions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i="1" dirty="0" err="1" smtClean="0"/>
              <a:t>k</a:t>
            </a:r>
            <a:r>
              <a:rPr lang="fr-FR" dirty="0" err="1" smtClean="0"/>
              <a:t>NN</a:t>
            </a:r>
            <a:endParaRPr lang="fr-FR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7" name="Picture 6" descr="OneDollarKNNExten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35212"/>
            <a:ext cx="6391583" cy="44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</a:t>
            </a:r>
            <a:r>
              <a:rPr lang="fr-FR" dirty="0" err="1" smtClean="0"/>
              <a:t>Levenshtein’s</a:t>
            </a:r>
            <a:r>
              <a:rPr lang="fr-FR" dirty="0" smtClean="0"/>
              <a:t> extensions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Normalizations</a:t>
            </a:r>
            <a:r>
              <a:rPr lang="fr-FR" dirty="0" smtClean="0"/>
              <a:t>, </a:t>
            </a:r>
            <a:r>
              <a:rPr lang="fr-FR" dirty="0" err="1" smtClean="0"/>
              <a:t>pre-processings</a:t>
            </a:r>
            <a:r>
              <a:rPr lang="fr-FR" dirty="0" smtClean="0"/>
              <a:t>, </a:t>
            </a:r>
            <a:r>
              <a:rPr lang="fr-FR" i="1" dirty="0" err="1" smtClean="0"/>
              <a:t>k</a:t>
            </a:r>
            <a:r>
              <a:rPr lang="fr-FR" dirty="0" err="1" smtClean="0"/>
              <a:t>NN</a:t>
            </a:r>
            <a:r>
              <a:rPr lang="fr-FR" dirty="0" smtClean="0"/>
              <a:t>, multi-</a:t>
            </a:r>
            <a:r>
              <a:rPr lang="fr-FR" dirty="0" err="1" smtClean="0"/>
              <a:t>strokes</a:t>
            </a:r>
            <a:r>
              <a:rPr lang="fr-FR" dirty="0" smtClean="0"/>
              <a:t>, pressure inclusion, </a:t>
            </a:r>
            <a:r>
              <a:rPr lang="fr-FR" dirty="0" err="1" smtClean="0"/>
              <a:t>costs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8" name="Picture 7" descr="UI2LevenshteinNormExten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6952"/>
            <a:ext cx="4536504" cy="3175552"/>
          </a:xfrm>
          <a:prstGeom prst="rect">
            <a:avLst/>
          </a:prstGeom>
        </p:spPr>
      </p:pic>
      <p:pic>
        <p:nvPicPr>
          <p:cNvPr id="10" name="Picture 9" descr="UI2LevenshteinExtens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536504" cy="31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dirty="0" err="1" smtClean="0"/>
              <a:t>Results</a:t>
            </a:r>
            <a:r>
              <a:rPr lang="fr-FR" sz="2700" dirty="0" smtClean="0"/>
              <a:t> - </a:t>
            </a:r>
            <a:r>
              <a:rPr lang="fr-FR" sz="2700" dirty="0" err="1" smtClean="0"/>
              <a:t>Stochastic</a:t>
            </a:r>
            <a:r>
              <a:rPr lang="fr-FR" sz="2700" dirty="0" smtClean="0"/>
              <a:t> </a:t>
            </a:r>
            <a:r>
              <a:rPr lang="fr-FR" sz="2700" dirty="0" err="1" smtClean="0"/>
              <a:t>Levenshtein’s</a:t>
            </a:r>
            <a:r>
              <a:rPr lang="fr-FR" sz="2700" dirty="0" smtClean="0"/>
              <a:t> extensions</a:t>
            </a:r>
            <a:endParaRPr lang="fr-B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Normalizations</a:t>
            </a:r>
            <a:r>
              <a:rPr lang="fr-FR" dirty="0" smtClean="0"/>
              <a:t>, </a:t>
            </a:r>
            <a:r>
              <a:rPr lang="fr-FR" dirty="0" err="1" smtClean="0"/>
              <a:t>preprocessings</a:t>
            </a:r>
            <a:r>
              <a:rPr lang="fr-FR" dirty="0" smtClean="0"/>
              <a:t>, </a:t>
            </a:r>
            <a:r>
              <a:rPr lang="fr-FR" i="1" dirty="0" err="1" smtClean="0"/>
              <a:t>k</a:t>
            </a:r>
            <a:r>
              <a:rPr lang="fr-FR" dirty="0" err="1" smtClean="0"/>
              <a:t>NN</a:t>
            </a:r>
            <a:r>
              <a:rPr lang="fr-FR" dirty="0" smtClean="0"/>
              <a:t>, multi-</a:t>
            </a:r>
            <a:r>
              <a:rPr lang="fr-FR" dirty="0" err="1" smtClean="0"/>
              <a:t>strokes</a:t>
            </a:r>
            <a:r>
              <a:rPr lang="fr-FR" dirty="0" smtClean="0"/>
              <a:t>, pressure inclusion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7" name="Picture 6" descr="UI2StochasticLevenshteinNormExten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" y="2996952"/>
            <a:ext cx="4536001" cy="3175200"/>
          </a:xfrm>
          <a:prstGeom prst="rect">
            <a:avLst/>
          </a:prstGeom>
        </p:spPr>
      </p:pic>
      <p:pic>
        <p:nvPicPr>
          <p:cNvPr id="9" name="Picture 8" descr="UI2StochasticLevenshteinExtens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536000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 err="1" smtClean="0"/>
              <a:t>Results</a:t>
            </a:r>
            <a:r>
              <a:rPr lang="fr-FR" sz="2900" dirty="0" smtClean="0"/>
              <a:t> </a:t>
            </a:r>
            <a:r>
              <a:rPr lang="en-US" sz="2900" dirty="0" smtClean="0"/>
              <a:t>–</a:t>
            </a:r>
            <a:r>
              <a:rPr lang="fr-FR" sz="2900" dirty="0" smtClean="0"/>
              <a:t> extensions</a:t>
            </a:r>
            <a:endParaRPr lang="fr-BE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fr-FR" sz="2200" dirty="0" err="1" smtClean="0"/>
              <a:t>Summary</a:t>
            </a: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/>
          </a:p>
          <a:p>
            <a:pPr marL="457200" indent="-457200">
              <a:buFontTx/>
              <a:buChar char="-"/>
            </a:pPr>
            <a:r>
              <a:rPr lang="fr-FR" sz="2200" dirty="0" smtClean="0"/>
              <a:t>More Information: </a:t>
            </a:r>
            <a:r>
              <a:rPr lang="nl-NL" sz="2200" dirty="0" smtClean="0">
                <a:hlinkClick r:id="rId3"/>
              </a:rPr>
              <a:t>https://sites.google.com/site/comparativeevaluation/results</a:t>
            </a:r>
            <a:endParaRPr lang="fr-FR" sz="2200" dirty="0" smtClean="0"/>
          </a:p>
          <a:p>
            <a:pPr marL="457200" indent="-457200">
              <a:buFontTx/>
              <a:buChar char="-"/>
            </a:pPr>
            <a:endParaRPr lang="fr-FR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23</a:t>
            </a:fld>
            <a:endParaRPr lang="fr-B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15646"/>
              </p:ext>
            </p:extLst>
          </p:nvPr>
        </p:nvGraphicFramePr>
        <p:xfrm>
          <a:off x="611560" y="1916832"/>
          <a:ext cx="9001000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4" imgW="5626100" imgH="2235200" progId="Word.Document.12">
                  <p:link updateAutomatic="1"/>
                </p:oleObj>
              </mc:Choice>
              <mc:Fallback>
                <p:oleObj name="Document" r:id="rId4" imgW="5626100" imgH="2235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9001000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56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Context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An open </a:t>
            </a:r>
            <a:r>
              <a:rPr lang="fr-FR" dirty="0" err="1" smtClean="0"/>
              <a:t>platform</a:t>
            </a:r>
            <a:r>
              <a:rPr lang="fr-FR" dirty="0" smtClean="0"/>
              <a:t> for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recognition </a:t>
            </a:r>
            <a:r>
              <a:rPr lang="fr-FR" dirty="0" err="1" smtClean="0"/>
              <a:t>algorithms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b="1" dirty="0" err="1" smtClean="0"/>
              <a:t>Including</a:t>
            </a:r>
            <a:r>
              <a:rPr lang="fr-FR" b="1" dirty="0" smtClean="0"/>
              <a:t> the </a:t>
            </a:r>
            <a:r>
              <a:rPr lang="fr-FR" b="1" dirty="0" err="1" smtClean="0"/>
              <a:t>results</a:t>
            </a:r>
            <a:r>
              <a:rPr lang="fr-FR" b="1" dirty="0" smtClean="0"/>
              <a:t> in user interfaces</a:t>
            </a:r>
          </a:p>
          <a:p>
            <a:pPr marL="457200" indent="-457200">
              <a:buFontTx/>
              <a:buChar char="-"/>
            </a:pPr>
            <a:r>
              <a:rPr lang="fr-FR" dirty="0" err="1"/>
              <a:t>Ongoing</a:t>
            </a:r>
            <a:r>
              <a:rPr lang="fr-FR" dirty="0"/>
              <a:t> and future </a:t>
            </a:r>
            <a:r>
              <a:rPr lang="fr-FR" dirty="0" err="1"/>
              <a:t>works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589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Woke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(</a:t>
            </a:r>
            <a:r>
              <a:rPr lang="fr-FR" dirty="0" err="1" smtClean="0"/>
              <a:t>before</a:t>
            </a:r>
            <a:r>
              <a:rPr lang="fr-FR" dirty="0" smtClean="0"/>
              <a:t>)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8" name="Picture 7" descr="woke.be.png"/>
          <p:cNvPicPr/>
          <p:nvPr/>
        </p:nvPicPr>
        <p:blipFill rotWithShape="1">
          <a:blip r:embed="rId2"/>
          <a:srcRect t="26490" b="12031"/>
          <a:stretch/>
        </p:blipFill>
        <p:spPr bwMode="auto">
          <a:xfrm>
            <a:off x="899592" y="1844824"/>
            <a:ext cx="741682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Woke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(</a:t>
            </a:r>
            <a:r>
              <a:rPr lang="fr-FR" dirty="0" err="1" smtClean="0"/>
              <a:t>after</a:t>
            </a:r>
            <a:r>
              <a:rPr lang="fr-FR" dirty="0" smtClean="0"/>
              <a:t>)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181"/>
          <a:stretch/>
        </p:blipFill>
        <p:spPr bwMode="auto">
          <a:xfrm>
            <a:off x="755576" y="1844824"/>
            <a:ext cx="770485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45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WindowBuilder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r>
              <a:rPr lang="fr-FR" dirty="0" smtClean="0"/>
              <a:t> (</a:t>
            </a:r>
            <a:r>
              <a:rPr lang="fr-FR" dirty="0" err="1" smtClean="0"/>
              <a:t>demo</a:t>
            </a:r>
            <a:r>
              <a:rPr lang="fr-FR" dirty="0" smtClean="0"/>
              <a:t>)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3" name="Picture 2" descr="ok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53542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Context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An open </a:t>
            </a:r>
            <a:r>
              <a:rPr lang="fr-FR" dirty="0" err="1" smtClean="0"/>
              <a:t>platform</a:t>
            </a:r>
            <a:r>
              <a:rPr lang="fr-FR" dirty="0" smtClean="0"/>
              <a:t> for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recognition </a:t>
            </a:r>
            <a:r>
              <a:rPr lang="fr-FR" dirty="0" err="1" smtClean="0"/>
              <a:t>algorithms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in user interfaces</a:t>
            </a:r>
          </a:p>
          <a:p>
            <a:pPr marL="457200" indent="-457200">
              <a:buFontTx/>
              <a:buChar char="-"/>
            </a:pPr>
            <a:r>
              <a:rPr lang="fr-FR" b="1" dirty="0" err="1" smtClean="0"/>
              <a:t>Ongoing</a:t>
            </a:r>
            <a:r>
              <a:rPr lang="fr-FR" b="1" dirty="0" smtClean="0"/>
              <a:t> and future </a:t>
            </a:r>
            <a:r>
              <a:rPr lang="fr-FR" b="1" dirty="0" err="1" smtClean="0"/>
              <a:t>works</a:t>
            </a:r>
            <a:endParaRPr lang="fr-B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589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Ongoing</a:t>
            </a:r>
            <a:r>
              <a:rPr lang="fr-FR" dirty="0"/>
              <a:t> and future </a:t>
            </a:r>
            <a:r>
              <a:rPr lang="fr-FR" dirty="0" err="1"/>
              <a:t>works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Theoretical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Conceptual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 of </a:t>
            </a:r>
            <a:r>
              <a:rPr lang="fr-FR" dirty="0" err="1" smtClean="0"/>
              <a:t>gesture-based</a:t>
            </a:r>
            <a:r>
              <a:rPr lang="fr-FR" dirty="0" smtClean="0"/>
              <a:t> </a:t>
            </a:r>
            <a:r>
              <a:rPr lang="fr-FR" dirty="0" smtClean="0"/>
              <a:t>U</a:t>
            </a:r>
            <a:r>
              <a:rPr lang="en-US" dirty="0" err="1"/>
              <a:t>I</a:t>
            </a:r>
            <a:r>
              <a:rPr lang="fr-FR" dirty="0" smtClean="0"/>
              <a:t>s</a:t>
            </a:r>
          </a:p>
          <a:p>
            <a:pPr marL="1188720" lvl="1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err="1" smtClean="0"/>
              <a:t>Methodological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UsiXML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lifecycle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SPEM</a:t>
            </a:r>
            <a:r>
              <a:rPr lang="fr-FR" dirty="0" smtClean="0"/>
              <a:t>)</a:t>
            </a:r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Empirical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smtClean="0"/>
              <a:t>User </a:t>
            </a:r>
            <a:r>
              <a:rPr lang="fr-FR" dirty="0" err="1" smtClean="0"/>
              <a:t>study</a:t>
            </a:r>
            <a:r>
              <a:rPr lang="fr-FR" dirty="0" smtClean="0"/>
              <a:t> on </a:t>
            </a:r>
            <a:r>
              <a:rPr lang="fr-FR" smtClean="0"/>
              <a:t>user satisfaction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estimation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584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b="1" dirty="0" err="1" smtClean="0"/>
              <a:t>Context</a:t>
            </a:r>
            <a:endParaRPr lang="fr-FR" b="1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An open </a:t>
            </a:r>
            <a:r>
              <a:rPr lang="fr-FR" dirty="0" err="1" smtClean="0"/>
              <a:t>platform</a:t>
            </a:r>
            <a:r>
              <a:rPr lang="fr-FR" dirty="0" smtClean="0"/>
              <a:t> for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recognition </a:t>
            </a:r>
            <a:r>
              <a:rPr lang="fr-FR" dirty="0" err="1" smtClean="0"/>
              <a:t>algorithms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in user interfaces</a:t>
            </a:r>
          </a:p>
          <a:p>
            <a:pPr marL="457200" indent="-457200">
              <a:buFontTx/>
              <a:buChar char="-"/>
            </a:pPr>
            <a:r>
              <a:rPr lang="fr-FR" dirty="0" err="1"/>
              <a:t>Ongoing</a:t>
            </a:r>
            <a:r>
              <a:rPr lang="fr-FR" dirty="0"/>
              <a:t> and future </a:t>
            </a:r>
            <a:r>
              <a:rPr lang="fr-FR" dirty="0" err="1"/>
              <a:t>works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908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5016"/>
            <a:ext cx="8229600" cy="828000"/>
          </a:xfrm>
        </p:spPr>
        <p:txBody>
          <a:bodyPr/>
          <a:lstStyle/>
          <a:p>
            <a:pPr algn="ctr"/>
            <a:r>
              <a:rPr lang="fr-BE" dirty="0" smtClean="0"/>
              <a:t>Thank you for your attention!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46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Scope: 2D </a:t>
            </a:r>
            <a:r>
              <a:rPr lang="fr-FR" dirty="0" err="1" smtClean="0"/>
              <a:t>pen-based</a:t>
            </a:r>
            <a:r>
              <a:rPr lang="fr-FR" dirty="0" smtClean="0"/>
              <a:t> </a:t>
            </a:r>
            <a:r>
              <a:rPr lang="fr-FR" dirty="0" err="1" smtClean="0"/>
              <a:t>gestures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Needs</a:t>
            </a:r>
            <a:r>
              <a:rPr lang="fr-FR" dirty="0" smtClean="0"/>
              <a:t> of </a:t>
            </a:r>
            <a:r>
              <a:rPr lang="fr-FR" dirty="0" err="1" smtClean="0"/>
              <a:t>pen-based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recognition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PDAs</a:t>
            </a:r>
            <a:r>
              <a:rPr lang="fr-FR" dirty="0" smtClean="0"/>
              <a:t> </a:t>
            </a:r>
            <a:r>
              <a:rPr lang="en-US" dirty="0" smtClean="0"/>
              <a:t>–</a:t>
            </a:r>
            <a:r>
              <a:rPr lang="fr-FR" dirty="0" smtClean="0"/>
              <a:t> Graffiti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Mouse </a:t>
            </a:r>
            <a:r>
              <a:rPr lang="fr-FR" dirty="0" err="1" smtClean="0"/>
              <a:t>gestures</a:t>
            </a:r>
            <a:r>
              <a:rPr lang="fr-FR" dirty="0" smtClean="0"/>
              <a:t> plug-in for Firefox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Games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en-US" dirty="0" smtClean="0"/>
              <a:t>…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509120"/>
            <a:ext cx="317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780928"/>
            <a:ext cx="2661096" cy="18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No « One </a:t>
            </a:r>
            <a:r>
              <a:rPr lang="fr-FR" dirty="0" err="1" smtClean="0"/>
              <a:t>fits</a:t>
            </a:r>
            <a:r>
              <a:rPr lang="fr-FR" dirty="0" smtClean="0"/>
              <a:t> all » </a:t>
            </a:r>
            <a:r>
              <a:rPr lang="fr-FR" dirty="0" err="1" smtClean="0"/>
              <a:t>algorithm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Needs</a:t>
            </a:r>
            <a:r>
              <a:rPr lang="fr-FR" dirty="0" smtClean="0"/>
              <a:t> of </a:t>
            </a:r>
            <a:r>
              <a:rPr lang="fr-FR" dirty="0" err="1" smtClean="0"/>
              <a:t>algorithms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Same</a:t>
            </a:r>
            <a:r>
              <a:rPr lang="fr-FR" dirty="0" smtClean="0"/>
              <a:t> data and conditions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Data acquisition</a:t>
            </a:r>
          </a:p>
          <a:p>
            <a:pPr marL="457200" indent="-457200">
              <a:buFontTx/>
              <a:buChar char="-"/>
            </a:pPr>
            <a:r>
              <a:rPr lang="fr-FR" dirty="0" err="1" smtClean="0"/>
              <a:t>Enhancements</a:t>
            </a:r>
            <a:r>
              <a:rPr lang="fr-FR" dirty="0" smtClean="0"/>
              <a:t> of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8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 smtClean="0"/>
              <a:t>Context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b="1" dirty="0" smtClean="0"/>
              <a:t>An open </a:t>
            </a:r>
            <a:r>
              <a:rPr lang="fr-FR" b="1" dirty="0" err="1" smtClean="0"/>
              <a:t>platform</a:t>
            </a:r>
            <a:r>
              <a:rPr lang="fr-FR" b="1" dirty="0" smtClean="0"/>
              <a:t> for </a:t>
            </a:r>
            <a:r>
              <a:rPr lang="fr-FR" b="1" dirty="0" err="1" smtClean="0"/>
              <a:t>benchmarking</a:t>
            </a:r>
            <a:r>
              <a:rPr lang="fr-FR" b="1" dirty="0" smtClean="0"/>
              <a:t> </a:t>
            </a:r>
            <a:r>
              <a:rPr lang="fr-FR" b="1" dirty="0" err="1" smtClean="0"/>
              <a:t>gesture</a:t>
            </a:r>
            <a:r>
              <a:rPr lang="fr-FR" b="1" dirty="0" smtClean="0"/>
              <a:t> recognition </a:t>
            </a:r>
            <a:r>
              <a:rPr lang="fr-FR" b="1" dirty="0" err="1" smtClean="0"/>
              <a:t>algorithms</a:t>
            </a:r>
            <a:endParaRPr lang="fr-FR" b="1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Including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in user interfaces</a:t>
            </a:r>
          </a:p>
          <a:p>
            <a:pPr marL="457200" indent="-457200">
              <a:buFontTx/>
              <a:buChar char="-"/>
            </a:pPr>
            <a:r>
              <a:rPr lang="fr-FR" dirty="0" err="1"/>
              <a:t>Ongoing</a:t>
            </a:r>
            <a:r>
              <a:rPr lang="fr-FR" dirty="0"/>
              <a:t> and future </a:t>
            </a:r>
            <a:r>
              <a:rPr lang="fr-FR" dirty="0" err="1"/>
              <a:t>works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597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Gesture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acquisition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3" name="Picture 2" descr="training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44208" cy="46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Gesture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acquisition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30 participants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16 men and 14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/>
              <a:t> </a:t>
            </a:r>
            <a:r>
              <a:rPr lang="fr-FR" dirty="0" smtClean="0"/>
              <a:t>of 28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60 </a:t>
            </a:r>
            <a:r>
              <a:rPr lang="fr-FR" dirty="0" err="1" smtClean="0"/>
              <a:t>gestures</a:t>
            </a:r>
            <a:r>
              <a:rPr lang="fr-FR" dirty="0" smtClean="0"/>
              <a:t> to </a:t>
            </a:r>
            <a:r>
              <a:rPr lang="fr-FR" dirty="0" err="1" smtClean="0"/>
              <a:t>reproduce</a:t>
            </a:r>
            <a:endParaRPr lang="fr-FR" dirty="0"/>
          </a:p>
          <a:p>
            <a:pPr marL="1188720" lvl="1" indent="-457200">
              <a:buFontTx/>
              <a:buChar char="-"/>
            </a:pPr>
            <a:r>
              <a:rPr lang="fr-FR" dirty="0" smtClean="0"/>
              <a:t>26 </a:t>
            </a:r>
            <a:r>
              <a:rPr lang="fr-FR" dirty="0" err="1" smtClean="0"/>
              <a:t>lower</a:t>
            </a:r>
            <a:r>
              <a:rPr lang="fr-FR" dirty="0" smtClean="0"/>
              <a:t> case </a:t>
            </a:r>
            <a:r>
              <a:rPr lang="fr-FR" dirty="0" err="1" smtClean="0"/>
              <a:t>letters</a:t>
            </a:r>
            <a:r>
              <a:rPr lang="fr-FR" dirty="0" smtClean="0"/>
              <a:t>, 10 digits, 16 action </a:t>
            </a:r>
            <a:r>
              <a:rPr lang="fr-FR" dirty="0" err="1" smtClean="0"/>
              <a:t>commands</a:t>
            </a:r>
            <a:r>
              <a:rPr lang="fr-FR" dirty="0" smtClean="0"/>
              <a:t>, 8 </a:t>
            </a:r>
            <a:r>
              <a:rPr lang="fr-FR" dirty="0" err="1" smtClean="0"/>
              <a:t>geometrical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10 reproductions of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gesture</a:t>
            </a:r>
            <a:r>
              <a:rPr lang="fr-FR" dirty="0" smtClean="0"/>
              <a:t> by </a:t>
            </a:r>
            <a:r>
              <a:rPr lang="fr-FR" dirty="0" smtClean="0"/>
              <a:t>participant</a:t>
            </a: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More information: </a:t>
            </a:r>
            <a:r>
              <a:rPr lang="nl-NL" sz="1900" dirty="0" smtClean="0">
                <a:hlinkClick r:id="rId2"/>
              </a:rPr>
              <a:t>https://sites.google.com/site/comparativeevaluation/data-collection</a:t>
            </a:r>
            <a:endParaRPr lang="fr-FR" sz="1900" dirty="0" smtClean="0"/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757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: </a:t>
            </a:r>
            <a:r>
              <a:rPr lang="fr-FR" dirty="0" err="1"/>
              <a:t>a</a:t>
            </a:r>
            <a:r>
              <a:rPr lang="fr-FR" dirty="0" err="1" smtClean="0"/>
              <a:t>nalysis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Training types</a:t>
            </a:r>
          </a:p>
          <a:p>
            <a:pPr marL="1188720" lvl="1" indent="-457200">
              <a:buFontTx/>
              <a:buChar char="-"/>
            </a:pPr>
            <a:r>
              <a:rPr lang="fr-FR" dirty="0" smtClean="0"/>
              <a:t>User </a:t>
            </a:r>
            <a:r>
              <a:rPr lang="fr-FR" dirty="0" err="1" smtClean="0"/>
              <a:t>dependent</a:t>
            </a:r>
            <a:r>
              <a:rPr lang="fr-FR" dirty="0" smtClean="0"/>
              <a:t>, user </a:t>
            </a:r>
            <a:r>
              <a:rPr lang="fr-FR" dirty="0" err="1" smtClean="0"/>
              <a:t>independent</a:t>
            </a:r>
            <a:r>
              <a:rPr lang="fr-FR" dirty="0" smtClean="0"/>
              <a:t> (2 </a:t>
            </a:r>
            <a:r>
              <a:rPr lang="fr-FR" dirty="0" err="1" smtClean="0"/>
              <a:t>methods</a:t>
            </a:r>
            <a:r>
              <a:rPr lang="fr-FR" dirty="0" smtClean="0"/>
              <a:t>)</a:t>
            </a:r>
          </a:p>
          <a:p>
            <a:pPr marL="457200" indent="-457200">
              <a:buFontTx/>
              <a:buChar char="-"/>
            </a:pPr>
            <a:endParaRPr lang="fr-FR" i="1" dirty="0" smtClean="0"/>
          </a:p>
          <a:p>
            <a:pPr marL="457200" indent="-457200">
              <a:buFontTx/>
              <a:buChar char="-"/>
            </a:pPr>
            <a:r>
              <a:rPr lang="fr-FR" dirty="0" err="1" smtClean="0"/>
              <a:t>Gesture</a:t>
            </a:r>
            <a:r>
              <a:rPr lang="fr-FR" dirty="0" smtClean="0"/>
              <a:t> types</a:t>
            </a:r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Letters</a:t>
            </a:r>
            <a:r>
              <a:rPr lang="fr-FR" dirty="0" smtClean="0"/>
              <a:t>, digits, actions, </a:t>
            </a:r>
            <a:r>
              <a:rPr lang="fr-FR" dirty="0" err="1" smtClean="0"/>
              <a:t>geometrical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smtClean="0"/>
              <a:t>Algorithms</a:t>
            </a:r>
            <a:endParaRPr lang="fr-FR" dirty="0" smtClean="0"/>
          </a:p>
          <a:p>
            <a:pPr marL="1188720" lvl="1" indent="-457200">
              <a:buFontTx/>
              <a:buChar char="-"/>
            </a:pPr>
            <a:r>
              <a:rPr lang="fr-FR" dirty="0" err="1" smtClean="0"/>
              <a:t>Rubine</a:t>
            </a:r>
            <a:r>
              <a:rPr lang="fr-FR" dirty="0" smtClean="0"/>
              <a:t>, One Dollar, </a:t>
            </a:r>
            <a:r>
              <a:rPr lang="fr-FR" dirty="0" err="1" smtClean="0"/>
              <a:t>Levenshtein</a:t>
            </a:r>
            <a:r>
              <a:rPr lang="fr-FR" dirty="0" smtClean="0"/>
              <a:t>, </a:t>
            </a:r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Levenshtein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B51-8D5A-42C4-9173-A39AAE6387B2}" type="datetime1">
              <a:rPr lang="fr-BE" smtClean="0"/>
              <a:pPr/>
              <a:t>17/05/12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RCIS’12: </a:t>
            </a:r>
            <a:r>
              <a:rPr lang="en-US" dirty="0"/>
              <a:t>Sixth International Conference on Research Challenges in Information Science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EDF3-271C-45D1-B115-F7D6946A5F9E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842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8054</TotalTime>
  <Words>1038</Words>
  <Application>Microsoft Macintosh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Module</vt:lpstr>
      <vt:lpstr>\\localhost\Users\fbeuvens\Thesis\RCIS2012\Macintosh HD:Users:fbeuvens:Thesis:RCIS2012:Final submission:Beuvens-RCIS2012.doc!OLE_LINK1</vt:lpstr>
      <vt:lpstr>\\localhost\Users\fbeuvens\Thesis\RCIS2012\Macintosh HD:Users:fbeuvens:Thesis:RCIS2012:Final submission:Beuvens-RCIS2012.doc!OLE_LINK2</vt:lpstr>
      <vt:lpstr>UsiGesture: an Environment for Integrating Pen-based Interaction in User Interfaces      </vt:lpstr>
      <vt:lpstr>Roadmap</vt:lpstr>
      <vt:lpstr>Roadmap</vt:lpstr>
      <vt:lpstr>Context</vt:lpstr>
      <vt:lpstr>Motivations</vt:lpstr>
      <vt:lpstr>Roadmap</vt:lpstr>
      <vt:lpstr>Gesture database acquisition</vt:lpstr>
      <vt:lpstr>Gesture database acquisition</vt:lpstr>
      <vt:lpstr>Comparison study: analysis criteria</vt:lpstr>
      <vt:lpstr>Rubine</vt:lpstr>
      <vt:lpstr>One Dollar</vt:lpstr>
      <vt:lpstr>Levenshtein</vt:lpstr>
      <vt:lpstr>Stochastic Levenshtein</vt:lpstr>
      <vt:lpstr>Results – initial version</vt:lpstr>
      <vt:lpstr>Results – initial version</vt:lpstr>
      <vt:lpstr>Results – initial version</vt:lpstr>
      <vt:lpstr>Results – initial version</vt:lpstr>
      <vt:lpstr>Extensions</vt:lpstr>
      <vt:lpstr>Results - Rubine’s extensions</vt:lpstr>
      <vt:lpstr>Results - One Dollar’s extensions</vt:lpstr>
      <vt:lpstr>Results - Levenshtein’s extensions</vt:lpstr>
      <vt:lpstr>Results - Stochastic Levenshtein’s extensions</vt:lpstr>
      <vt:lpstr>Results – extensions</vt:lpstr>
      <vt:lpstr>Roadmap</vt:lpstr>
      <vt:lpstr>Woke example (before)</vt:lpstr>
      <vt:lpstr>Woke example (after)</vt:lpstr>
      <vt:lpstr>WindowBuilder integration (demo)</vt:lpstr>
      <vt:lpstr>Roadmap</vt:lpstr>
      <vt:lpstr>Ongoing and future works</vt:lpstr>
      <vt:lpstr>Thank you for your attention!</vt:lpstr>
    </vt:vector>
  </TitlesOfParts>
  <Manager/>
  <Company>Université catholique de Louvain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UsiGesture: an Environment for Integrating Pen-based Interaction in User Interfaces</dc:title>
  <dc:subject/>
  <dc:creator>François Beuvens</dc:creator>
  <cp:keywords>Gesture recognition, pen-based interaction, user interface modeling Introduction</cp:keywords>
  <dc:description/>
  <cp:lastModifiedBy>François Beuvens</cp:lastModifiedBy>
  <cp:revision>279</cp:revision>
  <dcterms:created xsi:type="dcterms:W3CDTF">2011-09-19T07:01:26Z</dcterms:created>
  <dcterms:modified xsi:type="dcterms:W3CDTF">2012-05-17T11:43:55Z</dcterms:modified>
  <cp:category>Human Computer Interaction</cp:category>
</cp:coreProperties>
</file>