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312" r:id="rId2"/>
    <p:sldId id="257" r:id="rId3"/>
    <p:sldId id="284" r:id="rId4"/>
    <p:sldId id="288" r:id="rId5"/>
    <p:sldId id="290" r:id="rId6"/>
    <p:sldId id="294" r:id="rId7"/>
    <p:sldId id="292" r:id="rId8"/>
    <p:sldId id="296" r:id="rId9"/>
    <p:sldId id="297" r:id="rId10"/>
    <p:sldId id="298" r:id="rId11"/>
    <p:sldId id="299" r:id="rId12"/>
    <p:sldId id="300" r:id="rId13"/>
    <p:sldId id="304" r:id="rId14"/>
    <p:sldId id="310" r:id="rId15"/>
    <p:sldId id="302" r:id="rId16"/>
    <p:sldId id="315" r:id="rId17"/>
    <p:sldId id="306" r:id="rId18"/>
    <p:sldId id="307" r:id="rId19"/>
    <p:sldId id="309" r:id="rId20"/>
    <p:sldId id="313" r:id="rId21"/>
    <p:sldId id="314" r:id="rId22"/>
    <p:sldId id="286" r:id="rId23"/>
    <p:sldId id="31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BCEF"/>
    <a:srgbClr val="969696"/>
    <a:srgbClr val="FAA9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4" autoAdjust="0"/>
    <p:restoredTop sz="94660"/>
  </p:normalViewPr>
  <p:slideViewPr>
    <p:cSldViewPr>
      <p:cViewPr varScale="1">
        <p:scale>
          <a:sx n="64" d="100"/>
          <a:sy n="64" d="100"/>
        </p:scale>
        <p:origin x="-10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E85674-B332-442F-BC6E-C869705A0DB3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9" name="Group 57"/>
          <p:cNvGrpSpPr>
            <a:grpSpLocks/>
          </p:cNvGrpSpPr>
          <p:nvPr/>
        </p:nvGrpSpPr>
        <p:grpSpPr bwMode="auto">
          <a:xfrm>
            <a:off x="0" y="6245225"/>
            <a:ext cx="9144000" cy="612775"/>
            <a:chOff x="0" y="3934"/>
            <a:chExt cx="5760" cy="386"/>
          </a:xfrm>
        </p:grpSpPr>
        <p:sp>
          <p:nvSpPr>
            <p:cNvPr id="3127" name="Rectangle 55"/>
            <p:cNvSpPr>
              <a:spLocks noChangeArrowheads="1"/>
            </p:cNvSpPr>
            <p:nvPr userDrawn="1"/>
          </p:nvSpPr>
          <p:spPr bwMode="gray">
            <a:xfrm>
              <a:off x="0" y="4064"/>
              <a:ext cx="5760" cy="256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28" name="Freeform 56"/>
            <p:cNvSpPr>
              <a:spLocks/>
            </p:cNvSpPr>
            <p:nvPr userDrawn="1"/>
          </p:nvSpPr>
          <p:spPr bwMode="gray">
            <a:xfrm>
              <a:off x="4425" y="3934"/>
              <a:ext cx="1335" cy="194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229" y="0"/>
                </a:cxn>
                <a:cxn ang="0">
                  <a:pos x="1335" y="2"/>
                </a:cxn>
                <a:cxn ang="0">
                  <a:pos x="1335" y="194"/>
                </a:cxn>
                <a:cxn ang="0">
                  <a:pos x="87" y="194"/>
                </a:cxn>
                <a:cxn ang="0">
                  <a:pos x="0" y="137"/>
                </a:cxn>
              </a:cxnLst>
              <a:rect l="0" t="0" r="r" b="b"/>
              <a:pathLst>
                <a:path w="1335" h="194">
                  <a:moveTo>
                    <a:pt x="0" y="137"/>
                  </a:moveTo>
                  <a:lnTo>
                    <a:pt x="229" y="0"/>
                  </a:lnTo>
                  <a:lnTo>
                    <a:pt x="1335" y="2"/>
                  </a:lnTo>
                  <a:lnTo>
                    <a:pt x="1335" y="194"/>
                  </a:lnTo>
                  <a:lnTo>
                    <a:pt x="87" y="194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867400" y="6477000"/>
            <a:ext cx="2895600" cy="244475"/>
          </a:xfrm>
        </p:spPr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4290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3389622-A663-439B-B530-8A21E6F59B52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04800" y="471488"/>
            <a:ext cx="2034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accent1"/>
                </a:solidFill>
              </a:rPr>
              <a:t>ENC 2012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folHlink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953000"/>
            <a:ext cx="7391400" cy="762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9278F-A328-44B3-AF67-EF8DEAC46AF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03238"/>
            <a:ext cx="20574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03238"/>
            <a:ext cx="6019800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54CF1-E9BF-4E0C-AFB1-CC94FD9E05C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503238"/>
            <a:ext cx="7848600" cy="5635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562725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81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756025" y="6551613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EA3C4D4E-84C2-4772-87DB-E793482EF34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gradFill rotWithShape="0">
          <a:gsLst>
            <a:gs pos="0">
              <a:srgbClr val="D9EAFF"/>
            </a:gs>
            <a:gs pos="100000">
              <a:srgbClr val="57619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8300"/>
            <a:ext cx="9144000" cy="266700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ED4C8-807C-4CF0-A780-5929CF36A20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A6F97-6421-486C-ACCD-C8DF80EFDCB5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32FCE-2684-4E9B-826A-F9A0FE9B874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A5DEA-2CA4-4306-8C59-953453D521C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E98E7-BB8F-412E-B308-62443AAA8BC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9E76D-CAFC-4C17-93FC-081C8D5B883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0FC99-CA82-400A-A251-2F70232A304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B3560-94FF-447E-8680-6DCF469270F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roup 89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4032"/>
            <a:chExt cx="5760" cy="288"/>
          </a:xfrm>
        </p:grpSpPr>
        <p:sp>
          <p:nvSpPr>
            <p:cNvPr id="1110" name="Rectangle 86"/>
            <p:cNvSpPr>
              <a:spLocks noChangeArrowheads="1"/>
            </p:cNvSpPr>
            <p:nvPr userDrawn="1"/>
          </p:nvSpPr>
          <p:spPr bwMode="gray">
            <a:xfrm>
              <a:off x="0" y="4128"/>
              <a:ext cx="5760" cy="19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12" name="Freeform 88"/>
            <p:cNvSpPr>
              <a:spLocks/>
            </p:cNvSpPr>
            <p:nvPr userDrawn="1"/>
          </p:nvSpPr>
          <p:spPr bwMode="gray">
            <a:xfrm>
              <a:off x="4224" y="4032"/>
              <a:ext cx="1536" cy="144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44" y="0"/>
                </a:cxn>
                <a:cxn ang="0">
                  <a:pos x="1536" y="0"/>
                </a:cxn>
                <a:cxn ang="0">
                  <a:pos x="1536" y="144"/>
                </a:cxn>
                <a:cxn ang="0">
                  <a:pos x="0" y="144"/>
                </a:cxn>
                <a:cxn ang="0">
                  <a:pos x="0" y="96"/>
                </a:cxn>
              </a:cxnLst>
              <a:rect l="0" t="0" r="r" b="b"/>
              <a:pathLst>
                <a:path w="1536" h="144">
                  <a:moveTo>
                    <a:pt x="0" y="96"/>
                  </a:moveTo>
                  <a:lnTo>
                    <a:pt x="144" y="0"/>
                  </a:lnTo>
                  <a:lnTo>
                    <a:pt x="1536" y="0"/>
                  </a:lnTo>
                  <a:lnTo>
                    <a:pt x="1536" y="144"/>
                  </a:lnTo>
                  <a:lnTo>
                    <a:pt x="0" y="144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aphicFrame>
        <p:nvGraphicFramePr>
          <p:cNvPr id="1109" name="Object 85"/>
          <p:cNvGraphicFramePr>
            <a:graphicFrameLocks noChangeAspect="1"/>
          </p:cNvGraphicFramePr>
          <p:nvPr/>
        </p:nvGraphicFramePr>
        <p:xfrm>
          <a:off x="0" y="228600"/>
          <a:ext cx="9144000" cy="1066800"/>
        </p:xfrm>
        <a:graphic>
          <a:graphicData uri="http://schemas.openxmlformats.org/presentationml/2006/ole">
            <p:oleObj spid="_x0000_s1109" name="Image" r:id="rId16" imgW="12977778" imgH="1955556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62725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781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D8E018C-21B2-445D-836C-7050E5D6DBB2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62000" y="503238"/>
            <a:ext cx="7848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o\Documents\Juan\congresos\2012\Aceptados\01%20Enc\Arzola-Enc2012\presentacion\Mi%20pel&#237;cula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UsiXML" TargetMode="Externa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jpeg"/><Relationship Id="rId2" Type="http://schemas.openxmlformats.org/officeDocument/2006/relationships/hyperlink" Target="http://www.lilab.e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tea.usixml.org/" TargetMode="External"/><Relationship Id="rId5" Type="http://schemas.openxmlformats.org/officeDocument/2006/relationships/hyperlink" Target="http://www.usixml.eu/" TargetMode="External"/><Relationship Id="rId4" Type="http://schemas.openxmlformats.org/officeDocument/2006/relationships/hyperlink" Target="http://www.usixml.org/" TargetMode="External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guerrero@cs.buap.mx" TargetMode="External"/><Relationship Id="rId2" Type="http://schemas.openxmlformats.org/officeDocument/2006/relationships/hyperlink" Target="mailto:juan.gonzalez@cs.buap.m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mailto:satyendraser@gmail.co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CuadroTexto"/>
          <p:cNvSpPr txBox="1">
            <a:spLocks noChangeArrowheads="1"/>
          </p:cNvSpPr>
          <p:nvPr/>
        </p:nvSpPr>
        <p:spPr bwMode="auto">
          <a:xfrm>
            <a:off x="611188" y="620713"/>
            <a:ext cx="77057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002060"/>
                </a:solidFill>
              </a:rPr>
              <a:t>Formal Definition of 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Collaborative </a:t>
            </a:r>
            <a:r>
              <a:rPr lang="en-US" sz="2800" b="1" dirty="0" smtClean="0">
                <a:solidFill>
                  <a:srgbClr val="002060"/>
                </a:solidFill>
              </a:rPr>
              <a:t>Spaces</a:t>
            </a:r>
            <a:endParaRPr lang="en-US" sz="2800" b="1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1683" name="2 CuadroTexto"/>
          <p:cNvSpPr txBox="1">
            <a:spLocks noChangeArrowheads="1"/>
          </p:cNvSpPr>
          <p:nvPr/>
        </p:nvSpPr>
        <p:spPr bwMode="auto">
          <a:xfrm>
            <a:off x="1115616" y="2852936"/>
            <a:ext cx="6048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71684" name="Picture 4" descr="http://www.micai.org/2011/img/buap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16632"/>
            <a:ext cx="1225104" cy="146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648" y="5633864"/>
            <a:ext cx="31683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5 Rectángulo"/>
          <p:cNvSpPr>
            <a:spLocks noChangeArrowheads="1"/>
          </p:cNvSpPr>
          <p:nvPr/>
        </p:nvSpPr>
        <p:spPr bwMode="auto">
          <a:xfrm>
            <a:off x="2555776" y="2132856"/>
            <a:ext cx="518477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MX" sz="1600" b="1" dirty="0" smtClean="0">
                <a:solidFill>
                  <a:prstClr val="black"/>
                </a:solidFill>
              </a:rPr>
              <a:t>Sergio </a:t>
            </a:r>
            <a:r>
              <a:rPr lang="es-MX" sz="1600" b="1" dirty="0" err="1" smtClean="0">
                <a:solidFill>
                  <a:prstClr val="black"/>
                </a:solidFill>
              </a:rPr>
              <a:t>Arzola</a:t>
            </a:r>
            <a:r>
              <a:rPr lang="es-MX" sz="1600" b="1" dirty="0" smtClean="0">
                <a:solidFill>
                  <a:prstClr val="black"/>
                </a:solidFill>
              </a:rPr>
              <a:t>-Herrera</a:t>
            </a:r>
          </a:p>
          <a:p>
            <a:pPr eaLnBrk="0" hangingPunct="0"/>
            <a:r>
              <a:rPr lang="es-MX" sz="1600" b="1" dirty="0" smtClean="0">
                <a:solidFill>
                  <a:prstClr val="black"/>
                </a:solidFill>
              </a:rPr>
              <a:t>Josefina Guerrero-García</a:t>
            </a:r>
          </a:p>
          <a:p>
            <a:pPr eaLnBrk="0" hangingPunct="0"/>
            <a:r>
              <a:rPr lang="es-MX" sz="1600" b="1" dirty="0" smtClean="0">
                <a:solidFill>
                  <a:prstClr val="black"/>
                </a:solidFill>
              </a:rPr>
              <a:t>Juan </a:t>
            </a:r>
            <a:r>
              <a:rPr lang="es-MX" sz="1600" b="1" dirty="0" smtClean="0">
                <a:solidFill>
                  <a:prstClr val="black"/>
                </a:solidFill>
              </a:rPr>
              <a:t>Manuel </a:t>
            </a:r>
            <a:r>
              <a:rPr lang="es-MX" sz="1600" b="1" dirty="0" smtClean="0">
                <a:solidFill>
                  <a:prstClr val="black"/>
                </a:solidFill>
              </a:rPr>
              <a:t>González-Calleros</a:t>
            </a:r>
          </a:p>
          <a:p>
            <a:pPr eaLnBrk="0" hangingPunct="0"/>
            <a:r>
              <a:rPr lang="es-MX" sz="1600" b="1" dirty="0" smtClean="0">
                <a:solidFill>
                  <a:prstClr val="black"/>
                </a:solidFill>
              </a:rPr>
              <a:t>Claudia </a:t>
            </a:r>
            <a:r>
              <a:rPr lang="es-MX" sz="1600" b="1" dirty="0" smtClean="0">
                <a:solidFill>
                  <a:prstClr val="black"/>
                </a:solidFill>
              </a:rPr>
              <a:t>Zepeda-Cortés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200" dirty="0" smtClean="0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dirty="0" smtClean="0">
                <a:solidFill>
                  <a:prstClr val="black"/>
                </a:solidFill>
                <a:latin typeface="Arial" charset="0"/>
              </a:rPr>
              <a:t>Facultad de Ciencias de la Computación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dirty="0" smtClean="0">
                <a:solidFill>
                  <a:prstClr val="black"/>
                </a:solidFill>
                <a:latin typeface="Arial" charset="0"/>
              </a:rPr>
              <a:t>Benemérita Universidad Autónoma de Puebla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400" b="1" dirty="0" smtClean="0">
              <a:solidFill>
                <a:srgbClr val="00206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b="1" dirty="0" smtClean="0">
                <a:solidFill>
                  <a:srgbClr val="002060"/>
                </a:solidFill>
                <a:latin typeface="Arial" charset="0"/>
              </a:rPr>
              <a:t>Email: </a:t>
            </a:r>
            <a:r>
              <a:rPr lang="es-MX" sz="1400" u="sng" dirty="0" smtClean="0">
                <a:solidFill>
                  <a:srgbClr val="0000FF"/>
                </a:solidFill>
                <a:latin typeface="Arial" charset="0"/>
              </a:rPr>
              <a:t>jguerrero@cs.buap.mx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dirty="0" smtClean="0">
                <a:solidFill>
                  <a:srgbClr val="0000FF"/>
                </a:solidFill>
                <a:latin typeface="Arial" charset="0"/>
              </a:rPr>
              <a:t>            </a:t>
            </a:r>
            <a:r>
              <a:rPr lang="es-MX" sz="1400" u="sng" dirty="0" smtClean="0">
                <a:solidFill>
                  <a:srgbClr val="0000FF"/>
                </a:solidFill>
                <a:latin typeface="Arial" charset="0"/>
              </a:rPr>
              <a:t>juan.gonzalez@cs.buap.mx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1400" u="sng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s-MX" sz="1400" dirty="0" smtClean="0">
                <a:solidFill>
                  <a:srgbClr val="0000FF"/>
                </a:solidFill>
                <a:latin typeface="Arial" charset="0"/>
              </a:rPr>
              <a:t>           </a:t>
            </a:r>
            <a:endParaRPr lang="es-MX" sz="1400" u="sng" dirty="0" smtClean="0">
              <a:solidFill>
                <a:srgbClr val="0000FF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1200" b="1" dirty="0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82000"/>
            <a:ext cx="3168352" cy="1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Divulgation Platform for Scientific Research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2.-    Process Modeling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After having identified tasks that are part of a process then they have to be related to each other by means of process operators.</a:t>
            </a:r>
            <a:endParaRPr lang="en-U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5" name="4 Imagen" descr="C:\Users\SergioArzola\Documents\IHC\enc\Processes.png"/>
          <p:cNvPicPr/>
          <p:nvPr/>
        </p:nvPicPr>
        <p:blipFill>
          <a:blip r:embed="rId2" cstate="print"/>
          <a:srcRect t="4453"/>
          <a:stretch>
            <a:fillRect/>
          </a:stretch>
        </p:blipFill>
        <p:spPr bwMode="auto">
          <a:xfrm>
            <a:off x="1043608" y="3140968"/>
            <a:ext cx="7056784" cy="302433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Divulgation Platform for Scientific Research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3.- Task Modeling</a:t>
            </a:r>
          </a:p>
          <a:p>
            <a:pPr>
              <a:buNone/>
            </a:pPr>
            <a:r>
              <a:rPr lang="en-US" sz="2400" dirty="0" smtClean="0"/>
              <a:t>	For each task in a process a task model can be specified, not necessarily, to describe in detail how the task is performed. By exploiting task model descriptions different scenarios could be conducted. Each scenario represents a particular sequence of actions that can successfully be performed to reach a goal.</a:t>
            </a:r>
          </a:p>
          <a:p>
            <a:pPr>
              <a:buNone/>
            </a:pPr>
            <a:r>
              <a:rPr lang="en-US" sz="2400" dirty="0" smtClean="0"/>
              <a:t>	Task models do not impose any particular implementation so that user tasks can be better analyzed without implementation constraints.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Divulgation Platform for Scientific Research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Manage Events Task Tree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6" name="5 Imagen" descr="C:\Users\SergioArzola\Documents\IHC\enc\Event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8237326" cy="374441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Divulgation Platform for Scientific Research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4.-  User Interface Modeling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4323" y="1916833"/>
            <a:ext cx="3821893" cy="452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Divulgation Platform for Scientific Research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method proposed is applied to the automation of learning process integrating human and machine base activities.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Cameleon</a:t>
            </a:r>
            <a:r>
              <a:rPr lang="en-US" dirty="0" smtClean="0"/>
              <a:t> Reference Framework in a simplified description, structures four development steps: 	</a:t>
            </a:r>
          </a:p>
          <a:p>
            <a:pPr lvl="1"/>
            <a:r>
              <a:rPr lang="en-US" dirty="0" smtClean="0"/>
              <a:t>Task &amp; Concepts</a:t>
            </a:r>
          </a:p>
          <a:p>
            <a:pPr lvl="1"/>
            <a:r>
              <a:rPr lang="en-US" dirty="0" smtClean="0"/>
              <a:t>Abstract UI</a:t>
            </a:r>
          </a:p>
          <a:p>
            <a:pPr lvl="1"/>
            <a:r>
              <a:rPr lang="en-US" dirty="0" smtClean="0"/>
              <a:t>Concrete UI</a:t>
            </a:r>
          </a:p>
          <a:p>
            <a:pPr lvl="1"/>
            <a:r>
              <a:rPr lang="en-US" dirty="0" smtClean="0"/>
              <a:t>Final UI</a:t>
            </a:r>
          </a:p>
          <a:p>
            <a:endParaRPr lang="en-U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Divulgation Platform for Scientific Research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5" name="4 Imagen" descr="C:\Users\SergioArzola\Documents\IHC\enc\Mapeo.png"/>
          <p:cNvPicPr/>
          <p:nvPr/>
        </p:nvPicPr>
        <p:blipFill>
          <a:blip r:embed="rId2" cstate="print"/>
          <a:srcRect l="13030" r="12795"/>
          <a:stretch>
            <a:fillRect/>
          </a:stretch>
        </p:blipFill>
        <p:spPr bwMode="auto">
          <a:xfrm>
            <a:off x="467545" y="1412776"/>
            <a:ext cx="6264696" cy="504056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Demo</a:t>
            </a:r>
            <a:endParaRPr lang="es-MX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Mi películ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340768"/>
            <a:ext cx="6696743" cy="5022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8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Evaluation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use the IBM Computer Satisfaction Usability Questionnaire (CSUQ). This questionnaire was selected because of its high reliability, its simplicity, and its high correlation with the results (empirically proved with r=0.94)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 r="27766"/>
          <a:stretch>
            <a:fillRect/>
          </a:stretch>
        </p:blipFill>
        <p:spPr bwMode="auto">
          <a:xfrm>
            <a:off x="683568" y="3573016"/>
            <a:ext cx="6074221" cy="267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Evaluation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Results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sz="2400" dirty="0"/>
          </a:p>
          <a:p>
            <a:pPr>
              <a:buNone/>
            </a:pPr>
            <a:r>
              <a:rPr lang="en-US" sz="2400" dirty="0" smtClean="0"/>
              <a:t>	From this results we conclude that, despite we have a good score in general, we must improve the documentation quality, which qualifications were diverse, however the system interface was perceived good, and so was the pleasure to use the system</a:t>
            </a:r>
            <a:endParaRPr lang="es-ES" sz="2400" dirty="0"/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12776"/>
            <a:ext cx="5040560" cy="27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r>
              <a:rPr lang="es-ES" dirty="0" smtClean="0"/>
              <a:t> and </a:t>
            </a:r>
            <a:r>
              <a:rPr lang="es-ES" dirty="0" err="1" smtClean="0"/>
              <a:t>Future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design and engineering knowledge to successfully create those systems is documented using </a:t>
            </a:r>
            <a:r>
              <a:rPr lang="en-US" sz="2400" dirty="0" err="1" smtClean="0"/>
              <a:t>FlowiXML</a:t>
            </a:r>
            <a:r>
              <a:rPr lang="en-US" sz="2400" dirty="0" smtClean="0"/>
              <a:t> Methodology. </a:t>
            </a:r>
          </a:p>
          <a:p>
            <a:r>
              <a:rPr lang="en-US" sz="2400" dirty="0" err="1" smtClean="0"/>
              <a:t>FlowiXML</a:t>
            </a:r>
            <a:r>
              <a:rPr lang="en-US" sz="2400" dirty="0" smtClean="0"/>
              <a:t> designing process is focused on the user needs thus is user-centered. The development steps and notations foster discussion within the stakeholders of the problem before developing the system. </a:t>
            </a:r>
          </a:p>
          <a:p>
            <a:r>
              <a:rPr lang="en-US" sz="2400" dirty="0" smtClean="0"/>
              <a:t>The results of IBM CSUQ questionnaire are promising as the acceptation of the produced system was perceived high. </a:t>
            </a:r>
          </a:p>
          <a:p>
            <a:r>
              <a:rPr lang="en-US" sz="2400" dirty="0" smtClean="0"/>
              <a:t>Still there is work ahead to produce more robust system including the design of collaboration and how to motivate it through the user interface.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Contents</a:t>
            </a:r>
            <a:endParaRPr lang="en-US" sz="1800">
              <a:solidFill>
                <a:schemeClr val="accent1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828800" y="1795463"/>
            <a:ext cx="762000" cy="665162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1828800" y="2709863"/>
            <a:ext cx="762000" cy="665162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438400" y="2405062"/>
            <a:ext cx="6238056" cy="15825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2771800" y="1871663"/>
            <a:ext cx="17940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2025650" y="18938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2438400" y="3284984"/>
            <a:ext cx="6310064" cy="34479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2771800" y="2786063"/>
            <a:ext cx="33760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 smtClean="0"/>
              <a:t>FlowiXML</a:t>
            </a:r>
            <a:r>
              <a:rPr lang="en-US" sz="2400" dirty="0" smtClean="0"/>
              <a:t> Methodology</a:t>
            </a:r>
            <a:endParaRPr lang="en-US" sz="2400" dirty="0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2025650" y="28082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1828800" y="3602038"/>
            <a:ext cx="762000" cy="665162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1828800" y="4516438"/>
            <a:ext cx="762000" cy="665162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438400" y="4211638"/>
            <a:ext cx="6310064" cy="945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2771800" y="3678238"/>
            <a:ext cx="61077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Divulgation Platform for Scientific Research</a:t>
            </a:r>
            <a:endParaRPr lang="en-US" sz="2400" dirty="0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2025650" y="37004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 flipV="1">
            <a:off x="2438400" y="5085184"/>
            <a:ext cx="6310064" cy="40854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2771800" y="4592638"/>
            <a:ext cx="16241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Evaluation</a:t>
            </a:r>
            <a:endParaRPr lang="en-US" sz="2400" dirty="0"/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2025650" y="46148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1835696" y="5445224"/>
            <a:ext cx="762000" cy="665162"/>
            <a:chOff x="1110" y="2656"/>
            <a:chExt cx="1549" cy="1351"/>
          </a:xfrm>
        </p:grpSpPr>
        <p:sp>
          <p:nvSpPr>
            <p:cNvPr id="3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7" name="Line 11"/>
          <p:cNvSpPr>
            <a:spLocks noChangeShapeType="1"/>
          </p:cNvSpPr>
          <p:nvPr/>
        </p:nvSpPr>
        <p:spPr bwMode="auto">
          <a:xfrm flipV="1">
            <a:off x="2445296" y="6021288"/>
            <a:ext cx="6303168" cy="33536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2778696" y="5521424"/>
            <a:ext cx="42362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Conclusions and Future Work</a:t>
            </a:r>
            <a:endParaRPr lang="en-US" sz="2400" dirty="0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gray">
          <a:xfrm>
            <a:off x="2031459" y="554364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es-MX" dirty="0" err="1" smtClean="0"/>
              <a:t>Join</a:t>
            </a:r>
            <a:r>
              <a:rPr lang="es-MX" dirty="0" smtClean="0"/>
              <a:t> </a:t>
            </a:r>
            <a:r>
              <a:rPr lang="es-MX" dirty="0" err="1" smtClean="0"/>
              <a:t>us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771800" y="6284168"/>
            <a:ext cx="3962400" cy="457200"/>
          </a:xfrm>
        </p:spPr>
        <p:txBody>
          <a:bodyPr/>
          <a:lstStyle/>
          <a:p>
            <a:r>
              <a:rPr lang="es-MX" smtClean="0">
                <a:solidFill>
                  <a:srgbClr val="696464"/>
                </a:solidFill>
              </a:rPr>
              <a:t>BUAP</a:t>
            </a:r>
            <a:endParaRPr lang="es-MX" dirty="0">
              <a:solidFill>
                <a:srgbClr val="696464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ES" dirty="0" smtClean="0">
              <a:hlinkClick r:id="rId3"/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700808"/>
            <a:ext cx="2952328" cy="206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043608" y="3933056"/>
            <a:ext cx="3621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 smtClean="0">
                <a:solidFill>
                  <a:srgbClr val="0070C0"/>
                </a:solidFill>
              </a:rPr>
              <a:t>http://www.facebook.com/UsiXML</a:t>
            </a:r>
            <a:endParaRPr lang="es-MX" u="sng" dirty="0">
              <a:solidFill>
                <a:srgbClr val="0070C0"/>
              </a:solidFill>
            </a:endParaRPr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700808"/>
            <a:ext cx="41873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6444208" y="2996952"/>
            <a:ext cx="172819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</a:rPr>
              <a:t>@</a:t>
            </a:r>
            <a:r>
              <a:rPr lang="es-ES" sz="2800" dirty="0" smtClean="0">
                <a:solidFill>
                  <a:srgbClr val="0070C0"/>
                </a:solidFill>
              </a:rPr>
              <a:t>usixml</a:t>
            </a:r>
            <a:endParaRPr lang="es-MX" sz="2800" dirty="0" smtClean="0">
              <a:solidFill>
                <a:srgbClr val="0070C0"/>
              </a:solidFill>
            </a:endParaRP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6" cstate="print"/>
          <a:srcRect l="29349"/>
          <a:stretch>
            <a:fillRect/>
          </a:stretch>
        </p:blipFill>
        <p:spPr bwMode="auto">
          <a:xfrm>
            <a:off x="4860032" y="4941168"/>
            <a:ext cx="398689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7" cstate="print"/>
          <a:srcRect b="7094"/>
          <a:stretch>
            <a:fillRect/>
          </a:stretch>
        </p:blipFill>
        <p:spPr bwMode="auto">
          <a:xfrm>
            <a:off x="395536" y="4797152"/>
            <a:ext cx="3428380" cy="11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827584" y="1412776"/>
            <a:ext cx="3744416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noFill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572000" y="1412776"/>
            <a:ext cx="4320480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noFill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572000" y="4437112"/>
            <a:ext cx="4320480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noFill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27584" y="4437112"/>
            <a:ext cx="3744416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noFill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1763713" y="5416550"/>
            <a:ext cx="6386512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fr-BE" sz="2800"/>
              <a:t>For more information and downloading,</a:t>
            </a:r>
            <a:br>
              <a:rPr kumimoji="1" lang="fr-BE" sz="2800"/>
            </a:br>
            <a:r>
              <a:rPr kumimoji="1" lang="fr-BE" sz="2800">
                <a:hlinkClick r:id="rId2"/>
              </a:rPr>
              <a:t>http://www.lilab.eu</a:t>
            </a:r>
            <a:r>
              <a:rPr kumimoji="1" lang="fr-BE" sz="2800"/>
              <a:t>  </a:t>
            </a:r>
            <a:endParaRPr kumimoji="1" lang="fr-FR" sz="2800"/>
          </a:p>
        </p:txBody>
      </p:sp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265738"/>
            <a:ext cx="979487" cy="11509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1763713" y="1490663"/>
            <a:ext cx="7224712" cy="1968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fr-BE" sz="2800"/>
              <a:t>User Interface eXtensible Markup Language</a:t>
            </a:r>
          </a:p>
          <a:p>
            <a:r>
              <a:rPr kumimoji="1" lang="fr-BE" sz="2400">
                <a:hlinkClick r:id="rId4"/>
              </a:rPr>
              <a:t>http://www.usixml.org</a:t>
            </a:r>
            <a:endParaRPr kumimoji="1" lang="fr-BE" sz="2400"/>
          </a:p>
          <a:p>
            <a:r>
              <a:rPr kumimoji="1" lang="fr-BE" sz="2400">
                <a:hlinkClick r:id="rId5"/>
              </a:rPr>
              <a:t>http://www.usixml.eu</a:t>
            </a:r>
            <a:endParaRPr kumimoji="1" lang="fr-BE" sz="2400"/>
          </a:p>
          <a:p>
            <a:r>
              <a:rPr kumimoji="1" lang="fr-BE"/>
              <a:t>Register as a member of the UsiXML End-User Club at</a:t>
            </a:r>
            <a:endParaRPr lang="fr-BE">
              <a:hlinkClick r:id="rId6"/>
            </a:endParaRPr>
          </a:p>
          <a:p>
            <a:r>
              <a:rPr kumimoji="1" lang="fr-BE" sz="2400">
                <a:hlinkClick r:id="rId6"/>
              </a:rPr>
              <a:t>http://www.usixml.eu/end_user_club</a:t>
            </a:r>
            <a:r>
              <a:rPr kumimoji="1" lang="fr-BE" sz="2800"/>
              <a:t> </a:t>
            </a:r>
            <a:endParaRPr kumimoji="1" lang="fr-BE" sz="2400"/>
          </a:p>
        </p:txBody>
      </p:sp>
      <p:pic>
        <p:nvPicPr>
          <p:cNvPr id="64517" name="Picture 6" descr="usixm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1390650"/>
            <a:ext cx="1146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Thank you very much for your attention!</a:t>
            </a:r>
          </a:p>
        </p:txBody>
      </p:sp>
      <p:pic>
        <p:nvPicPr>
          <p:cNvPr id="64519" name="Image 7" descr="ITEA2_logo_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636838"/>
            <a:ext cx="17637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6" descr="Avec le soutien de la DGO6 Département des Programmes de Recherch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7650" y="5665787"/>
            <a:ext cx="12763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Contact Information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8825" y="1601788"/>
            <a:ext cx="7470775" cy="434181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3600" b="1" dirty="0" smtClean="0"/>
          </a:p>
          <a:p>
            <a:pPr>
              <a:lnSpc>
                <a:spcPct val="80000"/>
              </a:lnSpc>
            </a:pPr>
            <a:r>
              <a:rPr lang="en-US" sz="3600" b="1" dirty="0" smtClean="0"/>
              <a:t>Juan Manuel Gonzalez </a:t>
            </a:r>
            <a:r>
              <a:rPr lang="en-US" sz="3600" b="1" dirty="0" err="1" smtClean="0"/>
              <a:t>Calleros</a:t>
            </a:r>
            <a:endParaRPr lang="en-US" sz="3600" b="1" dirty="0" smtClean="0"/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chemeClr val="tx2"/>
                </a:solidFill>
                <a:hlinkClick r:id="rId2"/>
              </a:rPr>
              <a:t>juan.gonzalez@cs.buap.mx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endParaRPr lang="en-US" sz="3600" b="1" dirty="0" smtClean="0"/>
          </a:p>
          <a:p>
            <a:pPr>
              <a:lnSpc>
                <a:spcPct val="80000"/>
              </a:lnSpc>
            </a:pPr>
            <a:r>
              <a:rPr lang="en-US" sz="3600" b="1" dirty="0" smtClean="0"/>
              <a:t>Josefina Guerrero García</a:t>
            </a:r>
            <a:endParaRPr lang="en-US" sz="3600" b="1" dirty="0" smtClean="0"/>
          </a:p>
          <a:p>
            <a:pPr lvl="1">
              <a:lnSpc>
                <a:spcPct val="80000"/>
              </a:lnSpc>
            </a:pPr>
            <a:r>
              <a:rPr lang="en-US" b="1" dirty="0" smtClean="0">
                <a:hlinkClick r:id="rId3"/>
              </a:rPr>
              <a:t>jguerrero@cs.buap.mx</a:t>
            </a:r>
            <a:r>
              <a:rPr lang="en-US" sz="3200" b="1" dirty="0" smtClean="0"/>
              <a:t> </a:t>
            </a:r>
            <a:endParaRPr lang="en-US" sz="3200" b="1" dirty="0" smtClean="0"/>
          </a:p>
          <a:p>
            <a:pPr>
              <a:lnSpc>
                <a:spcPct val="80000"/>
              </a:lnSpc>
            </a:pPr>
            <a:r>
              <a:rPr lang="en-US" sz="3600" b="1" dirty="0" smtClean="0"/>
              <a:t>Sergio </a:t>
            </a:r>
            <a:r>
              <a:rPr lang="en-US" sz="3600" b="1" dirty="0" smtClean="0"/>
              <a:t>Arturo </a:t>
            </a:r>
            <a:r>
              <a:rPr lang="en-US" sz="3600" b="1" dirty="0" err="1" smtClean="0"/>
              <a:t>Arzola</a:t>
            </a:r>
            <a:r>
              <a:rPr lang="en-US" sz="3600" b="1" dirty="0" smtClean="0"/>
              <a:t> Herrera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chemeClr val="tx2"/>
                </a:solidFill>
                <a:hlinkClick r:id="rId4"/>
              </a:rPr>
              <a:t>satyendraser@gmail.com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buNone/>
            </a:pP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4450" name="Picture 2" descr="http://obrerofiel.s3.amazonaws.com/wp-content/uploads/2011/12/carta-sobr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286664" cy="133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057400" y="4953000"/>
            <a:ext cx="50292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s-ES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are developed in order to facilitate the user tasks; however a lot of systems do not do it very well, because they are complex and not accord to the user needs.</a:t>
            </a:r>
          </a:p>
          <a:p>
            <a:pPr lvl="1">
              <a:buNone/>
            </a:pPr>
            <a:r>
              <a:rPr lang="en-US" dirty="0" smtClean="0"/>
              <a:t>Programmers and designers :</a:t>
            </a:r>
          </a:p>
          <a:p>
            <a:pPr lvl="1"/>
            <a:r>
              <a:rPr lang="en-US" dirty="0" smtClean="0"/>
              <a:t>take too much importance about the system developing and take the user in second place.</a:t>
            </a:r>
          </a:p>
          <a:p>
            <a:pPr lvl="1"/>
            <a:r>
              <a:rPr lang="en-US" dirty="0" smtClean="0"/>
              <a:t>even do not consider the user, for whom is destined the system.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see this by reviewing the actual system interfaces which does not accord with the user needs.</a:t>
            </a: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Introduction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present a methodology which is focused in the processes and user’s tasks into a workflow. This methodology pretends to save time and bring a system with quality to the user according to his needs. </a:t>
            </a:r>
          </a:p>
          <a:p>
            <a:r>
              <a:rPr lang="en-US" dirty="0" smtClean="0"/>
              <a:t>Also we present a case study of this methodology.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FlowiXML</a:t>
            </a:r>
            <a:r>
              <a:rPr lang="es-ES" dirty="0" smtClean="0"/>
              <a:t> </a:t>
            </a:r>
            <a:r>
              <a:rPr lang="es-ES" dirty="0" err="1" smtClean="0"/>
              <a:t>Methodology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FlowiXML</a:t>
            </a:r>
            <a:r>
              <a:rPr lang="en-US" dirty="0" smtClean="0"/>
              <a:t> is a method that provides means to formally design a Workflow Information System (</a:t>
            </a:r>
            <a:r>
              <a:rPr lang="en-US" dirty="0" err="1" smtClean="0"/>
              <a:t>WfIS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Workflows are activities involving the coordinated execution of multiple tasks performed by different resources to achieve a common business goal. </a:t>
            </a:r>
          </a:p>
          <a:p>
            <a:r>
              <a:rPr lang="en-US" dirty="0" smtClean="0"/>
              <a:t>A task defines some work to be done by a person, by a software system or by both of them.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41764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FlowiXML</a:t>
            </a:r>
            <a:r>
              <a:rPr lang="es-ES" dirty="0" smtClean="0"/>
              <a:t> </a:t>
            </a:r>
            <a:r>
              <a:rPr lang="es-ES" dirty="0" err="1" smtClean="0"/>
              <a:t>Methodology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composed on the following 3 major steps: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Divulgation Platform for Scientific Research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present a platform which pretends to solve some problems in scientific research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Often published articles are not correctly divulged (only know by people of the area)</a:t>
            </a:r>
          </a:p>
          <a:p>
            <a:pPr lvl="1"/>
            <a:r>
              <a:rPr lang="en-US" dirty="0" smtClean="0"/>
              <a:t>Commonly scientific groups publish their works in a HTML page and it is not updated.</a:t>
            </a:r>
          </a:p>
          <a:p>
            <a:pPr lvl="1"/>
            <a:r>
              <a:rPr lang="en-US" dirty="0" smtClean="0"/>
              <a:t>Some conferences and workshops are just known by the host university, and they are only spread by an e-mail list.</a:t>
            </a:r>
          </a:p>
          <a:p>
            <a:pPr lvl="1"/>
            <a:r>
              <a:rPr lang="en-US" dirty="0" smtClean="0"/>
              <a:t>Students may find hard to find information about research done.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Divulgation Platform for Scientific Research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1.-  Task Identification</a:t>
            </a:r>
          </a:p>
          <a:p>
            <a:pPr>
              <a:buNone/>
            </a:pPr>
            <a:r>
              <a:rPr lang="en-US" dirty="0" smtClean="0"/>
              <a:t>	We focus on the task identification using the following identification criteria: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Change of space (or change of location)</a:t>
            </a:r>
          </a:p>
          <a:p>
            <a:pPr lvl="1"/>
            <a:r>
              <a:rPr lang="en-US" dirty="0" smtClean="0"/>
              <a:t>Change of resource</a:t>
            </a:r>
          </a:p>
          <a:p>
            <a:pPr lvl="1"/>
            <a:r>
              <a:rPr lang="en-US" dirty="0" smtClean="0"/>
              <a:t>Change of time</a:t>
            </a:r>
          </a:p>
          <a:p>
            <a:pPr lvl="1"/>
            <a:r>
              <a:rPr lang="en-US" dirty="0" smtClean="0"/>
              <a:t>Change of nature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Divulgation Platform for Scientific Research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In our case study, we identify the most important tasks according to the preceding, which are the following:</a:t>
            </a:r>
          </a:p>
          <a:p>
            <a:pPr lvl="1"/>
            <a:r>
              <a:rPr lang="en-US" dirty="0" smtClean="0"/>
              <a:t>Create Account</a:t>
            </a:r>
          </a:p>
          <a:p>
            <a:pPr lvl="1"/>
            <a:r>
              <a:rPr lang="en-US" dirty="0" smtClean="0"/>
              <a:t>Login</a:t>
            </a:r>
          </a:p>
          <a:p>
            <a:pPr lvl="1"/>
            <a:r>
              <a:rPr lang="en-US" dirty="0" smtClean="0"/>
              <a:t>Modify Account</a:t>
            </a:r>
          </a:p>
          <a:p>
            <a:pPr lvl="1"/>
            <a:r>
              <a:rPr lang="en-US" dirty="0" smtClean="0"/>
              <a:t>Upload Content</a:t>
            </a:r>
          </a:p>
          <a:p>
            <a:pPr lvl="1"/>
            <a:r>
              <a:rPr lang="en-US" dirty="0" smtClean="0"/>
              <a:t>Read Bulletins</a:t>
            </a:r>
          </a:p>
          <a:p>
            <a:pPr lvl="1"/>
            <a:r>
              <a:rPr lang="en-US" dirty="0" smtClean="0"/>
              <a:t>Manage Events</a:t>
            </a:r>
          </a:p>
          <a:p>
            <a:pPr lvl="1"/>
            <a:r>
              <a:rPr lang="en-US" dirty="0" smtClean="0"/>
              <a:t>Manage Work Groups</a:t>
            </a:r>
          </a:p>
          <a:p>
            <a:pPr lvl="1"/>
            <a:r>
              <a:rPr lang="en-US" dirty="0" smtClean="0"/>
              <a:t>Manage Contacts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164288" y="6477000"/>
            <a:ext cx="1905000" cy="228600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xUqM9Maten1cKEYtUXjqq"/>
</p:tagLst>
</file>

<file path=ppt/theme/theme1.xml><?xml version="1.0" encoding="utf-8"?>
<a:theme xmlns:a="http://schemas.openxmlformats.org/drawingml/2006/main" name="cdb2004192l">
  <a:themeElements>
    <a:clrScheme name="Tema de Office 3">
      <a:dk1>
        <a:srgbClr val="000000"/>
      </a:dk1>
      <a:lt1>
        <a:srgbClr val="FFFFFF"/>
      </a:lt1>
      <a:dk2>
        <a:srgbClr val="1D1F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1D1F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cdb2004192l</Template>
  <TotalTime>675</TotalTime>
  <Words>695</Words>
  <Application>Microsoft Office PowerPoint</Application>
  <PresentationFormat>Affichage à l'écran (4:3)</PresentationFormat>
  <Paragraphs>142</Paragraphs>
  <Slides>23</Slides>
  <Notes>0</Notes>
  <HiddenSlides>0</HiddenSlides>
  <MMClips>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cdb2004192l</vt:lpstr>
      <vt:lpstr>Image</vt:lpstr>
      <vt:lpstr>Diapositive 1</vt:lpstr>
      <vt:lpstr>Contents</vt:lpstr>
      <vt:lpstr>Introduction</vt:lpstr>
      <vt:lpstr>Introduction</vt:lpstr>
      <vt:lpstr>FlowiXML Methodology</vt:lpstr>
      <vt:lpstr>FlowiXML Methodology</vt:lpstr>
      <vt:lpstr>Divulgation Platform for Scientific Research</vt:lpstr>
      <vt:lpstr>Divulgation Platform for Scientific Research</vt:lpstr>
      <vt:lpstr>Divulgation Platform for Scientific Research</vt:lpstr>
      <vt:lpstr>Divulgation Platform for Scientific Research</vt:lpstr>
      <vt:lpstr>Divulgation Platform for Scientific Research</vt:lpstr>
      <vt:lpstr>Divulgation Platform for Scientific Research</vt:lpstr>
      <vt:lpstr>Divulgation Platform for Scientific Research</vt:lpstr>
      <vt:lpstr>Divulgation Platform for Scientific Research</vt:lpstr>
      <vt:lpstr>Divulgation Platform for Scientific Research</vt:lpstr>
      <vt:lpstr>Demo</vt:lpstr>
      <vt:lpstr>Evaluation</vt:lpstr>
      <vt:lpstr>Evaluation</vt:lpstr>
      <vt:lpstr>Conclusions and Future Work</vt:lpstr>
      <vt:lpstr>Join us </vt:lpstr>
      <vt:lpstr>Thank you very much for your attention!</vt:lpstr>
      <vt:lpstr>         Contact Information</vt:lpstr>
      <vt:lpstr>Diapositive 23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SergioArzola</dc:creator>
  <cp:lastModifiedBy>Jo</cp:lastModifiedBy>
  <cp:revision>68</cp:revision>
  <dcterms:created xsi:type="dcterms:W3CDTF">2012-03-24T23:10:17Z</dcterms:created>
  <dcterms:modified xsi:type="dcterms:W3CDTF">2012-03-28T05:45:59Z</dcterms:modified>
</cp:coreProperties>
</file>